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4124" r:id="rId4"/>
    <p:sldId id="4125" r:id="rId5"/>
    <p:sldId id="4149" r:id="rId6"/>
    <p:sldId id="4126" r:id="rId7"/>
    <p:sldId id="4150" r:id="rId8"/>
    <p:sldId id="4151" r:id="rId9"/>
    <p:sldId id="4152" r:id="rId10"/>
    <p:sldId id="4153" r:id="rId11"/>
    <p:sldId id="4154" r:id="rId12"/>
    <p:sldId id="4155" r:id="rId13"/>
    <p:sldId id="4156" r:id="rId14"/>
    <p:sldId id="4157" r:id="rId15"/>
    <p:sldId id="4158" r:id="rId16"/>
    <p:sldId id="4159" r:id="rId17"/>
    <p:sldId id="4160" r:id="rId18"/>
    <p:sldId id="4161" r:id="rId19"/>
    <p:sldId id="4162" r:id="rId20"/>
    <p:sldId id="4163" r:id="rId21"/>
    <p:sldId id="4128" r:id="rId22"/>
    <p:sldId id="4127" r:id="rId23"/>
    <p:sldId id="4129" r:id="rId24"/>
    <p:sldId id="4130" r:id="rId25"/>
    <p:sldId id="4131" r:id="rId26"/>
    <p:sldId id="4132" r:id="rId27"/>
    <p:sldId id="4133" r:id="rId28"/>
    <p:sldId id="4134" r:id="rId29"/>
    <p:sldId id="4135" r:id="rId30"/>
    <p:sldId id="4136" r:id="rId31"/>
    <p:sldId id="4137" r:id="rId32"/>
    <p:sldId id="4138" r:id="rId33"/>
    <p:sldId id="4139" r:id="rId34"/>
    <p:sldId id="4140" r:id="rId35"/>
    <p:sldId id="414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7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10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>
                <a:solidFill>
                  <a:schemeClr val="tx2"/>
                </a:solidFill>
              </a:rPr>
              <a:t>Cleaning and organizing data</a:t>
            </a:r>
          </a:p>
        </c:rich>
      </c:tx>
      <c:layout>
        <c:manualLayout>
          <c:xMode val="edge"/>
          <c:yMode val="edge"/>
          <c:x val="0.27230537810132222"/>
          <c:y val="4.45312472606270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B2-4CC3-966C-F9D6BE0062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B2-4CC3-966C-F9D6BE0062E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EB2-4CC3-966C-F9D6BE0062E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EB2-4CC3-966C-F9D6BE0062E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EB2-4CC3-966C-F9D6BE0062E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EB2-4CC3-966C-F9D6BE0062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0.03</c:v>
                </c:pt>
                <c:pt idx="1">
                  <c:v>0.05</c:v>
                </c:pt>
                <c:pt idx="2">
                  <c:v>0.04</c:v>
                </c:pt>
                <c:pt idx="3">
                  <c:v>0.09</c:v>
                </c:pt>
                <c:pt idx="4">
                  <c:v>0.19</c:v>
                </c:pt>
                <c:pt idx="5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3-474B-951F-218FE98ECF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5DB1B-5CB3-463E-BE73-DD52A432D28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AC743-67F7-4282-A70D-E5991480A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6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AC743-67F7-4282-A70D-E5991480A3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6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AC743-67F7-4282-A70D-E5991480A3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3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28D12-DDAB-0A0E-5A07-1729FA80E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0036A7-34B3-191A-329D-C3BB0E302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06EAC-B3BA-30E9-60C5-4F950AEC7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D848B-95BB-8F88-A1D2-74AA5B5BB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AC743-67F7-4282-A70D-E5991480A3F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06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95CCB-7F76-3723-D008-09E26EC1C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16A53-6C87-C5F6-ED2A-544B73D56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F96F4C-967E-7A62-AF75-539E4A981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A3C1B-739C-20D5-94A0-DB47FE909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AC743-67F7-4282-A70D-E5991480A3F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7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AC743-67F7-4282-A70D-E5991480A3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7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D2D31-7CC8-54A3-735D-D52FE8329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E2A78-762E-9759-EC62-E8248C480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05361-1C17-03DE-5BB2-36B857E2C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A36B8-8C93-2A37-55C1-43E87B3D3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AC743-67F7-4282-A70D-E5991480A3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5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607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498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59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89" userDrawn="1">
          <p15:clr>
            <a:srgbClr val="A4A3A4"/>
          </p15:clr>
        </p15:guide>
        <p15:guide id="4" pos="7491" userDrawn="1">
          <p15:clr>
            <a:srgbClr val="A4A3A4"/>
          </p15:clr>
        </p15:guide>
        <p15:guide id="5" orient="horz" pos="187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hart" Target="../charts/chart9.xml"/><Relationship Id="rId7" Type="http://schemas.openxmlformats.org/officeDocument/2006/relationships/image" Target="../media/image73.sv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5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chart" Target="../charts/chart11.xml"/><Relationship Id="rId7" Type="http://schemas.openxmlformats.org/officeDocument/2006/relationships/image" Target="../media/image83.sv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8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svg"/><Relationship Id="rId5" Type="http://schemas.openxmlformats.org/officeDocument/2006/relationships/image" Target="../media/image93.sv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105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svg"/><Relationship Id="rId7" Type="http://schemas.openxmlformats.org/officeDocument/2006/relationships/image" Target="../media/image111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9.sv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svg"/><Relationship Id="rId3" Type="http://schemas.openxmlformats.org/officeDocument/2006/relationships/image" Target="../media/image117.svg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5" Type="http://schemas.openxmlformats.org/officeDocument/2006/relationships/image" Target="../media/image119.sv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svg"/><Relationship Id="rId7" Type="http://schemas.openxmlformats.org/officeDocument/2006/relationships/image" Target="../media/image133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svg"/><Relationship Id="rId4" Type="http://schemas.openxmlformats.org/officeDocument/2006/relationships/image" Target="../media/image130.png"/><Relationship Id="rId9" Type="http://schemas.openxmlformats.org/officeDocument/2006/relationships/image" Target="../media/image13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svg"/><Relationship Id="rId3" Type="http://schemas.openxmlformats.org/officeDocument/2006/relationships/image" Target="../media/image137.svg"/><Relationship Id="rId7" Type="http://schemas.openxmlformats.org/officeDocument/2006/relationships/image" Target="../media/image139.svg"/><Relationship Id="rId12" Type="http://schemas.openxmlformats.org/officeDocument/2006/relationships/image" Target="../media/image14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svg"/><Relationship Id="rId5" Type="http://schemas.openxmlformats.org/officeDocument/2006/relationships/image" Target="../media/image115.svg"/><Relationship Id="rId15" Type="http://schemas.openxmlformats.org/officeDocument/2006/relationships/image" Target="../media/image147.svg"/><Relationship Id="rId10" Type="http://schemas.openxmlformats.org/officeDocument/2006/relationships/image" Target="../media/image142.png"/><Relationship Id="rId4" Type="http://schemas.openxmlformats.org/officeDocument/2006/relationships/image" Target="../media/image114.png"/><Relationship Id="rId9" Type="http://schemas.openxmlformats.org/officeDocument/2006/relationships/image" Target="../media/image141.svg"/><Relationship Id="rId14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svg"/><Relationship Id="rId3" Type="http://schemas.openxmlformats.org/officeDocument/2006/relationships/image" Target="../media/image149.svg"/><Relationship Id="rId7" Type="http://schemas.openxmlformats.org/officeDocument/2006/relationships/image" Target="../media/image151.svg"/><Relationship Id="rId12" Type="http://schemas.openxmlformats.org/officeDocument/2006/relationships/image" Target="../media/image15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svg"/><Relationship Id="rId5" Type="http://schemas.openxmlformats.org/officeDocument/2006/relationships/image" Target="../media/image117.svg"/><Relationship Id="rId15" Type="http://schemas.openxmlformats.org/officeDocument/2006/relationships/image" Target="../media/image159.svg"/><Relationship Id="rId10" Type="http://schemas.openxmlformats.org/officeDocument/2006/relationships/image" Target="../media/image154.png"/><Relationship Id="rId4" Type="http://schemas.openxmlformats.org/officeDocument/2006/relationships/image" Target="../media/image116.png"/><Relationship Id="rId9" Type="http://schemas.openxmlformats.org/officeDocument/2006/relationships/image" Target="../media/image153.svg"/><Relationship Id="rId14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116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svg"/><Relationship Id="rId5" Type="http://schemas.openxmlformats.org/officeDocument/2006/relationships/image" Target="../media/image160.png"/><Relationship Id="rId4" Type="http://schemas.openxmlformats.org/officeDocument/2006/relationships/image" Target="../media/image11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2.png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microsoft.com/office/2007/relationships/hdphoto" Target="../media/hdphoto7.wdp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3" Type="http://schemas.microsoft.com/office/2007/relationships/hdphoto" Target="../media/hdphoto2.wdp"/><Relationship Id="rId21" Type="http://schemas.microsoft.com/office/2007/relationships/hdphoto" Target="../media/hdphoto11.wdp"/><Relationship Id="rId7" Type="http://schemas.microsoft.com/office/2007/relationships/hdphoto" Target="../media/hdphoto4.wdp"/><Relationship Id="rId12" Type="http://schemas.openxmlformats.org/officeDocument/2006/relationships/image" Target="../media/image168.png"/><Relationship Id="rId17" Type="http://schemas.microsoft.com/office/2007/relationships/hdphoto" Target="../media/hdphoto9.wdp"/><Relationship Id="rId25" Type="http://schemas.microsoft.com/office/2007/relationships/hdphoto" Target="../media/hdphoto13.wdp"/><Relationship Id="rId2" Type="http://schemas.openxmlformats.org/officeDocument/2006/relationships/image" Target="../media/image163.png"/><Relationship Id="rId16" Type="http://schemas.openxmlformats.org/officeDocument/2006/relationships/image" Target="../media/image170.png"/><Relationship Id="rId20" Type="http://schemas.openxmlformats.org/officeDocument/2006/relationships/image" Target="../media/image172.png"/><Relationship Id="rId29" Type="http://schemas.microsoft.com/office/2007/relationships/hdphoto" Target="../media/hdphoto1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microsoft.com/office/2007/relationships/hdphoto" Target="../media/hdphoto6.wdp"/><Relationship Id="rId24" Type="http://schemas.openxmlformats.org/officeDocument/2006/relationships/image" Target="../media/image174.png"/><Relationship Id="rId5" Type="http://schemas.microsoft.com/office/2007/relationships/hdphoto" Target="../media/hdphoto3.wdp"/><Relationship Id="rId15" Type="http://schemas.microsoft.com/office/2007/relationships/hdphoto" Target="../media/hdphoto8.wdp"/><Relationship Id="rId23" Type="http://schemas.microsoft.com/office/2007/relationships/hdphoto" Target="../media/hdphoto12.wdp"/><Relationship Id="rId28" Type="http://schemas.openxmlformats.org/officeDocument/2006/relationships/image" Target="../media/image176.png"/><Relationship Id="rId10" Type="http://schemas.openxmlformats.org/officeDocument/2006/relationships/image" Target="../media/image167.png"/><Relationship Id="rId19" Type="http://schemas.microsoft.com/office/2007/relationships/hdphoto" Target="../media/hdphoto10.wdp"/><Relationship Id="rId31" Type="http://schemas.microsoft.com/office/2007/relationships/hdphoto" Target="../media/hdphoto16.wdp"/><Relationship Id="rId4" Type="http://schemas.openxmlformats.org/officeDocument/2006/relationships/image" Target="../media/image164.png"/><Relationship Id="rId9" Type="http://schemas.microsoft.com/office/2007/relationships/hdphoto" Target="../media/hdphoto5.wdp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microsoft.com/office/2007/relationships/hdphoto" Target="../media/hdphoto14.wdp"/><Relationship Id="rId30" Type="http://schemas.openxmlformats.org/officeDocument/2006/relationships/image" Target="../media/image1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chart" Target="../charts/chart2.xml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chart" Target="../charts/chart4.xml"/><Relationship Id="rId10" Type="http://schemas.openxmlformats.org/officeDocument/2006/relationships/image" Target="../media/image22.png"/><Relationship Id="rId4" Type="http://schemas.openxmlformats.org/officeDocument/2006/relationships/chart" Target="../charts/chart3.xml"/><Relationship Id="rId9" Type="http://schemas.openxmlformats.org/officeDocument/2006/relationships/image" Target="../media/image2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svg"/><Relationship Id="rId7" Type="http://schemas.openxmlformats.org/officeDocument/2006/relationships/image" Target="../media/image184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svg"/><Relationship Id="rId4" Type="http://schemas.openxmlformats.org/officeDocument/2006/relationships/image" Target="../media/image18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1.sv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" Type="http://schemas.openxmlformats.org/officeDocument/2006/relationships/image" Target="../media/image36.jp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41.jp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4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svg"/><Relationship Id="rId21" Type="http://schemas.openxmlformats.org/officeDocument/2006/relationships/image" Target="../media/image63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24" Type="http://schemas.openxmlformats.org/officeDocument/2006/relationships/image" Target="../media/image66.pn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437">
            <a:extLst>
              <a:ext uri="{FF2B5EF4-FFF2-40B4-BE49-F238E27FC236}">
                <a16:creationId xmlns:a16="http://schemas.microsoft.com/office/drawing/2014/main" id="{E4709450-8B5A-4F29-0852-E1D75DD3E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18" y="1661051"/>
            <a:ext cx="12193418" cy="461810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Montserrat" pitchFamily="2" charset="77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61F1B05-D138-7429-2E8B-BE4649DE7656}"/>
              </a:ext>
            </a:extLst>
          </p:cNvPr>
          <p:cNvSpPr/>
          <p:nvPr/>
        </p:nvSpPr>
        <p:spPr>
          <a:xfrm>
            <a:off x="999796" y="2122890"/>
            <a:ext cx="3068320" cy="3694428"/>
          </a:xfrm>
          <a:prstGeom prst="roundRect">
            <a:avLst>
              <a:gd name="adj" fmla="val 7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2235A48-AF0D-85B6-B339-1A8D65CEFB50}"/>
              </a:ext>
            </a:extLst>
          </p:cNvPr>
          <p:cNvSpPr/>
          <p:nvPr/>
        </p:nvSpPr>
        <p:spPr>
          <a:xfrm>
            <a:off x="8122466" y="2122890"/>
            <a:ext cx="3068320" cy="3694428"/>
          </a:xfrm>
          <a:prstGeom prst="roundRect">
            <a:avLst>
              <a:gd name="adj" fmla="val 73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59014B-7C6D-37CE-E8F5-EEB5D2C2AC2C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Existing Operational Analytics Solutions Are Hard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B9E704-60A3-4166-060C-19D01BEC4B24}"/>
              </a:ext>
            </a:extLst>
          </p:cNvPr>
          <p:cNvSpPr txBox="1"/>
          <p:nvPr/>
        </p:nvSpPr>
        <p:spPr>
          <a:xfrm>
            <a:off x="1069960" y="1038607"/>
            <a:ext cx="10052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Separate Systems Require Complex Data Management Pipelines </a:t>
            </a:r>
          </a:p>
        </p:txBody>
      </p:sp>
      <p:pic>
        <p:nvPicPr>
          <p:cNvPr id="16" name="object 14">
            <a:extLst>
              <a:ext uri="{FF2B5EF4-FFF2-40B4-BE49-F238E27FC236}">
                <a16:creationId xmlns:a16="http://schemas.microsoft.com/office/drawing/2014/main" id="{82CDF529-392B-0D47-2B3E-65F217C11A0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57466" y="3070182"/>
            <a:ext cx="1798320" cy="1799844"/>
          </a:xfrm>
          <a:prstGeom prst="rect">
            <a:avLst/>
          </a:prstGeom>
        </p:spPr>
      </p:pic>
      <p:sp>
        <p:nvSpPr>
          <p:cNvPr id="19" name="object 17">
            <a:extLst>
              <a:ext uri="{FF2B5EF4-FFF2-40B4-BE49-F238E27FC236}">
                <a16:creationId xmlns:a16="http://schemas.microsoft.com/office/drawing/2014/main" id="{8435103E-E167-FA43-27E3-97A9EF9602D9}"/>
              </a:ext>
            </a:extLst>
          </p:cNvPr>
          <p:cNvSpPr txBox="1"/>
          <p:nvPr/>
        </p:nvSpPr>
        <p:spPr>
          <a:xfrm>
            <a:off x="4490076" y="2216779"/>
            <a:ext cx="321043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7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Manual</a:t>
            </a:r>
            <a:r>
              <a:rPr kumimoji="0" lang="en-US" sz="1600" b="1" i="0" u="none" strike="noStrike" kern="0" cap="none" spc="-25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Data</a:t>
            </a:r>
            <a:r>
              <a:rPr kumimoji="0" lang="en-US" sz="1600" b="1" i="0" u="none" strike="noStrike" kern="0" cap="none" spc="-5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lang="en-US" sz="1600" b="1" i="0" u="none" strike="noStrike" kern="0" cap="none" spc="-1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Pipelines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9651D39D-B826-E68B-9E27-AE6D6ABA77CC}"/>
              </a:ext>
            </a:extLst>
          </p:cNvPr>
          <p:cNvSpPr/>
          <p:nvPr/>
        </p:nvSpPr>
        <p:spPr>
          <a:xfrm>
            <a:off x="4667169" y="2928979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20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20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3" y="263143"/>
                </a:lnTo>
                <a:lnTo>
                  <a:pt x="313943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2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EF78BCFB-85FA-4172-878A-2DBEA05104DC}"/>
              </a:ext>
            </a:extLst>
          </p:cNvPr>
          <p:cNvSpPr/>
          <p:nvPr/>
        </p:nvSpPr>
        <p:spPr>
          <a:xfrm>
            <a:off x="5749123" y="2928979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20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20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4" y="263143"/>
                </a:lnTo>
                <a:lnTo>
                  <a:pt x="313944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2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C9C48508-5927-C826-E323-A00A29C7DE38}"/>
              </a:ext>
            </a:extLst>
          </p:cNvPr>
          <p:cNvSpPr/>
          <p:nvPr/>
        </p:nvSpPr>
        <p:spPr>
          <a:xfrm>
            <a:off x="6451799" y="2928979"/>
            <a:ext cx="315595" cy="315595"/>
          </a:xfrm>
          <a:custGeom>
            <a:avLst/>
            <a:gdLst/>
            <a:ahLst/>
            <a:cxnLst/>
            <a:rect l="l" t="t" r="r" b="b"/>
            <a:pathLst>
              <a:path w="315595" h="315595">
                <a:moveTo>
                  <a:pt x="262889" y="0"/>
                </a:moveTo>
                <a:lnTo>
                  <a:pt x="52578" y="0"/>
                </a:lnTo>
                <a:lnTo>
                  <a:pt x="32093" y="4125"/>
                </a:lnTo>
                <a:lnTo>
                  <a:pt x="15382" y="15382"/>
                </a:lnTo>
                <a:lnTo>
                  <a:pt x="4125" y="32093"/>
                </a:lnTo>
                <a:lnTo>
                  <a:pt x="0" y="52577"/>
                </a:lnTo>
                <a:lnTo>
                  <a:pt x="0" y="262889"/>
                </a:lnTo>
                <a:lnTo>
                  <a:pt x="4125" y="283374"/>
                </a:lnTo>
                <a:lnTo>
                  <a:pt x="15382" y="300085"/>
                </a:lnTo>
                <a:lnTo>
                  <a:pt x="32093" y="311342"/>
                </a:lnTo>
                <a:lnTo>
                  <a:pt x="52578" y="315467"/>
                </a:lnTo>
                <a:lnTo>
                  <a:pt x="262889" y="315467"/>
                </a:lnTo>
                <a:lnTo>
                  <a:pt x="283374" y="311342"/>
                </a:lnTo>
                <a:lnTo>
                  <a:pt x="300085" y="300085"/>
                </a:lnTo>
                <a:lnTo>
                  <a:pt x="311342" y="283374"/>
                </a:lnTo>
                <a:lnTo>
                  <a:pt x="315467" y="262889"/>
                </a:lnTo>
                <a:lnTo>
                  <a:pt x="315467" y="52577"/>
                </a:lnTo>
                <a:lnTo>
                  <a:pt x="311342" y="32093"/>
                </a:lnTo>
                <a:lnTo>
                  <a:pt x="300085" y="15382"/>
                </a:lnTo>
                <a:lnTo>
                  <a:pt x="283374" y="4125"/>
                </a:lnTo>
                <a:lnTo>
                  <a:pt x="262889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31646D8B-B729-FC5C-00CA-C3FE106F413A}"/>
              </a:ext>
            </a:extLst>
          </p:cNvPr>
          <p:cNvSpPr/>
          <p:nvPr/>
        </p:nvSpPr>
        <p:spPr>
          <a:xfrm>
            <a:off x="4342501" y="2928979"/>
            <a:ext cx="260985" cy="315595"/>
          </a:xfrm>
          <a:custGeom>
            <a:avLst/>
            <a:gdLst/>
            <a:ahLst/>
            <a:cxnLst/>
            <a:rect l="l" t="t" r="r" b="b"/>
            <a:pathLst>
              <a:path w="260985" h="315595">
                <a:moveTo>
                  <a:pt x="130301" y="0"/>
                </a:moveTo>
                <a:lnTo>
                  <a:pt x="130301" y="78866"/>
                </a:lnTo>
                <a:lnTo>
                  <a:pt x="0" y="78866"/>
                </a:lnTo>
                <a:lnTo>
                  <a:pt x="0" y="236600"/>
                </a:lnTo>
                <a:lnTo>
                  <a:pt x="130301" y="236600"/>
                </a:lnTo>
                <a:lnTo>
                  <a:pt x="130301" y="315467"/>
                </a:lnTo>
                <a:lnTo>
                  <a:pt x="260603" y="157734"/>
                </a:lnTo>
                <a:lnTo>
                  <a:pt x="130301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65E8D67F-8EE8-F0CF-D3EA-81FE41468BB7}"/>
              </a:ext>
            </a:extLst>
          </p:cNvPr>
          <p:cNvSpPr/>
          <p:nvPr/>
        </p:nvSpPr>
        <p:spPr>
          <a:xfrm>
            <a:off x="5045177" y="2928979"/>
            <a:ext cx="262255" cy="315595"/>
          </a:xfrm>
          <a:custGeom>
            <a:avLst/>
            <a:gdLst/>
            <a:ahLst/>
            <a:cxnLst/>
            <a:rect l="l" t="t" r="r" b="b"/>
            <a:pathLst>
              <a:path w="262254" h="315595">
                <a:moveTo>
                  <a:pt x="131063" y="0"/>
                </a:moveTo>
                <a:lnTo>
                  <a:pt x="131063" y="78866"/>
                </a:lnTo>
                <a:lnTo>
                  <a:pt x="0" y="78866"/>
                </a:lnTo>
                <a:lnTo>
                  <a:pt x="0" y="236600"/>
                </a:lnTo>
                <a:lnTo>
                  <a:pt x="131063" y="236600"/>
                </a:lnTo>
                <a:lnTo>
                  <a:pt x="131063" y="315467"/>
                </a:lnTo>
                <a:lnTo>
                  <a:pt x="262127" y="157734"/>
                </a:lnTo>
                <a:lnTo>
                  <a:pt x="131063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64872746-1E32-B188-5619-519E8A97C9AE}"/>
              </a:ext>
            </a:extLst>
          </p:cNvPr>
          <p:cNvSpPr/>
          <p:nvPr/>
        </p:nvSpPr>
        <p:spPr>
          <a:xfrm>
            <a:off x="6127131" y="2928979"/>
            <a:ext cx="260985" cy="315595"/>
          </a:xfrm>
          <a:custGeom>
            <a:avLst/>
            <a:gdLst/>
            <a:ahLst/>
            <a:cxnLst/>
            <a:rect l="l" t="t" r="r" b="b"/>
            <a:pathLst>
              <a:path w="260985" h="315595">
                <a:moveTo>
                  <a:pt x="130301" y="0"/>
                </a:moveTo>
                <a:lnTo>
                  <a:pt x="130301" y="78866"/>
                </a:lnTo>
                <a:lnTo>
                  <a:pt x="0" y="78866"/>
                </a:lnTo>
                <a:lnTo>
                  <a:pt x="0" y="236600"/>
                </a:lnTo>
                <a:lnTo>
                  <a:pt x="130301" y="236600"/>
                </a:lnTo>
                <a:lnTo>
                  <a:pt x="130301" y="315467"/>
                </a:lnTo>
                <a:lnTo>
                  <a:pt x="260604" y="157734"/>
                </a:lnTo>
                <a:lnTo>
                  <a:pt x="130301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5C099F0E-17B0-4F93-F7B0-CF3409CF1DEA}"/>
              </a:ext>
            </a:extLst>
          </p:cNvPr>
          <p:cNvSpPr/>
          <p:nvPr/>
        </p:nvSpPr>
        <p:spPr>
          <a:xfrm>
            <a:off x="7587096" y="2928979"/>
            <a:ext cx="260985" cy="315595"/>
          </a:xfrm>
          <a:custGeom>
            <a:avLst/>
            <a:gdLst/>
            <a:ahLst/>
            <a:cxnLst/>
            <a:rect l="l" t="t" r="r" b="b"/>
            <a:pathLst>
              <a:path w="260984" h="315595">
                <a:moveTo>
                  <a:pt x="130301" y="0"/>
                </a:moveTo>
                <a:lnTo>
                  <a:pt x="130301" y="78866"/>
                </a:lnTo>
                <a:lnTo>
                  <a:pt x="0" y="78866"/>
                </a:lnTo>
                <a:lnTo>
                  <a:pt x="0" y="236600"/>
                </a:lnTo>
                <a:lnTo>
                  <a:pt x="130301" y="236600"/>
                </a:lnTo>
                <a:lnTo>
                  <a:pt x="130301" y="315467"/>
                </a:lnTo>
                <a:lnTo>
                  <a:pt x="260603" y="157734"/>
                </a:lnTo>
                <a:lnTo>
                  <a:pt x="130301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D2088CC6-818C-04F9-958C-299AB432A2F1}"/>
              </a:ext>
            </a:extLst>
          </p:cNvPr>
          <p:cNvSpPr/>
          <p:nvPr/>
        </p:nvSpPr>
        <p:spPr>
          <a:xfrm>
            <a:off x="6831077" y="2928979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19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19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3" y="263143"/>
                </a:lnTo>
                <a:lnTo>
                  <a:pt x="313943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19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859DE96B-50CD-EE82-BAC1-2FA33DF4883B}"/>
              </a:ext>
            </a:extLst>
          </p:cNvPr>
          <p:cNvSpPr/>
          <p:nvPr/>
        </p:nvSpPr>
        <p:spPr>
          <a:xfrm>
            <a:off x="7209085" y="2928979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20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20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4" y="263143"/>
                </a:lnTo>
                <a:lnTo>
                  <a:pt x="313944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2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8D92919B-7A1D-2CFE-B313-66F3F9E05EA5}"/>
              </a:ext>
            </a:extLst>
          </p:cNvPr>
          <p:cNvSpPr/>
          <p:nvPr/>
        </p:nvSpPr>
        <p:spPr>
          <a:xfrm>
            <a:off x="5371115" y="2928979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20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20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4" y="263143"/>
                </a:lnTo>
                <a:lnTo>
                  <a:pt x="313944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2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EF9F954E-54AB-BF1B-E4E1-8604CAE51880}"/>
              </a:ext>
            </a:extLst>
          </p:cNvPr>
          <p:cNvSpPr txBox="1"/>
          <p:nvPr/>
        </p:nvSpPr>
        <p:spPr>
          <a:xfrm>
            <a:off x="4490076" y="3543274"/>
            <a:ext cx="3210430" cy="36676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Trebuchet MS"/>
              </a:rPr>
              <a:t>Expensive and cumbersome</a:t>
            </a:r>
          </a:p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to build and maintain ETL jobs</a:t>
            </a:r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E533951E-E296-9802-40E8-19E93C4841D4}"/>
              </a:ext>
            </a:extLst>
          </p:cNvPr>
          <p:cNvSpPr txBox="1"/>
          <p:nvPr/>
        </p:nvSpPr>
        <p:spPr>
          <a:xfrm>
            <a:off x="4490076" y="4407922"/>
            <a:ext cx="3210430" cy="3539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Trebuchet MS"/>
              </a:rPr>
              <a:t>Complex reconstruction </a:t>
            </a:r>
            <a:r>
              <a:rPr kumimoji="0" lang="en-US" sz="11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of the data, especially with schema changes</a:t>
            </a: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534F2EF6-36AC-CFC1-041C-07872353A95E}"/>
              </a:ext>
            </a:extLst>
          </p:cNvPr>
          <p:cNvSpPr txBox="1"/>
          <p:nvPr/>
        </p:nvSpPr>
        <p:spPr>
          <a:xfrm>
            <a:off x="4490076" y="5259746"/>
            <a:ext cx="3210430" cy="35394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Trebuchet MS"/>
              </a:rPr>
              <a:t>Incomplete, inconsistent, and stale views </a:t>
            </a:r>
            <a:r>
              <a:rPr kumimoji="0" lang="en-US" sz="11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of data, limiting insights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D55FE38-0C92-2C23-439B-013804FD7684}"/>
              </a:ext>
            </a:extLst>
          </p:cNvPr>
          <p:cNvCxnSpPr>
            <a:cxnSpLocks/>
          </p:cNvCxnSpPr>
          <p:nvPr/>
        </p:nvCxnSpPr>
        <p:spPr>
          <a:xfrm>
            <a:off x="4514158" y="4158981"/>
            <a:ext cx="316226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A939847-954B-2481-17FF-9F1106A82978}"/>
              </a:ext>
            </a:extLst>
          </p:cNvPr>
          <p:cNvCxnSpPr>
            <a:cxnSpLocks/>
          </p:cNvCxnSpPr>
          <p:nvPr/>
        </p:nvCxnSpPr>
        <p:spPr>
          <a:xfrm>
            <a:off x="4514158" y="5010806"/>
            <a:ext cx="316226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519A6F6E-DC16-A431-BEF9-03BF2C5E8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6509" y="2796234"/>
            <a:ext cx="891887" cy="89188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555DC4B-718E-19FC-9356-FAD0023E8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9516" y="2796234"/>
            <a:ext cx="891887" cy="89188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F33B504-44B4-F7EC-BF28-9896CDE8D814}"/>
              </a:ext>
            </a:extLst>
          </p:cNvPr>
          <p:cNvGrpSpPr/>
          <p:nvPr/>
        </p:nvGrpSpPr>
        <p:grpSpPr>
          <a:xfrm>
            <a:off x="1376509" y="4252088"/>
            <a:ext cx="2314894" cy="891886"/>
            <a:chOff x="1334861" y="2651388"/>
            <a:chExt cx="2314894" cy="891886"/>
          </a:xfrm>
          <a:solidFill>
            <a:schemeClr val="accent2"/>
          </a:solidFill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5409D320-44B7-721E-0A69-C8E2909AE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4861" y="2651388"/>
              <a:ext cx="891887" cy="891886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08C9D84-EFF9-847A-B718-FF3C8ED3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57868" y="2651388"/>
              <a:ext cx="891887" cy="891886"/>
            </a:xfrm>
            <a:prstGeom prst="rect">
              <a:avLst/>
            </a:prstGeom>
          </p:spPr>
        </p:pic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C500F7BD-8577-76C5-29C1-4D0EB233B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3810" y="2987289"/>
            <a:ext cx="1965633" cy="19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4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64C40-4BAA-B973-FEBE-6791308E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BF1AF6C7-9AA8-0FA7-124D-BF6B6538453F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AWS offers unmatched capabilities for your data needs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851FE3-D43E-2325-BDE0-8D6BA1A9EA45}"/>
              </a:ext>
            </a:extLst>
          </p:cNvPr>
          <p:cNvGrpSpPr/>
          <p:nvPr/>
        </p:nvGrpSpPr>
        <p:grpSpPr>
          <a:xfrm>
            <a:off x="1334735" y="1992923"/>
            <a:ext cx="2508555" cy="3960202"/>
            <a:chOff x="806878" y="2088173"/>
            <a:chExt cx="2508555" cy="3960202"/>
          </a:xfrm>
        </p:grpSpPr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C51CAAD0-D3BF-2E9B-8A16-1E044BF25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46" y="2170085"/>
              <a:ext cx="2379419" cy="3796381"/>
            </a:xfrm>
            <a:prstGeom prst="roundRect">
              <a:avLst>
                <a:gd name="adj" fmla="val 186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  <p:sp>
          <p:nvSpPr>
            <p:cNvPr id="383" name="Rounded Rectangle 382">
              <a:extLst>
                <a:ext uri="{FF2B5EF4-FFF2-40B4-BE49-F238E27FC236}">
                  <a16:creationId xmlns:a16="http://schemas.microsoft.com/office/drawing/2014/main" id="{7E3EC0F2-5DF1-4AFE-2001-AF12B277B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878" y="2088173"/>
              <a:ext cx="2508555" cy="3960202"/>
            </a:xfrm>
            <a:prstGeom prst="roundRect">
              <a:avLst>
                <a:gd name="adj" fmla="val 20391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8588D0E7-A56F-FB46-723F-259EC37AC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784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19E21390-9A14-FA63-0476-D2A5C2108036}"/>
              </a:ext>
            </a:extLst>
          </p:cNvPr>
          <p:cNvGraphicFramePr/>
          <p:nvPr/>
        </p:nvGraphicFramePr>
        <p:xfrm>
          <a:off x="1965151" y="1494518"/>
          <a:ext cx="1247722" cy="130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6" name="Freeform 75">
            <a:extLst>
              <a:ext uri="{FF2B5EF4-FFF2-40B4-BE49-F238E27FC236}">
                <a16:creationId xmlns:a16="http://schemas.microsoft.com/office/drawing/2014/main" id="{C782F5B2-BD03-B983-60E8-5C74475F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67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90F695-B8A1-B0CF-078E-ADAA60024B6C}"/>
              </a:ext>
            </a:extLst>
          </p:cNvPr>
          <p:cNvSpPr txBox="1"/>
          <p:nvPr/>
        </p:nvSpPr>
        <p:spPr>
          <a:xfrm>
            <a:off x="1660850" y="3315865"/>
            <a:ext cx="185632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Comprehensive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378943-7364-B981-C190-19495C420755}"/>
              </a:ext>
            </a:extLst>
          </p:cNvPr>
          <p:cNvSpPr txBox="1"/>
          <p:nvPr/>
        </p:nvSpPr>
        <p:spPr>
          <a:xfrm>
            <a:off x="1510264" y="3813316"/>
            <a:ext cx="2157496" cy="97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000" spc="-15" dirty="0">
                <a:latin typeface="Montserrat" panose="00000500000000000000" pitchFamily="2" charset="0"/>
                <a:cs typeface="Poppins" panose="00000500000000000000" pitchFamily="2" charset="0"/>
              </a:rPr>
              <a:t>The most comprehensive set of services with optimal price performance for any use case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87186C1-9341-CD7D-9791-F2D83A018F4E}"/>
              </a:ext>
            </a:extLst>
          </p:cNvPr>
          <p:cNvCxnSpPr>
            <a:cxnSpLocks/>
          </p:cNvCxnSpPr>
          <p:nvPr/>
        </p:nvCxnSpPr>
        <p:spPr>
          <a:xfrm>
            <a:off x="1584397" y="3709570"/>
            <a:ext cx="20092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4ACBC5-B5A2-6D4C-477C-19C3B49DA3AB}"/>
              </a:ext>
            </a:extLst>
          </p:cNvPr>
          <p:cNvGrpSpPr/>
          <p:nvPr/>
        </p:nvGrpSpPr>
        <p:grpSpPr>
          <a:xfrm>
            <a:off x="4841723" y="1992923"/>
            <a:ext cx="2508555" cy="3960202"/>
            <a:chOff x="806878" y="2088173"/>
            <a:chExt cx="2508555" cy="3960202"/>
          </a:xfrm>
        </p:grpSpPr>
        <p:sp>
          <p:nvSpPr>
            <p:cNvPr id="18" name="Rounded Rectangle 386">
              <a:extLst>
                <a:ext uri="{FF2B5EF4-FFF2-40B4-BE49-F238E27FC236}">
                  <a16:creationId xmlns:a16="http://schemas.microsoft.com/office/drawing/2014/main" id="{6F3A40C9-9C1A-E6E7-9E60-297E8836E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46" y="2170085"/>
              <a:ext cx="2379419" cy="3796381"/>
            </a:xfrm>
            <a:prstGeom prst="roundRect">
              <a:avLst>
                <a:gd name="adj" fmla="val 186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 dirty="0">
                <a:latin typeface="Montserrat" pitchFamily="2" charset="77"/>
              </a:endParaRPr>
            </a:p>
          </p:txBody>
        </p:sp>
        <p:sp>
          <p:nvSpPr>
            <p:cNvPr id="19" name="Rounded Rectangle 382">
              <a:extLst>
                <a:ext uri="{FF2B5EF4-FFF2-40B4-BE49-F238E27FC236}">
                  <a16:creationId xmlns:a16="http://schemas.microsoft.com/office/drawing/2014/main" id="{71A4D22F-CE68-1054-D639-30C95D9C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878" y="2088173"/>
              <a:ext cx="2508555" cy="3960202"/>
            </a:xfrm>
            <a:prstGeom prst="roundRect">
              <a:avLst>
                <a:gd name="adj" fmla="val 20391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</p:grpSp>
      <p:sp>
        <p:nvSpPr>
          <p:cNvPr id="11" name="Freeform 73">
            <a:extLst>
              <a:ext uri="{FF2B5EF4-FFF2-40B4-BE49-F238E27FC236}">
                <a16:creationId xmlns:a16="http://schemas.microsoft.com/office/drawing/2014/main" id="{C78D6FF2-2374-9EDA-8D3D-B4FECC8E9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772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A51C3C7-2565-273C-4FE4-87A407E550EA}"/>
              </a:ext>
            </a:extLst>
          </p:cNvPr>
          <p:cNvGraphicFramePr/>
          <p:nvPr/>
        </p:nvGraphicFramePr>
        <p:xfrm>
          <a:off x="5472139" y="1494518"/>
          <a:ext cx="1247722" cy="130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Freeform 75">
            <a:extLst>
              <a:ext uri="{FF2B5EF4-FFF2-40B4-BE49-F238E27FC236}">
                <a16:creationId xmlns:a16="http://schemas.microsoft.com/office/drawing/2014/main" id="{314D9D69-52A7-65F3-69C6-8BF667C54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455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393658-5FE0-224E-2876-6E1BC716ABCB}"/>
              </a:ext>
            </a:extLst>
          </p:cNvPr>
          <p:cNvSpPr txBox="1"/>
          <p:nvPr/>
        </p:nvSpPr>
        <p:spPr>
          <a:xfrm>
            <a:off x="5167838" y="3315865"/>
            <a:ext cx="185632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Integrated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CEB55D-5C27-D616-1219-AB86EF15E4E3}"/>
              </a:ext>
            </a:extLst>
          </p:cNvPr>
          <p:cNvCxnSpPr>
            <a:cxnSpLocks/>
          </p:cNvCxnSpPr>
          <p:nvPr/>
        </p:nvCxnSpPr>
        <p:spPr>
          <a:xfrm>
            <a:off x="5091385" y="3770530"/>
            <a:ext cx="20092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386">
            <a:extLst>
              <a:ext uri="{FF2B5EF4-FFF2-40B4-BE49-F238E27FC236}">
                <a16:creationId xmlns:a16="http://schemas.microsoft.com/office/drawing/2014/main" id="{7390143D-D870-4703-313A-9D5104FFA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279" y="2074835"/>
            <a:ext cx="2379419" cy="3796381"/>
          </a:xfrm>
          <a:prstGeom prst="roundRect">
            <a:avLst>
              <a:gd name="adj" fmla="val 1865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31" name="Rounded Rectangle 382">
            <a:extLst>
              <a:ext uri="{FF2B5EF4-FFF2-40B4-BE49-F238E27FC236}">
                <a16:creationId xmlns:a16="http://schemas.microsoft.com/office/drawing/2014/main" id="{46C12B86-B399-C3AE-4D53-9D5C3CA7A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711" y="1992923"/>
            <a:ext cx="2508555" cy="3960202"/>
          </a:xfrm>
          <a:prstGeom prst="roundRect">
            <a:avLst>
              <a:gd name="adj" fmla="val 20391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23" name="Freeform 73">
            <a:extLst>
              <a:ext uri="{FF2B5EF4-FFF2-40B4-BE49-F238E27FC236}">
                <a16:creationId xmlns:a16="http://schemas.microsoft.com/office/drawing/2014/main" id="{63E44F0F-4D3A-4140-B6C2-034347C8C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6760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25" name="Freeform 75">
            <a:extLst>
              <a:ext uri="{FF2B5EF4-FFF2-40B4-BE49-F238E27FC236}">
                <a16:creationId xmlns:a16="http://schemas.microsoft.com/office/drawing/2014/main" id="{EC2A6AB4-5492-D000-25BD-9C5FBAF36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443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4638DD-F8C5-601C-CC6B-F4F3ACCD96F1}"/>
              </a:ext>
            </a:extLst>
          </p:cNvPr>
          <p:cNvSpPr txBox="1"/>
          <p:nvPr/>
        </p:nvSpPr>
        <p:spPr>
          <a:xfrm>
            <a:off x="8674826" y="3315865"/>
            <a:ext cx="185632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Montserrat" panose="00000500000000000000" pitchFamily="2" charset="0"/>
                <a:cs typeface="Poppins" panose="00000500000000000000" pitchFamily="2" charset="0"/>
              </a:rPr>
              <a:t>Governed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CCDAE3-AEF5-2B5D-25B7-C4A6641DC0D3}"/>
              </a:ext>
            </a:extLst>
          </p:cNvPr>
          <p:cNvCxnSpPr>
            <a:cxnSpLocks/>
          </p:cNvCxnSpPr>
          <p:nvPr/>
        </p:nvCxnSpPr>
        <p:spPr>
          <a:xfrm>
            <a:off x="8598373" y="3770530"/>
            <a:ext cx="20092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7108F8-CC98-DBB7-A61A-D11A04427201}"/>
              </a:ext>
            </a:extLst>
          </p:cNvPr>
          <p:cNvSpPr txBox="1"/>
          <p:nvPr/>
        </p:nvSpPr>
        <p:spPr>
          <a:xfrm>
            <a:off x="5017252" y="3813316"/>
            <a:ext cx="2157496" cy="97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000" spc="-15" dirty="0">
                <a:latin typeface="Montserrat" panose="00000500000000000000" pitchFamily="2" charset="0"/>
                <a:cs typeface="Poppins" panose="00000500000000000000" pitchFamily="2" charset="0"/>
              </a:rPr>
              <a:t>Choices for integrating data including zero-ETL so you can easily connect to all your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18E86-E21F-731C-9E94-564C7FA9562C}"/>
              </a:ext>
            </a:extLst>
          </p:cNvPr>
          <p:cNvSpPr txBox="1"/>
          <p:nvPr/>
        </p:nvSpPr>
        <p:spPr>
          <a:xfrm>
            <a:off x="8524240" y="3813316"/>
            <a:ext cx="2157496" cy="97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000" spc="-15" dirty="0">
                <a:latin typeface="Montserrat" panose="00000500000000000000" pitchFamily="2" charset="0"/>
                <a:cs typeface="Poppins" panose="00000500000000000000" pitchFamily="2" charset="0"/>
              </a:rPr>
              <a:t>End-to-end data governance capabilities help you move faster with data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AEFD40E9-67AB-F3D1-4071-9555C323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0412" y="1919564"/>
            <a:ext cx="457200" cy="4572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32CF0B54-3A02-47FC-FD02-CFD0DCF37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7400" y="1919564"/>
            <a:ext cx="457200" cy="4572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C9E4A53-805A-D8D5-0F14-925EB6E748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4388" y="191956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74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D84EC-8B2D-AF07-EC7E-2F1B6E95D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08D1262-1963-3FB6-E6B1-D6E4EB0E5A15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AWS Glue: Complete data integration capabilities in one place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600D35-C68E-BD2F-A7AB-BB336009F828}"/>
              </a:ext>
            </a:extLst>
          </p:cNvPr>
          <p:cNvGrpSpPr/>
          <p:nvPr/>
        </p:nvGrpSpPr>
        <p:grpSpPr>
          <a:xfrm>
            <a:off x="509359" y="1533525"/>
            <a:ext cx="11173282" cy="4280926"/>
            <a:chOff x="520585" y="1533525"/>
            <a:chExt cx="11173282" cy="428092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388CAD3-CE90-0F77-AF78-5C77069F93B3}"/>
                </a:ext>
              </a:extLst>
            </p:cNvPr>
            <p:cNvSpPr/>
            <p:nvPr/>
          </p:nvSpPr>
          <p:spPr>
            <a:xfrm>
              <a:off x="520585" y="1533525"/>
              <a:ext cx="11173282" cy="4280926"/>
            </a:xfrm>
            <a:prstGeom prst="roundRect">
              <a:avLst>
                <a:gd name="adj" fmla="val 48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BE53B70-413C-49AA-9A75-C70B6606D7D6}"/>
                </a:ext>
              </a:extLst>
            </p:cNvPr>
            <p:cNvGrpSpPr/>
            <p:nvPr/>
          </p:nvGrpSpPr>
          <p:grpSpPr>
            <a:xfrm>
              <a:off x="1047946" y="1717778"/>
              <a:ext cx="10118560" cy="3912421"/>
              <a:chOff x="711240" y="1743075"/>
              <a:chExt cx="10118560" cy="3912421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88091292-F505-9251-277F-B70E67A8A761}"/>
                  </a:ext>
                </a:extLst>
              </p:cNvPr>
              <p:cNvSpPr/>
              <p:nvPr/>
            </p:nvSpPr>
            <p:spPr>
              <a:xfrm>
                <a:off x="711240" y="1743075"/>
                <a:ext cx="2976839" cy="3912421"/>
              </a:xfrm>
              <a:prstGeom prst="roundRect">
                <a:avLst>
                  <a:gd name="adj" fmla="val 678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2000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E215B493-FF8D-2B46-44C5-96BBEE3C866B}"/>
                  </a:ext>
                </a:extLst>
              </p:cNvPr>
              <p:cNvSpPr/>
              <p:nvPr/>
            </p:nvSpPr>
            <p:spPr>
              <a:xfrm>
                <a:off x="4392318" y="1743075"/>
                <a:ext cx="2976839" cy="3912421"/>
              </a:xfrm>
              <a:prstGeom prst="roundRect">
                <a:avLst>
                  <a:gd name="adj" fmla="val 678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200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A2C333F2-B5FD-8FBC-C500-56289C8002C4}"/>
                  </a:ext>
                </a:extLst>
              </p:cNvPr>
              <p:cNvSpPr/>
              <p:nvPr/>
            </p:nvSpPr>
            <p:spPr>
              <a:xfrm>
                <a:off x="7852961" y="1743075"/>
                <a:ext cx="2976839" cy="3912421"/>
              </a:xfrm>
              <a:prstGeom prst="roundRect">
                <a:avLst>
                  <a:gd name="adj" fmla="val 678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2000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BB88CE6-70EB-74C8-6ACE-11F29D77BB63}"/>
                  </a:ext>
                </a:extLst>
              </p:cNvPr>
              <p:cNvGrpSpPr/>
              <p:nvPr/>
            </p:nvGrpSpPr>
            <p:grpSpPr>
              <a:xfrm>
                <a:off x="4711684" y="2271701"/>
                <a:ext cx="2338106" cy="2855169"/>
                <a:chOff x="4711684" y="2271701"/>
                <a:chExt cx="2338106" cy="2855169"/>
              </a:xfrm>
            </p:grpSpPr>
            <p:sp>
              <p:nvSpPr>
                <p:cNvPr id="27" name="object 6">
                  <a:extLst>
                    <a:ext uri="{FF2B5EF4-FFF2-40B4-BE49-F238E27FC236}">
                      <a16:creationId xmlns:a16="http://schemas.microsoft.com/office/drawing/2014/main" id="{7A1B5CAE-8463-5709-C155-BE3607C777DA}"/>
                    </a:ext>
                  </a:extLst>
                </p:cNvPr>
                <p:cNvSpPr txBox="1"/>
                <p:nvPr/>
              </p:nvSpPr>
              <p:spPr>
                <a:xfrm>
                  <a:off x="4711684" y="3302889"/>
                  <a:ext cx="2338106" cy="230190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Batch processing</a:t>
                  </a: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1566654-46E5-753C-F1B2-42F77F32E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76122" y="3752949"/>
                  <a:ext cx="200923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object 6">
                  <a:extLst>
                    <a:ext uri="{FF2B5EF4-FFF2-40B4-BE49-F238E27FC236}">
                      <a16:creationId xmlns:a16="http://schemas.microsoft.com/office/drawing/2014/main" id="{A74B1517-2AB2-E588-C92F-D151F296BC44}"/>
                    </a:ext>
                  </a:extLst>
                </p:cNvPr>
                <p:cNvSpPr txBox="1"/>
                <p:nvPr/>
              </p:nvSpPr>
              <p:spPr>
                <a:xfrm>
                  <a:off x="4711684" y="4058437"/>
                  <a:ext cx="2338106" cy="1068433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lnSpc>
                      <a:spcPct val="200000"/>
                    </a:lnSpc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Combine, enrich, and transform data using AWS Glue Studio</a:t>
                  </a:r>
                </a:p>
              </p:txBody>
            </p:sp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BECECC8D-87FE-B6EB-DC0B-8E7F69F95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0697" y="2271701"/>
                  <a:ext cx="640080" cy="640080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4159DD82-C728-F059-C889-5C810B142D20}"/>
                  </a:ext>
                </a:extLst>
              </p:cNvPr>
              <p:cNvGrpSpPr/>
              <p:nvPr/>
            </p:nvGrpSpPr>
            <p:grpSpPr>
              <a:xfrm>
                <a:off x="8172327" y="2271701"/>
                <a:ext cx="2338106" cy="2676915"/>
                <a:chOff x="8172327" y="2271701"/>
                <a:chExt cx="2338106" cy="2676915"/>
              </a:xfrm>
            </p:grpSpPr>
            <p:sp>
              <p:nvSpPr>
                <p:cNvPr id="41" name="object 6">
                  <a:extLst>
                    <a:ext uri="{FF2B5EF4-FFF2-40B4-BE49-F238E27FC236}">
                      <a16:creationId xmlns:a16="http://schemas.microsoft.com/office/drawing/2014/main" id="{177D2FAF-F4F0-D1A0-3D3C-D86AAEC63EDE}"/>
                    </a:ext>
                  </a:extLst>
                </p:cNvPr>
                <p:cNvSpPr txBox="1"/>
                <p:nvPr/>
              </p:nvSpPr>
              <p:spPr>
                <a:xfrm>
                  <a:off x="8172327" y="3302889"/>
                  <a:ext cx="2338106" cy="230190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Event processing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490127A-0862-9F92-2EB3-766AC58DE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36765" y="3752949"/>
                  <a:ext cx="200923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bject 6">
                  <a:extLst>
                    <a:ext uri="{FF2B5EF4-FFF2-40B4-BE49-F238E27FC236}">
                      <a16:creationId xmlns:a16="http://schemas.microsoft.com/office/drawing/2014/main" id="{5A2FF437-3295-51F5-AF1B-633ED00FF9DB}"/>
                    </a:ext>
                  </a:extLst>
                </p:cNvPr>
                <p:cNvSpPr txBox="1"/>
                <p:nvPr/>
              </p:nvSpPr>
              <p:spPr>
                <a:xfrm>
                  <a:off x="8172327" y="4236691"/>
                  <a:ext cx="2338106" cy="711925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lnSpc>
                      <a:spcPct val="200000"/>
                    </a:lnSpc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Adapt to varied and</a:t>
                  </a:r>
                </a:p>
                <a:p>
                  <a:pPr marL="12700" marR="0" lvl="0" indent="0" algn="ctr" defTabSz="914400" eaLnBrk="1" fontAlgn="auto" latinLnBrk="0" hangingPunct="1">
                    <a:lnSpc>
                      <a:spcPct val="200000"/>
                    </a:lnSpc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changing schemas</a:t>
                  </a: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29329549-389A-209F-74DE-8340E3FFC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1340" y="2271701"/>
                  <a:ext cx="640080" cy="640080"/>
                </a:xfrm>
                <a:prstGeom prst="rect">
                  <a:avLst/>
                </a:prstGeom>
              </p:spPr>
            </p:pic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CCAFCB5-C449-D4C9-54C9-2BB0FDC61FCC}"/>
                  </a:ext>
                </a:extLst>
              </p:cNvPr>
              <p:cNvGrpSpPr/>
              <p:nvPr/>
            </p:nvGrpSpPr>
            <p:grpSpPr>
              <a:xfrm>
                <a:off x="1030606" y="2271701"/>
                <a:ext cx="2338106" cy="2855169"/>
                <a:chOff x="1030606" y="2271701"/>
                <a:chExt cx="2338106" cy="2855169"/>
              </a:xfrm>
            </p:grpSpPr>
            <p:sp>
              <p:nvSpPr>
                <p:cNvPr id="61" name="object 6">
                  <a:extLst>
                    <a:ext uri="{FF2B5EF4-FFF2-40B4-BE49-F238E27FC236}">
                      <a16:creationId xmlns:a16="http://schemas.microsoft.com/office/drawing/2014/main" id="{71035723-9F1E-531F-1404-A1781011BF79}"/>
                    </a:ext>
                  </a:extLst>
                </p:cNvPr>
                <p:cNvSpPr txBox="1"/>
                <p:nvPr/>
              </p:nvSpPr>
              <p:spPr>
                <a:xfrm>
                  <a:off x="1030606" y="3302889"/>
                  <a:ext cx="2338106" cy="230190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Stream processing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36BAD8A-0E51-1C08-8DA5-80415FEBBA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5044" y="3752949"/>
                  <a:ext cx="200923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bject 6">
                  <a:extLst>
                    <a:ext uri="{FF2B5EF4-FFF2-40B4-BE49-F238E27FC236}">
                      <a16:creationId xmlns:a16="http://schemas.microsoft.com/office/drawing/2014/main" id="{EE99509A-DAC9-495B-EAF1-351562E0B9A4}"/>
                    </a:ext>
                  </a:extLst>
                </p:cNvPr>
                <p:cNvSpPr txBox="1"/>
                <p:nvPr/>
              </p:nvSpPr>
              <p:spPr>
                <a:xfrm>
                  <a:off x="1030606" y="4058437"/>
                  <a:ext cx="2338106" cy="1068433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lnSpc>
                      <a:spcPct val="200000"/>
                    </a:lnSpc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More easily integrate with Amazon MSK, Amazon Kinesis, and Apache Kafka</a:t>
                  </a:r>
                </a:p>
              </p:txBody>
            </p:sp>
            <p:pic>
              <p:nvPicPr>
                <p:cNvPr id="83" name="Graphic 82">
                  <a:extLst>
                    <a:ext uri="{FF2B5EF4-FFF2-40B4-BE49-F238E27FC236}">
                      <a16:creationId xmlns:a16="http://schemas.microsoft.com/office/drawing/2014/main" id="{E784BAB5-70B5-F0E9-369D-6ADDED38F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9619" y="2271701"/>
                  <a:ext cx="640080" cy="64008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282536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5805C-1721-F640-9362-23D1BED65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AA481F16-4411-B942-0483-F3042DE92838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AWS Glue: Complete data integration capabilities in one place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AF83A2-2F90-7731-8848-A48521F97746}"/>
              </a:ext>
            </a:extLst>
          </p:cNvPr>
          <p:cNvGrpSpPr/>
          <p:nvPr/>
        </p:nvGrpSpPr>
        <p:grpSpPr>
          <a:xfrm>
            <a:off x="509359" y="1533525"/>
            <a:ext cx="11173282" cy="4280926"/>
            <a:chOff x="520585" y="1533525"/>
            <a:chExt cx="11173282" cy="428092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F775AB25-DD74-D91F-90C1-0F5167F6B325}"/>
                </a:ext>
              </a:extLst>
            </p:cNvPr>
            <p:cNvSpPr/>
            <p:nvPr/>
          </p:nvSpPr>
          <p:spPr>
            <a:xfrm>
              <a:off x="520585" y="1533525"/>
              <a:ext cx="11173282" cy="4280926"/>
            </a:xfrm>
            <a:prstGeom prst="roundRect">
              <a:avLst>
                <a:gd name="adj" fmla="val 48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414633D-2AAF-2786-0676-5BE7FD9843F4}"/>
                </a:ext>
              </a:extLst>
            </p:cNvPr>
            <p:cNvGrpSpPr/>
            <p:nvPr/>
          </p:nvGrpSpPr>
          <p:grpSpPr>
            <a:xfrm>
              <a:off x="1047946" y="1717778"/>
              <a:ext cx="10118560" cy="3912421"/>
              <a:chOff x="711240" y="1743075"/>
              <a:chExt cx="10118560" cy="3912421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0A26EC51-1DC1-589B-94C6-78252B798A15}"/>
                  </a:ext>
                </a:extLst>
              </p:cNvPr>
              <p:cNvSpPr/>
              <p:nvPr/>
            </p:nvSpPr>
            <p:spPr>
              <a:xfrm>
                <a:off x="711240" y="1743075"/>
                <a:ext cx="2976839" cy="3912421"/>
              </a:xfrm>
              <a:prstGeom prst="roundRect">
                <a:avLst>
                  <a:gd name="adj" fmla="val 678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2000" dirty="0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33ED4D15-C59F-D808-6479-6DD3064ECDC6}"/>
                  </a:ext>
                </a:extLst>
              </p:cNvPr>
              <p:cNvSpPr/>
              <p:nvPr/>
            </p:nvSpPr>
            <p:spPr>
              <a:xfrm>
                <a:off x="4392318" y="1743075"/>
                <a:ext cx="2976839" cy="3912421"/>
              </a:xfrm>
              <a:prstGeom prst="roundRect">
                <a:avLst>
                  <a:gd name="adj" fmla="val 678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200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CF054D1-9F0E-5EAF-7FD1-F3627342E491}"/>
                  </a:ext>
                </a:extLst>
              </p:cNvPr>
              <p:cNvSpPr/>
              <p:nvPr/>
            </p:nvSpPr>
            <p:spPr>
              <a:xfrm>
                <a:off x="7852961" y="1743075"/>
                <a:ext cx="2976839" cy="3912421"/>
              </a:xfrm>
              <a:prstGeom prst="roundRect">
                <a:avLst>
                  <a:gd name="adj" fmla="val 678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2000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BBDEB79-9B3F-279D-305B-02B8CA646624}"/>
                  </a:ext>
                </a:extLst>
              </p:cNvPr>
              <p:cNvGrpSpPr/>
              <p:nvPr/>
            </p:nvGrpSpPr>
            <p:grpSpPr>
              <a:xfrm>
                <a:off x="4711684" y="2271701"/>
                <a:ext cx="2338106" cy="2855169"/>
                <a:chOff x="4711684" y="2271701"/>
                <a:chExt cx="2338106" cy="2855169"/>
              </a:xfrm>
            </p:grpSpPr>
            <p:sp>
              <p:nvSpPr>
                <p:cNvPr id="27" name="object 6">
                  <a:extLst>
                    <a:ext uri="{FF2B5EF4-FFF2-40B4-BE49-F238E27FC236}">
                      <a16:creationId xmlns:a16="http://schemas.microsoft.com/office/drawing/2014/main" id="{5DC35790-DC0A-55F4-936D-2E74143D0CA9}"/>
                    </a:ext>
                  </a:extLst>
                </p:cNvPr>
                <p:cNvSpPr txBox="1"/>
                <p:nvPr/>
              </p:nvSpPr>
              <p:spPr>
                <a:xfrm>
                  <a:off x="4711684" y="3302889"/>
                  <a:ext cx="2338106" cy="230190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Batch processing</a:t>
                  </a: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436A14F-7B0E-4C67-45D5-2313E98F2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76122" y="3752949"/>
                  <a:ext cx="200923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object 6">
                  <a:extLst>
                    <a:ext uri="{FF2B5EF4-FFF2-40B4-BE49-F238E27FC236}">
                      <a16:creationId xmlns:a16="http://schemas.microsoft.com/office/drawing/2014/main" id="{16581A54-A2BE-0A2C-6A7F-1FC875ED3976}"/>
                    </a:ext>
                  </a:extLst>
                </p:cNvPr>
                <p:cNvSpPr txBox="1"/>
                <p:nvPr/>
              </p:nvSpPr>
              <p:spPr>
                <a:xfrm>
                  <a:off x="4711684" y="4058437"/>
                  <a:ext cx="2338106" cy="1068433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lnSpc>
                      <a:spcPct val="200000"/>
                    </a:lnSpc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Combine, enrich, and transform data using AWS Glue Studio</a:t>
                  </a:r>
                </a:p>
              </p:txBody>
            </p:sp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68303CF8-0C15-DACC-41D6-C54592E2E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0697" y="2271701"/>
                  <a:ext cx="640080" cy="640080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1BB7B6F-34EE-8C4F-C851-C77C83EFC590}"/>
                  </a:ext>
                </a:extLst>
              </p:cNvPr>
              <p:cNvGrpSpPr/>
              <p:nvPr/>
            </p:nvGrpSpPr>
            <p:grpSpPr>
              <a:xfrm>
                <a:off x="8172327" y="2271701"/>
                <a:ext cx="2338106" cy="2676915"/>
                <a:chOff x="8172327" y="2271701"/>
                <a:chExt cx="2338106" cy="2676915"/>
              </a:xfrm>
            </p:grpSpPr>
            <p:sp>
              <p:nvSpPr>
                <p:cNvPr id="41" name="object 6">
                  <a:extLst>
                    <a:ext uri="{FF2B5EF4-FFF2-40B4-BE49-F238E27FC236}">
                      <a16:creationId xmlns:a16="http://schemas.microsoft.com/office/drawing/2014/main" id="{BF60ACD6-82EB-C670-71FE-1B819DA828BA}"/>
                    </a:ext>
                  </a:extLst>
                </p:cNvPr>
                <p:cNvSpPr txBox="1"/>
                <p:nvPr/>
              </p:nvSpPr>
              <p:spPr>
                <a:xfrm>
                  <a:off x="8172327" y="3302889"/>
                  <a:ext cx="2338106" cy="230190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Event processing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62EB7FB-7CD2-8365-43A9-2D48DF4A8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36765" y="3752949"/>
                  <a:ext cx="200923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bject 6">
                  <a:extLst>
                    <a:ext uri="{FF2B5EF4-FFF2-40B4-BE49-F238E27FC236}">
                      <a16:creationId xmlns:a16="http://schemas.microsoft.com/office/drawing/2014/main" id="{F0A6787A-B18A-1AC0-1B2C-02911D5479CF}"/>
                    </a:ext>
                  </a:extLst>
                </p:cNvPr>
                <p:cNvSpPr txBox="1"/>
                <p:nvPr/>
              </p:nvSpPr>
              <p:spPr>
                <a:xfrm>
                  <a:off x="8172327" y="4236691"/>
                  <a:ext cx="2338106" cy="711925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lnSpc>
                      <a:spcPct val="200000"/>
                    </a:lnSpc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Adapt to varied and</a:t>
                  </a:r>
                </a:p>
                <a:p>
                  <a:pPr marL="12700" marR="0" lvl="0" indent="0" algn="ctr" defTabSz="914400" eaLnBrk="1" fontAlgn="auto" latinLnBrk="0" hangingPunct="1">
                    <a:lnSpc>
                      <a:spcPct val="200000"/>
                    </a:lnSpc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changing schemas</a:t>
                  </a:r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57B1B6A8-814F-370C-B9CD-B25FEA904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21340" y="2271701"/>
                  <a:ext cx="640080" cy="640080"/>
                </a:xfrm>
                <a:prstGeom prst="rect">
                  <a:avLst/>
                </a:prstGeom>
              </p:spPr>
            </p:pic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6F1178A3-A0AD-84B4-B7A8-310B0A9C013C}"/>
                  </a:ext>
                </a:extLst>
              </p:cNvPr>
              <p:cNvGrpSpPr/>
              <p:nvPr/>
            </p:nvGrpSpPr>
            <p:grpSpPr>
              <a:xfrm>
                <a:off x="1030606" y="2271701"/>
                <a:ext cx="2338106" cy="2855169"/>
                <a:chOff x="1030606" y="2271701"/>
                <a:chExt cx="2338106" cy="2855169"/>
              </a:xfrm>
            </p:grpSpPr>
            <p:sp>
              <p:nvSpPr>
                <p:cNvPr id="61" name="object 6">
                  <a:extLst>
                    <a:ext uri="{FF2B5EF4-FFF2-40B4-BE49-F238E27FC236}">
                      <a16:creationId xmlns:a16="http://schemas.microsoft.com/office/drawing/2014/main" id="{CA41027B-1E18-1A7E-0392-DD6EF4063169}"/>
                    </a:ext>
                  </a:extLst>
                </p:cNvPr>
                <p:cNvSpPr txBox="1"/>
                <p:nvPr/>
              </p:nvSpPr>
              <p:spPr>
                <a:xfrm>
                  <a:off x="1030606" y="3302889"/>
                  <a:ext cx="2338106" cy="230190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Stream processing</a:t>
                  </a: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A92D88B-847D-EB36-FFD3-63A0F72AEF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95044" y="3752949"/>
                  <a:ext cx="200923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bject 6">
                  <a:extLst>
                    <a:ext uri="{FF2B5EF4-FFF2-40B4-BE49-F238E27FC236}">
                      <a16:creationId xmlns:a16="http://schemas.microsoft.com/office/drawing/2014/main" id="{9400218F-AD9B-1FBD-7FEC-0554462415A0}"/>
                    </a:ext>
                  </a:extLst>
                </p:cNvPr>
                <p:cNvSpPr txBox="1"/>
                <p:nvPr/>
              </p:nvSpPr>
              <p:spPr>
                <a:xfrm>
                  <a:off x="1030606" y="4058437"/>
                  <a:ext cx="2338106" cy="1068433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 anchor="ctr">
                  <a:spAutoFit/>
                </a:bodyPr>
                <a:lstStyle/>
                <a:p>
                  <a:pPr marL="12700" marR="0" lvl="0" indent="0" algn="ctr" defTabSz="914400" eaLnBrk="1" fontAlgn="auto" latinLnBrk="0" hangingPunct="1">
                    <a:lnSpc>
                      <a:spcPct val="200000"/>
                    </a:lnSpc>
                    <a:spcBef>
                      <a:spcPts val="114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More easily integrate with Amazon MSK, Amazon Kinesis, and Apache Kafka</a:t>
                  </a:r>
                </a:p>
              </p:txBody>
            </p:sp>
            <p:pic>
              <p:nvPicPr>
                <p:cNvPr id="83" name="Graphic 82">
                  <a:extLst>
                    <a:ext uri="{FF2B5EF4-FFF2-40B4-BE49-F238E27FC236}">
                      <a16:creationId xmlns:a16="http://schemas.microsoft.com/office/drawing/2014/main" id="{B74373D2-C959-3C8C-0165-B051434347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9619" y="2271701"/>
                  <a:ext cx="640080" cy="64008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369372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23CC7-380B-EE7A-7807-2D1A4C9CA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1BF2CAEB-53FD-838B-2C83-08C432BA262C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Why no-code?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73A524-D208-36D7-1F50-A7A41FE4FB7E}"/>
              </a:ext>
            </a:extLst>
          </p:cNvPr>
          <p:cNvSpPr txBox="1"/>
          <p:nvPr/>
        </p:nvSpPr>
        <p:spPr>
          <a:xfrm>
            <a:off x="477520" y="1038607"/>
            <a:ext cx="1123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 modular set of cloud-native services to help clients accelerate their technology  strategy and deliver enhanced financial market analytics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0C45B3-79A0-E423-9AE3-530D0176E5A5}"/>
              </a:ext>
            </a:extLst>
          </p:cNvPr>
          <p:cNvGrpSpPr/>
          <p:nvPr/>
        </p:nvGrpSpPr>
        <p:grpSpPr>
          <a:xfrm>
            <a:off x="1334735" y="1992923"/>
            <a:ext cx="2508555" cy="3960202"/>
            <a:chOff x="806878" y="2088173"/>
            <a:chExt cx="2508555" cy="3960202"/>
          </a:xfrm>
        </p:grpSpPr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549B09B4-A5EE-1E90-58AB-EEB16F82C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46" y="2170085"/>
              <a:ext cx="2379419" cy="3796381"/>
            </a:xfrm>
            <a:prstGeom prst="roundRect">
              <a:avLst>
                <a:gd name="adj" fmla="val 186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 dirty="0">
                <a:latin typeface="Montserrat" pitchFamily="2" charset="77"/>
              </a:endParaRPr>
            </a:p>
          </p:txBody>
        </p:sp>
        <p:sp>
          <p:nvSpPr>
            <p:cNvPr id="383" name="Rounded Rectangle 382">
              <a:extLst>
                <a:ext uri="{FF2B5EF4-FFF2-40B4-BE49-F238E27FC236}">
                  <a16:creationId xmlns:a16="http://schemas.microsoft.com/office/drawing/2014/main" id="{0F146CE1-FF99-0A61-E336-53232288F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878" y="2088173"/>
              <a:ext cx="2508555" cy="3960202"/>
            </a:xfrm>
            <a:prstGeom prst="roundRect">
              <a:avLst>
                <a:gd name="adj" fmla="val 20391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9FA0DA40-853C-174E-BB56-3108B0FE9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784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B1BA4C6D-4943-7970-14F2-9E523A40D8AB}"/>
              </a:ext>
            </a:extLst>
          </p:cNvPr>
          <p:cNvGraphicFramePr/>
          <p:nvPr/>
        </p:nvGraphicFramePr>
        <p:xfrm>
          <a:off x="1965151" y="1494518"/>
          <a:ext cx="1247722" cy="130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6" name="Freeform 75">
            <a:extLst>
              <a:ext uri="{FF2B5EF4-FFF2-40B4-BE49-F238E27FC236}">
                <a16:creationId xmlns:a16="http://schemas.microsoft.com/office/drawing/2014/main" id="{94FEB76D-235C-068D-6164-219E5B4C3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467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8" name="Rounded Rectangle 386">
            <a:extLst>
              <a:ext uri="{FF2B5EF4-FFF2-40B4-BE49-F238E27FC236}">
                <a16:creationId xmlns:a16="http://schemas.microsoft.com/office/drawing/2014/main" id="{915C6DD7-A4B4-36FD-66B8-0E42B9517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291" y="2074835"/>
            <a:ext cx="2379419" cy="3796381"/>
          </a:xfrm>
          <a:prstGeom prst="roundRect">
            <a:avLst>
              <a:gd name="adj" fmla="val 1865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Montserrat" pitchFamily="2" charset="77"/>
            </a:endParaRPr>
          </a:p>
        </p:txBody>
      </p:sp>
      <p:sp>
        <p:nvSpPr>
          <p:cNvPr id="19" name="Rounded Rectangle 382">
            <a:extLst>
              <a:ext uri="{FF2B5EF4-FFF2-40B4-BE49-F238E27FC236}">
                <a16:creationId xmlns:a16="http://schemas.microsoft.com/office/drawing/2014/main" id="{620449CB-0AA7-0603-8447-0AC1CE412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723" y="1992923"/>
            <a:ext cx="2508555" cy="3960202"/>
          </a:xfrm>
          <a:prstGeom prst="roundRect">
            <a:avLst>
              <a:gd name="adj" fmla="val 20391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1" name="Freeform 73">
            <a:extLst>
              <a:ext uri="{FF2B5EF4-FFF2-40B4-BE49-F238E27FC236}">
                <a16:creationId xmlns:a16="http://schemas.microsoft.com/office/drawing/2014/main" id="{9DB76AF8-1C13-1450-7620-02D7C7E28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772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6AB404A-785D-386A-D5F8-E90343386000}"/>
              </a:ext>
            </a:extLst>
          </p:cNvPr>
          <p:cNvGraphicFramePr/>
          <p:nvPr/>
        </p:nvGraphicFramePr>
        <p:xfrm>
          <a:off x="5472139" y="1494518"/>
          <a:ext cx="1247722" cy="130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Freeform 75">
            <a:extLst>
              <a:ext uri="{FF2B5EF4-FFF2-40B4-BE49-F238E27FC236}">
                <a16:creationId xmlns:a16="http://schemas.microsoft.com/office/drawing/2014/main" id="{490E495D-C82D-F8FB-F7B0-54204DB0E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455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30" name="Rounded Rectangle 386">
            <a:extLst>
              <a:ext uri="{FF2B5EF4-FFF2-40B4-BE49-F238E27FC236}">
                <a16:creationId xmlns:a16="http://schemas.microsoft.com/office/drawing/2014/main" id="{470DA81A-0F45-3386-AE42-BB6BD2637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279" y="2074835"/>
            <a:ext cx="2379419" cy="3796381"/>
          </a:xfrm>
          <a:prstGeom prst="roundRect">
            <a:avLst>
              <a:gd name="adj" fmla="val 1865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31" name="Rounded Rectangle 382">
            <a:extLst>
              <a:ext uri="{FF2B5EF4-FFF2-40B4-BE49-F238E27FC236}">
                <a16:creationId xmlns:a16="http://schemas.microsoft.com/office/drawing/2014/main" id="{7AA9EA8D-8A36-1328-823A-CF17472FA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8711" y="1992923"/>
            <a:ext cx="2508555" cy="3960202"/>
          </a:xfrm>
          <a:prstGeom prst="roundRect">
            <a:avLst>
              <a:gd name="adj" fmla="val 20391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23" name="Freeform 73">
            <a:extLst>
              <a:ext uri="{FF2B5EF4-FFF2-40B4-BE49-F238E27FC236}">
                <a16:creationId xmlns:a16="http://schemas.microsoft.com/office/drawing/2014/main" id="{10229584-BEF0-E0F3-F46A-96F487CC1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6760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25" name="Freeform 75">
            <a:extLst>
              <a:ext uri="{FF2B5EF4-FFF2-40B4-BE49-F238E27FC236}">
                <a16:creationId xmlns:a16="http://schemas.microsoft.com/office/drawing/2014/main" id="{50F072A9-95C4-5BBD-C2EC-1B0735271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443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EB85DC-A3F9-15A3-3BAF-27257D1F145A}"/>
              </a:ext>
            </a:extLst>
          </p:cNvPr>
          <p:cNvGrpSpPr/>
          <p:nvPr/>
        </p:nvGrpSpPr>
        <p:grpSpPr>
          <a:xfrm>
            <a:off x="1479785" y="3315865"/>
            <a:ext cx="9312913" cy="2233638"/>
            <a:chOff x="1479785" y="3315865"/>
            <a:chExt cx="9312913" cy="223363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80BCF02-EB95-7E39-AC71-AFFBBFC866CA}"/>
                </a:ext>
              </a:extLst>
            </p:cNvPr>
            <p:cNvGrpSpPr/>
            <p:nvPr/>
          </p:nvGrpSpPr>
          <p:grpSpPr>
            <a:xfrm>
              <a:off x="1479785" y="3315865"/>
              <a:ext cx="2218456" cy="1402955"/>
              <a:chOff x="1479785" y="3315865"/>
              <a:chExt cx="2218456" cy="140295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61B2DF-7438-EB1C-CDA2-072AEE21540C}"/>
                  </a:ext>
                </a:extLst>
              </p:cNvPr>
              <p:cNvSpPr txBox="1"/>
              <p:nvPr/>
            </p:nvSpPr>
            <p:spPr>
              <a:xfrm>
                <a:off x="1479785" y="3315865"/>
                <a:ext cx="2218456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  <a:latin typeface="Montserrat" panose="00000500000000000000" pitchFamily="2" charset="0"/>
                    <a:cs typeface="Poppins" panose="00000500000000000000" pitchFamily="2" charset="0"/>
                  </a:rPr>
                  <a:t>Democratize Innovation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4864C0-8C14-95DE-FF12-7A101D36902E}"/>
                  </a:ext>
                </a:extLst>
              </p:cNvPr>
              <p:cNvSpPr txBox="1"/>
              <p:nvPr/>
            </p:nvSpPr>
            <p:spPr>
              <a:xfrm>
                <a:off x="1660849" y="3813316"/>
                <a:ext cx="1856326" cy="29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Empower business users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34455E2-E1B9-A307-56D2-15908A9712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4397" y="3709570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510FF53-367A-70A9-CDB2-7B5C03D942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4397" y="4214195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3C9B9F-5B38-EF29-4C13-3B4006D5C1D3}"/>
                  </a:ext>
                </a:extLst>
              </p:cNvPr>
              <p:cNvSpPr txBox="1"/>
              <p:nvPr/>
            </p:nvSpPr>
            <p:spPr>
              <a:xfrm>
                <a:off x="1660849" y="4317941"/>
                <a:ext cx="1856326" cy="29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Enable rapid prototyping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6D4CE60-F348-E5CE-C16A-95DDAD8BAB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4397" y="4718820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1770E7-1B69-111E-DA46-92F9E2B929F8}"/>
                </a:ext>
              </a:extLst>
            </p:cNvPr>
            <p:cNvGrpSpPr/>
            <p:nvPr/>
          </p:nvGrpSpPr>
          <p:grpSpPr>
            <a:xfrm>
              <a:off x="8416450" y="3315865"/>
              <a:ext cx="2376248" cy="1587135"/>
              <a:chOff x="8416450" y="3315865"/>
              <a:chExt cx="2376248" cy="158713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FD03FF-8485-F8AB-4C5E-CFD1FA42CC35}"/>
                  </a:ext>
                </a:extLst>
              </p:cNvPr>
              <p:cNvSpPr txBox="1"/>
              <p:nvPr/>
            </p:nvSpPr>
            <p:spPr>
              <a:xfrm>
                <a:off x="8674826" y="3315865"/>
                <a:ext cx="1856325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  <a:latin typeface="Montserrat" panose="00000500000000000000" pitchFamily="2" charset="0"/>
                    <a:cs typeface="Poppins" panose="00000500000000000000" pitchFamily="2" charset="0"/>
                  </a:rPr>
                  <a:t>Extend Team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232041D-7DC1-6EF9-D173-383EEDA3BC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98373" y="3770530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CB2433C-8859-90AF-7DA4-F90BAB45C390}"/>
                  </a:ext>
                </a:extLst>
              </p:cNvPr>
              <p:cNvGrpSpPr/>
              <p:nvPr/>
            </p:nvGrpSpPr>
            <p:grpSpPr>
              <a:xfrm>
                <a:off x="8416450" y="3813316"/>
                <a:ext cx="2376248" cy="1089684"/>
                <a:chOff x="8416450" y="3813316"/>
                <a:chExt cx="2376248" cy="1089684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53AA293-782D-7F6A-6173-61179ED776BC}"/>
                    </a:ext>
                  </a:extLst>
                </p:cNvPr>
                <p:cNvSpPr txBox="1"/>
                <p:nvPr/>
              </p:nvSpPr>
              <p:spPr>
                <a:xfrm>
                  <a:off x="8416450" y="3813316"/>
                  <a:ext cx="2376248" cy="989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800"/>
                    </a:lnSpc>
                  </a:pPr>
                  <a:r>
                    <a:rPr lang="en-US" sz="1000" spc="-15" dirty="0">
                      <a:latin typeface="Montserrat" panose="00000500000000000000" pitchFamily="2" charset="0"/>
                      <a:cs typeface="Poppins" panose="00000500000000000000" pitchFamily="2" charset="0"/>
                    </a:rPr>
                    <a:t>Grow your technical  teams without relying on  developer talent pools  that are in high demand</a:t>
                  </a: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08B45641-AE5B-2D10-6815-5D11AAF1E2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62942" y="4903000"/>
                  <a:ext cx="2009230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864297-826F-69D8-20E9-4085B9F15FBD}"/>
                </a:ext>
              </a:extLst>
            </p:cNvPr>
            <p:cNvGrpSpPr/>
            <p:nvPr/>
          </p:nvGrpSpPr>
          <p:grpSpPr>
            <a:xfrm>
              <a:off x="5091385" y="3315865"/>
              <a:ext cx="2072213" cy="2233638"/>
              <a:chOff x="5091385" y="3315865"/>
              <a:chExt cx="2072213" cy="223363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D1FE7C-AF95-9489-D667-55EEB24250DE}"/>
                  </a:ext>
                </a:extLst>
              </p:cNvPr>
              <p:cNvSpPr txBox="1"/>
              <p:nvPr/>
            </p:nvSpPr>
            <p:spPr>
              <a:xfrm>
                <a:off x="5091386" y="3315865"/>
                <a:ext cx="2009230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  <a:latin typeface="Montserrat" panose="00000500000000000000" pitchFamily="2" charset="0"/>
                    <a:cs typeface="Poppins" panose="00000500000000000000" pitchFamily="2" charset="0"/>
                  </a:rPr>
                  <a:t>Improve Productivity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984E42F-92A7-CB97-D02A-38472F97A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1385" y="3770530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40D6A06-C2ED-3F1D-D6D2-58134E1BAF97}"/>
                  </a:ext>
                </a:extLst>
              </p:cNvPr>
              <p:cNvSpPr txBox="1"/>
              <p:nvPr/>
            </p:nvSpPr>
            <p:spPr>
              <a:xfrm>
                <a:off x="5191760" y="3835875"/>
                <a:ext cx="1808480" cy="75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Harness the power of  AWS without writing  a single line of code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BF7E70-CA80-913F-EDAB-F4956DC364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368" y="4660017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110C27-A53D-C498-DBD4-BD30D8FDFA55}"/>
                  </a:ext>
                </a:extLst>
              </p:cNvPr>
              <p:cNvSpPr txBox="1"/>
              <p:nvPr/>
            </p:nvSpPr>
            <p:spPr>
              <a:xfrm>
                <a:off x="5191760" y="4725362"/>
                <a:ext cx="1808480" cy="75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Remove communication  barriers between </a:t>
                </a:r>
              </a:p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business  and IT</a:t>
                </a: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4B3730F1-A30F-11C3-9277-C272844B4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4368" y="5549503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F4B2242-77FF-422E-0372-4365B357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4692" y="1873844"/>
            <a:ext cx="548640" cy="54864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F715D65-7711-A101-110B-E804DDF42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7400" y="1919564"/>
            <a:ext cx="457200" cy="4572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FF40AF5-39E4-3C73-6FAB-5321CDB8D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4388" y="191956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04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05490-6DD8-E939-2FCC-5201FC15F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E61F8BB-C8D7-6133-34F9-03AD78E9A4FB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Amazon Timestream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738769-CD48-A8CB-C32F-44210C8D687F}"/>
              </a:ext>
            </a:extLst>
          </p:cNvPr>
          <p:cNvSpPr txBox="1"/>
          <p:nvPr/>
        </p:nvSpPr>
        <p:spPr>
          <a:xfrm>
            <a:off x="2795519" y="1038607"/>
            <a:ext cx="66009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F a s t , s c a l a b l e , a n d s e r v e r l e s s t i m e - s e r i e s d a t a b a s e</a:t>
            </a:r>
            <a:endParaRPr lang="en-US" sz="1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0918572-80F3-1A4B-993D-989DCBFC1546}"/>
              </a:ext>
            </a:extLst>
          </p:cNvPr>
          <p:cNvGrpSpPr/>
          <p:nvPr/>
        </p:nvGrpSpPr>
        <p:grpSpPr>
          <a:xfrm>
            <a:off x="300038" y="1533525"/>
            <a:ext cx="11591924" cy="4280926"/>
            <a:chOff x="300038" y="1533525"/>
            <a:chExt cx="11591924" cy="428092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DDF843B-BEA5-B046-7B64-F4B70CF5D73D}"/>
                </a:ext>
              </a:extLst>
            </p:cNvPr>
            <p:cNvSpPr/>
            <p:nvPr/>
          </p:nvSpPr>
          <p:spPr>
            <a:xfrm>
              <a:off x="300038" y="1533525"/>
              <a:ext cx="11591924" cy="4280926"/>
            </a:xfrm>
            <a:prstGeom prst="roundRect">
              <a:avLst>
                <a:gd name="adj" fmla="val 48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1AD07E8B-AAF1-595F-6AD5-CE30419B7B04}"/>
                </a:ext>
              </a:extLst>
            </p:cNvPr>
            <p:cNvSpPr/>
            <p:nvPr/>
          </p:nvSpPr>
          <p:spPr>
            <a:xfrm>
              <a:off x="484260" y="1717778"/>
              <a:ext cx="2722122" cy="3951502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61" name="object 6">
              <a:extLst>
                <a:ext uri="{FF2B5EF4-FFF2-40B4-BE49-F238E27FC236}">
                  <a16:creationId xmlns:a16="http://schemas.microsoft.com/office/drawing/2014/main" id="{D1C08ABA-58FF-8380-7C56-E9E075167AA7}"/>
                </a:ext>
              </a:extLst>
            </p:cNvPr>
            <p:cNvSpPr txBox="1"/>
            <p:nvPr/>
          </p:nvSpPr>
          <p:spPr>
            <a:xfrm>
              <a:off x="676268" y="3194235"/>
              <a:ext cx="2338106" cy="396903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ctr" defTabSz="914400" eaLnBrk="1" fontAlgn="auto" latinLnBrk="0" hangingPunct="1"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Serverless And </a:t>
              </a:r>
            </a:p>
            <a:p>
              <a:pPr marL="12700" marR="0" lvl="0" indent="0" algn="ctr" defTabSz="914400" eaLnBrk="1" fontAlgn="auto" latinLnBrk="0" hangingPunct="1"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Easy To Use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1FE9BD-4C6D-98E9-D3D2-54D2F882B62F}"/>
                </a:ext>
              </a:extLst>
            </p:cNvPr>
            <p:cNvCxnSpPr>
              <a:cxnSpLocks/>
            </p:cNvCxnSpPr>
            <p:nvPr/>
          </p:nvCxnSpPr>
          <p:spPr>
            <a:xfrm>
              <a:off x="840706" y="3727652"/>
              <a:ext cx="20092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D93BA4BA-586C-985E-EF52-1ECEDF8719D9}"/>
                </a:ext>
              </a:extLst>
            </p:cNvPr>
            <p:cNvSpPr txBox="1"/>
            <p:nvPr/>
          </p:nvSpPr>
          <p:spPr>
            <a:xfrm>
              <a:off x="676268" y="3819089"/>
              <a:ext cx="2338106" cy="1199302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No servers to manage or instances to provision; software patches, indexes, and database optimizations are handled automatically</a:t>
              </a: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9BB9EF1-3ABC-6597-FC04-77A022052A82}"/>
                </a:ext>
              </a:extLst>
            </p:cNvPr>
            <p:cNvSpPr/>
            <p:nvPr/>
          </p:nvSpPr>
          <p:spPr>
            <a:xfrm>
              <a:off x="3336185" y="1717778"/>
              <a:ext cx="2722122" cy="3951502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4" name="object 6">
              <a:extLst>
                <a:ext uri="{FF2B5EF4-FFF2-40B4-BE49-F238E27FC236}">
                  <a16:creationId xmlns:a16="http://schemas.microsoft.com/office/drawing/2014/main" id="{9FAA8E23-A247-7E03-870F-BB6A98B447E5}"/>
                </a:ext>
              </a:extLst>
            </p:cNvPr>
            <p:cNvSpPr txBox="1"/>
            <p:nvPr/>
          </p:nvSpPr>
          <p:spPr>
            <a:xfrm>
              <a:off x="3528193" y="3194235"/>
              <a:ext cx="2338106" cy="396903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ctr" defTabSz="914400" eaLnBrk="1" fontAlgn="auto" latinLnBrk="0" hangingPunct="1"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Performance </a:t>
              </a:r>
            </a:p>
            <a:p>
              <a:pPr marL="12700" marR="0" lvl="0" indent="0" algn="ctr" defTabSz="914400" eaLnBrk="1" fontAlgn="auto" latinLnBrk="0" hangingPunct="1"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At Scale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D08C595-6C92-DE76-88C0-32B80C65C6B5}"/>
                </a:ext>
              </a:extLst>
            </p:cNvPr>
            <p:cNvCxnSpPr>
              <a:cxnSpLocks/>
            </p:cNvCxnSpPr>
            <p:nvPr/>
          </p:nvCxnSpPr>
          <p:spPr>
            <a:xfrm>
              <a:off x="3692631" y="3727652"/>
              <a:ext cx="20092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8919F0C-AD61-1347-E781-94F51FC7B64C}"/>
                </a:ext>
              </a:extLst>
            </p:cNvPr>
            <p:cNvSpPr txBox="1"/>
            <p:nvPr/>
          </p:nvSpPr>
          <p:spPr>
            <a:xfrm>
              <a:off x="3528193" y="3819089"/>
              <a:ext cx="2338106" cy="1684050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Capable of ingesting trillions of events daily; the adaptive SQL query engine provides rapid point-in-time queries with its in-memory store, and fast analytical queries through its magnetic store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5F3CA55-5D13-04ED-82C2-BAB636B06685}"/>
                </a:ext>
              </a:extLst>
            </p:cNvPr>
            <p:cNvSpPr/>
            <p:nvPr/>
          </p:nvSpPr>
          <p:spPr>
            <a:xfrm>
              <a:off x="6188110" y="1717778"/>
              <a:ext cx="2722122" cy="3951502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79CC9CB-DC14-38AC-92A7-E637847B4376}"/>
                </a:ext>
              </a:extLst>
            </p:cNvPr>
            <p:cNvSpPr txBox="1"/>
            <p:nvPr/>
          </p:nvSpPr>
          <p:spPr>
            <a:xfrm>
              <a:off x="6380118" y="3194235"/>
              <a:ext cx="2338106" cy="396903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ctr" defTabSz="914400" eaLnBrk="1" fontAlgn="auto" latinLnBrk="0" hangingPunct="1"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Purpose Built For </a:t>
              </a:r>
            </a:p>
            <a:p>
              <a:pPr marL="12700" marR="0" lvl="0" indent="0" algn="ctr" defTabSz="914400" eaLnBrk="1" fontAlgn="auto" latinLnBrk="0" hangingPunct="1"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Time-series Data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3B7C29-4A7E-9949-5E3A-258AD22136FA}"/>
                </a:ext>
              </a:extLst>
            </p:cNvPr>
            <p:cNvCxnSpPr>
              <a:cxnSpLocks/>
            </p:cNvCxnSpPr>
            <p:nvPr/>
          </p:nvCxnSpPr>
          <p:spPr>
            <a:xfrm>
              <a:off x="6544556" y="3727652"/>
              <a:ext cx="20092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6CE13E41-1C77-B212-3F09-B05232137D17}"/>
                </a:ext>
              </a:extLst>
            </p:cNvPr>
            <p:cNvSpPr txBox="1"/>
            <p:nvPr/>
          </p:nvSpPr>
          <p:spPr>
            <a:xfrm>
              <a:off x="6380118" y="3819089"/>
              <a:ext cx="2338106" cy="956928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Built-in analytics using standard SQL with added interpolation and smoothing functions to identify trends, patterns, and anomalies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B5A3906-6489-0A2A-E2D9-BE03633CA9D0}"/>
                </a:ext>
              </a:extLst>
            </p:cNvPr>
            <p:cNvSpPr/>
            <p:nvPr/>
          </p:nvSpPr>
          <p:spPr>
            <a:xfrm>
              <a:off x="9040036" y="1717778"/>
              <a:ext cx="2722122" cy="3951502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FBA3ADD3-583F-6406-E1B5-EF50D728F233}"/>
                </a:ext>
              </a:extLst>
            </p:cNvPr>
            <p:cNvSpPr txBox="1"/>
            <p:nvPr/>
          </p:nvSpPr>
          <p:spPr>
            <a:xfrm>
              <a:off x="9232044" y="3194235"/>
              <a:ext cx="2338106" cy="396903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ctr" defTabSz="914400" eaLnBrk="1" fontAlgn="auto" latinLnBrk="0" hangingPunct="1"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Secure From </a:t>
              </a:r>
            </a:p>
            <a:p>
              <a:pPr marL="12700" marR="0" lvl="0" indent="0" algn="ctr" defTabSz="914400" eaLnBrk="1" fontAlgn="auto" latinLnBrk="0" hangingPunct="1"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The Ground Up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F20691D-DDE1-1370-8B75-CB0C029BCDBD}"/>
                </a:ext>
              </a:extLst>
            </p:cNvPr>
            <p:cNvCxnSpPr>
              <a:cxnSpLocks/>
            </p:cNvCxnSpPr>
            <p:nvPr/>
          </p:nvCxnSpPr>
          <p:spPr>
            <a:xfrm>
              <a:off x="9396482" y="3727652"/>
              <a:ext cx="20092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654AAD4B-93FE-D304-A0D4-FC07BEC864BF}"/>
                </a:ext>
              </a:extLst>
            </p:cNvPr>
            <p:cNvSpPr txBox="1"/>
            <p:nvPr/>
          </p:nvSpPr>
          <p:spPr>
            <a:xfrm>
              <a:off x="9232044" y="3819089"/>
              <a:ext cx="2338106" cy="1199302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All data is encrypted in flight and at rest using AWS Key Management Service (AWS KMS) with customer- managed keys (CMKs)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53E590D7-87F6-1D84-8294-988A5E26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71001" y="2228725"/>
              <a:ext cx="548640" cy="548640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A9822EA-20C9-D8C5-FF69-D271F75C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2926" y="2228725"/>
              <a:ext cx="548640" cy="548640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BA3D9710-7D68-87E8-DF5C-8CDE5D49E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4851" y="2228725"/>
              <a:ext cx="548640" cy="54864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E0B64160-6F42-2E1C-6421-3338584A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26777" y="2228725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9168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1062117-94F2-9847-D5DD-2C83FDB7A977}"/>
              </a:ext>
            </a:extLst>
          </p:cNvPr>
          <p:cNvSpPr/>
          <p:nvPr/>
        </p:nvSpPr>
        <p:spPr>
          <a:xfrm>
            <a:off x="509359" y="1350905"/>
            <a:ext cx="11173282" cy="4815320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FD020C5-0E04-2BA5-96A1-069BDDF3722D}"/>
              </a:ext>
            </a:extLst>
          </p:cNvPr>
          <p:cNvGrpSpPr/>
          <p:nvPr/>
        </p:nvGrpSpPr>
        <p:grpSpPr>
          <a:xfrm>
            <a:off x="2084977" y="1900332"/>
            <a:ext cx="7672086" cy="4081708"/>
            <a:chOff x="1755055" y="1900108"/>
            <a:chExt cx="8343755" cy="4439049"/>
          </a:xfrm>
        </p:grpSpPr>
        <p:sp>
          <p:nvSpPr>
            <p:cNvPr id="2" name="Graphic 3">
              <a:extLst>
                <a:ext uri="{FF2B5EF4-FFF2-40B4-BE49-F238E27FC236}">
                  <a16:creationId xmlns:a16="http://schemas.microsoft.com/office/drawing/2014/main" id="{47BA7C3E-2F47-91AA-287B-02C4F202916B}"/>
                </a:ext>
              </a:extLst>
            </p:cNvPr>
            <p:cNvSpPr/>
            <p:nvPr/>
          </p:nvSpPr>
          <p:spPr>
            <a:xfrm>
              <a:off x="4278019" y="1952350"/>
              <a:ext cx="3635962" cy="3378903"/>
            </a:xfrm>
            <a:custGeom>
              <a:avLst/>
              <a:gdLst>
                <a:gd name="connsiteX0" fmla="*/ 2079701 w 3635962"/>
                <a:gd name="connsiteY0" fmla="*/ 3365742 h 3378903"/>
                <a:gd name="connsiteX1" fmla="*/ 2092776 w 3635962"/>
                <a:gd name="connsiteY1" fmla="*/ 3348309 h 3378903"/>
                <a:gd name="connsiteX2" fmla="*/ 2092776 w 3635962"/>
                <a:gd name="connsiteY2" fmla="*/ 3348309 h 3378903"/>
                <a:gd name="connsiteX3" fmla="*/ 2110122 w 3635962"/>
                <a:gd name="connsiteY3" fmla="*/ 3361384 h 3378903"/>
                <a:gd name="connsiteX4" fmla="*/ 2110122 w 3635962"/>
                <a:gd name="connsiteY4" fmla="*/ 3361384 h 3378903"/>
                <a:gd name="connsiteX5" fmla="*/ 2097134 w 3635962"/>
                <a:gd name="connsiteY5" fmla="*/ 3378730 h 3378903"/>
                <a:gd name="connsiteX6" fmla="*/ 2097134 w 3635962"/>
                <a:gd name="connsiteY6" fmla="*/ 3378730 h 3378903"/>
                <a:gd name="connsiteX7" fmla="*/ 2094955 w 3635962"/>
                <a:gd name="connsiteY7" fmla="*/ 3378904 h 3378903"/>
                <a:gd name="connsiteX8" fmla="*/ 2094955 w 3635962"/>
                <a:gd name="connsiteY8" fmla="*/ 3378904 h 3378903"/>
                <a:gd name="connsiteX9" fmla="*/ 2079701 w 3635962"/>
                <a:gd name="connsiteY9" fmla="*/ 3365742 h 3378903"/>
                <a:gd name="connsiteX10" fmla="*/ 1479389 w 3635962"/>
                <a:gd name="connsiteY10" fmla="*/ 3369403 h 3378903"/>
                <a:gd name="connsiteX11" fmla="*/ 1466924 w 3635962"/>
                <a:gd name="connsiteY11" fmla="*/ 3351621 h 3378903"/>
                <a:gd name="connsiteX12" fmla="*/ 1466924 w 3635962"/>
                <a:gd name="connsiteY12" fmla="*/ 3351621 h 3378903"/>
                <a:gd name="connsiteX13" fmla="*/ 1484706 w 3635962"/>
                <a:gd name="connsiteY13" fmla="*/ 3339156 h 3378903"/>
                <a:gd name="connsiteX14" fmla="*/ 1484706 w 3635962"/>
                <a:gd name="connsiteY14" fmla="*/ 3339156 h 3378903"/>
                <a:gd name="connsiteX15" fmla="*/ 1497171 w 3635962"/>
                <a:gd name="connsiteY15" fmla="*/ 3356938 h 3378903"/>
                <a:gd name="connsiteX16" fmla="*/ 1497171 w 3635962"/>
                <a:gd name="connsiteY16" fmla="*/ 3356938 h 3378903"/>
                <a:gd name="connsiteX17" fmla="*/ 1482091 w 3635962"/>
                <a:gd name="connsiteY17" fmla="*/ 3369664 h 3378903"/>
                <a:gd name="connsiteX18" fmla="*/ 1482091 w 3635962"/>
                <a:gd name="connsiteY18" fmla="*/ 3369664 h 3378903"/>
                <a:gd name="connsiteX19" fmla="*/ 1479389 w 3635962"/>
                <a:gd name="connsiteY19" fmla="*/ 3369403 h 3378903"/>
                <a:gd name="connsiteX20" fmla="*/ 2201124 w 3635962"/>
                <a:gd name="connsiteY20" fmla="*/ 3345258 h 3378903"/>
                <a:gd name="connsiteX21" fmla="*/ 2212978 w 3635962"/>
                <a:gd name="connsiteY21" fmla="*/ 3327040 h 3378903"/>
                <a:gd name="connsiteX22" fmla="*/ 2212978 w 3635962"/>
                <a:gd name="connsiteY22" fmla="*/ 3327040 h 3378903"/>
                <a:gd name="connsiteX23" fmla="*/ 2231196 w 3635962"/>
                <a:gd name="connsiteY23" fmla="*/ 3338895 h 3378903"/>
                <a:gd name="connsiteX24" fmla="*/ 2231196 w 3635962"/>
                <a:gd name="connsiteY24" fmla="*/ 3338895 h 3378903"/>
                <a:gd name="connsiteX25" fmla="*/ 2219341 w 3635962"/>
                <a:gd name="connsiteY25" fmla="*/ 3357112 h 3378903"/>
                <a:gd name="connsiteX26" fmla="*/ 2219341 w 3635962"/>
                <a:gd name="connsiteY26" fmla="*/ 3357112 h 3378903"/>
                <a:gd name="connsiteX27" fmla="*/ 2216116 w 3635962"/>
                <a:gd name="connsiteY27" fmla="*/ 3357461 h 3378903"/>
                <a:gd name="connsiteX28" fmla="*/ 2216116 w 3635962"/>
                <a:gd name="connsiteY28" fmla="*/ 3357461 h 3378903"/>
                <a:gd name="connsiteX29" fmla="*/ 2201124 w 3635962"/>
                <a:gd name="connsiteY29" fmla="*/ 3345258 h 3378903"/>
                <a:gd name="connsiteX30" fmla="*/ 1357967 w 3635962"/>
                <a:gd name="connsiteY30" fmla="*/ 3344037 h 3378903"/>
                <a:gd name="connsiteX31" fmla="*/ 1346635 w 3635962"/>
                <a:gd name="connsiteY31" fmla="*/ 3325471 h 3378903"/>
                <a:gd name="connsiteX32" fmla="*/ 1346635 w 3635962"/>
                <a:gd name="connsiteY32" fmla="*/ 3325471 h 3378903"/>
                <a:gd name="connsiteX33" fmla="*/ 1365201 w 3635962"/>
                <a:gd name="connsiteY33" fmla="*/ 3314140 h 3378903"/>
                <a:gd name="connsiteX34" fmla="*/ 1365201 w 3635962"/>
                <a:gd name="connsiteY34" fmla="*/ 3314140 h 3378903"/>
                <a:gd name="connsiteX35" fmla="*/ 1376533 w 3635962"/>
                <a:gd name="connsiteY35" fmla="*/ 3332706 h 3378903"/>
                <a:gd name="connsiteX36" fmla="*/ 1376533 w 3635962"/>
                <a:gd name="connsiteY36" fmla="*/ 3332706 h 3378903"/>
                <a:gd name="connsiteX37" fmla="*/ 1361628 w 3635962"/>
                <a:gd name="connsiteY37" fmla="*/ 3344473 h 3378903"/>
                <a:gd name="connsiteX38" fmla="*/ 1361628 w 3635962"/>
                <a:gd name="connsiteY38" fmla="*/ 3344473 h 3378903"/>
                <a:gd name="connsiteX39" fmla="*/ 1357967 w 3635962"/>
                <a:gd name="connsiteY39" fmla="*/ 3344037 h 3378903"/>
                <a:gd name="connsiteX40" fmla="*/ 2320890 w 3635962"/>
                <a:gd name="connsiteY40" fmla="*/ 3316929 h 3378903"/>
                <a:gd name="connsiteX41" fmla="*/ 2331524 w 3635962"/>
                <a:gd name="connsiteY41" fmla="*/ 3298014 h 3378903"/>
                <a:gd name="connsiteX42" fmla="*/ 2331524 w 3635962"/>
                <a:gd name="connsiteY42" fmla="*/ 3298014 h 3378903"/>
                <a:gd name="connsiteX43" fmla="*/ 2350439 w 3635962"/>
                <a:gd name="connsiteY43" fmla="*/ 3308648 h 3378903"/>
                <a:gd name="connsiteX44" fmla="*/ 2350439 w 3635962"/>
                <a:gd name="connsiteY44" fmla="*/ 3308648 h 3378903"/>
                <a:gd name="connsiteX45" fmla="*/ 2339805 w 3635962"/>
                <a:gd name="connsiteY45" fmla="*/ 3327563 h 3378903"/>
                <a:gd name="connsiteX46" fmla="*/ 2339805 w 3635962"/>
                <a:gd name="connsiteY46" fmla="*/ 3327563 h 3378903"/>
                <a:gd name="connsiteX47" fmla="*/ 2335708 w 3635962"/>
                <a:gd name="connsiteY47" fmla="*/ 3328173 h 3378903"/>
                <a:gd name="connsiteX48" fmla="*/ 2335708 w 3635962"/>
                <a:gd name="connsiteY48" fmla="*/ 3328173 h 3378903"/>
                <a:gd name="connsiteX49" fmla="*/ 2320890 w 3635962"/>
                <a:gd name="connsiteY49" fmla="*/ 3316929 h 3378903"/>
                <a:gd name="connsiteX50" fmla="*/ 1238375 w 3635962"/>
                <a:gd name="connsiteY50" fmla="*/ 3310740 h 3378903"/>
                <a:gd name="connsiteX51" fmla="*/ 1238375 w 3635962"/>
                <a:gd name="connsiteY51" fmla="*/ 3310740 h 3378903"/>
                <a:gd name="connsiteX52" fmla="*/ 1238375 w 3635962"/>
                <a:gd name="connsiteY52" fmla="*/ 3310740 h 3378903"/>
                <a:gd name="connsiteX53" fmla="*/ 1228351 w 3635962"/>
                <a:gd name="connsiteY53" fmla="*/ 3291476 h 3378903"/>
                <a:gd name="connsiteX54" fmla="*/ 1228351 w 3635962"/>
                <a:gd name="connsiteY54" fmla="*/ 3291476 h 3378903"/>
                <a:gd name="connsiteX55" fmla="*/ 1247614 w 3635962"/>
                <a:gd name="connsiteY55" fmla="*/ 3281452 h 3378903"/>
                <a:gd name="connsiteX56" fmla="*/ 1247614 w 3635962"/>
                <a:gd name="connsiteY56" fmla="*/ 3281452 h 3378903"/>
                <a:gd name="connsiteX57" fmla="*/ 1257639 w 3635962"/>
                <a:gd name="connsiteY57" fmla="*/ 3300716 h 3378903"/>
                <a:gd name="connsiteX58" fmla="*/ 1257639 w 3635962"/>
                <a:gd name="connsiteY58" fmla="*/ 3300716 h 3378903"/>
                <a:gd name="connsiteX59" fmla="*/ 1242995 w 3635962"/>
                <a:gd name="connsiteY59" fmla="*/ 3311437 h 3378903"/>
                <a:gd name="connsiteX60" fmla="*/ 1242995 w 3635962"/>
                <a:gd name="connsiteY60" fmla="*/ 3311437 h 3378903"/>
                <a:gd name="connsiteX61" fmla="*/ 1238375 w 3635962"/>
                <a:gd name="connsiteY61" fmla="*/ 3310740 h 3378903"/>
                <a:gd name="connsiteX62" fmla="*/ 2438564 w 3635962"/>
                <a:gd name="connsiteY62" fmla="*/ 3280842 h 3378903"/>
                <a:gd name="connsiteX63" fmla="*/ 2447978 w 3635962"/>
                <a:gd name="connsiteY63" fmla="*/ 3261230 h 3378903"/>
                <a:gd name="connsiteX64" fmla="*/ 2447978 w 3635962"/>
                <a:gd name="connsiteY64" fmla="*/ 3261230 h 3378903"/>
                <a:gd name="connsiteX65" fmla="*/ 2467590 w 3635962"/>
                <a:gd name="connsiteY65" fmla="*/ 3270644 h 3378903"/>
                <a:gd name="connsiteX66" fmla="*/ 2467590 w 3635962"/>
                <a:gd name="connsiteY66" fmla="*/ 3270644 h 3378903"/>
                <a:gd name="connsiteX67" fmla="*/ 2458176 w 3635962"/>
                <a:gd name="connsiteY67" fmla="*/ 3290256 h 3378903"/>
                <a:gd name="connsiteX68" fmla="*/ 2458176 w 3635962"/>
                <a:gd name="connsiteY68" fmla="*/ 3290256 h 3378903"/>
                <a:gd name="connsiteX69" fmla="*/ 2453120 w 3635962"/>
                <a:gd name="connsiteY69" fmla="*/ 3291128 h 3378903"/>
                <a:gd name="connsiteX70" fmla="*/ 2453120 w 3635962"/>
                <a:gd name="connsiteY70" fmla="*/ 3291128 h 3378903"/>
                <a:gd name="connsiteX71" fmla="*/ 2438564 w 3635962"/>
                <a:gd name="connsiteY71" fmla="*/ 3280842 h 3378903"/>
                <a:gd name="connsiteX72" fmla="*/ 1121311 w 3635962"/>
                <a:gd name="connsiteY72" fmla="*/ 3269772 h 3378903"/>
                <a:gd name="connsiteX73" fmla="*/ 1112507 w 3635962"/>
                <a:gd name="connsiteY73" fmla="*/ 3249898 h 3378903"/>
                <a:gd name="connsiteX74" fmla="*/ 1112507 w 3635962"/>
                <a:gd name="connsiteY74" fmla="*/ 3249898 h 3378903"/>
                <a:gd name="connsiteX75" fmla="*/ 1132381 w 3635962"/>
                <a:gd name="connsiteY75" fmla="*/ 3241094 h 3378903"/>
                <a:gd name="connsiteX76" fmla="*/ 1132381 w 3635962"/>
                <a:gd name="connsiteY76" fmla="*/ 3241094 h 3378903"/>
                <a:gd name="connsiteX77" fmla="*/ 1141185 w 3635962"/>
                <a:gd name="connsiteY77" fmla="*/ 3260968 h 3378903"/>
                <a:gd name="connsiteX78" fmla="*/ 1141185 w 3635962"/>
                <a:gd name="connsiteY78" fmla="*/ 3260968 h 3378903"/>
                <a:gd name="connsiteX79" fmla="*/ 1126802 w 3635962"/>
                <a:gd name="connsiteY79" fmla="*/ 3270818 h 3378903"/>
                <a:gd name="connsiteX80" fmla="*/ 1126802 w 3635962"/>
                <a:gd name="connsiteY80" fmla="*/ 3270818 h 3378903"/>
                <a:gd name="connsiteX81" fmla="*/ 1121311 w 3635962"/>
                <a:gd name="connsiteY81" fmla="*/ 3269772 h 3378903"/>
                <a:gd name="connsiteX82" fmla="*/ 2553623 w 3635962"/>
                <a:gd name="connsiteY82" fmla="*/ 3237172 h 3378903"/>
                <a:gd name="connsiteX83" fmla="*/ 2561729 w 3635962"/>
                <a:gd name="connsiteY83" fmla="*/ 3216950 h 3378903"/>
                <a:gd name="connsiteX84" fmla="*/ 2561729 w 3635962"/>
                <a:gd name="connsiteY84" fmla="*/ 3216950 h 3378903"/>
                <a:gd name="connsiteX85" fmla="*/ 2581865 w 3635962"/>
                <a:gd name="connsiteY85" fmla="*/ 3225056 h 3378903"/>
                <a:gd name="connsiteX86" fmla="*/ 2581865 w 3635962"/>
                <a:gd name="connsiteY86" fmla="*/ 3225056 h 3378903"/>
                <a:gd name="connsiteX87" fmla="*/ 2573758 w 3635962"/>
                <a:gd name="connsiteY87" fmla="*/ 3245191 h 3378903"/>
                <a:gd name="connsiteX88" fmla="*/ 2573758 w 3635962"/>
                <a:gd name="connsiteY88" fmla="*/ 3245191 h 3378903"/>
                <a:gd name="connsiteX89" fmla="*/ 2567744 w 3635962"/>
                <a:gd name="connsiteY89" fmla="*/ 3246499 h 3378903"/>
                <a:gd name="connsiteX90" fmla="*/ 2567744 w 3635962"/>
                <a:gd name="connsiteY90" fmla="*/ 3246499 h 3378903"/>
                <a:gd name="connsiteX91" fmla="*/ 2553623 w 3635962"/>
                <a:gd name="connsiteY91" fmla="*/ 3237172 h 3378903"/>
                <a:gd name="connsiteX92" fmla="*/ 1007123 w 3635962"/>
                <a:gd name="connsiteY92" fmla="*/ 3221133 h 3378903"/>
                <a:gd name="connsiteX93" fmla="*/ 1007123 w 3635962"/>
                <a:gd name="connsiteY93" fmla="*/ 3221133 h 3378903"/>
                <a:gd name="connsiteX94" fmla="*/ 1007123 w 3635962"/>
                <a:gd name="connsiteY94" fmla="*/ 3221133 h 3378903"/>
                <a:gd name="connsiteX95" fmla="*/ 999714 w 3635962"/>
                <a:gd name="connsiteY95" fmla="*/ 3200650 h 3378903"/>
                <a:gd name="connsiteX96" fmla="*/ 999714 w 3635962"/>
                <a:gd name="connsiteY96" fmla="*/ 3200650 h 3378903"/>
                <a:gd name="connsiteX97" fmla="*/ 1020111 w 3635962"/>
                <a:gd name="connsiteY97" fmla="*/ 3193240 h 3378903"/>
                <a:gd name="connsiteX98" fmla="*/ 1020111 w 3635962"/>
                <a:gd name="connsiteY98" fmla="*/ 3193240 h 3378903"/>
                <a:gd name="connsiteX99" fmla="*/ 1027520 w 3635962"/>
                <a:gd name="connsiteY99" fmla="*/ 3213637 h 3378903"/>
                <a:gd name="connsiteX100" fmla="*/ 1027520 w 3635962"/>
                <a:gd name="connsiteY100" fmla="*/ 3213637 h 3378903"/>
                <a:gd name="connsiteX101" fmla="*/ 1013574 w 3635962"/>
                <a:gd name="connsiteY101" fmla="*/ 3222528 h 3378903"/>
                <a:gd name="connsiteX102" fmla="*/ 1013574 w 3635962"/>
                <a:gd name="connsiteY102" fmla="*/ 3222528 h 3378903"/>
                <a:gd name="connsiteX103" fmla="*/ 1007123 w 3635962"/>
                <a:gd name="connsiteY103" fmla="*/ 3221133 h 3378903"/>
                <a:gd name="connsiteX104" fmla="*/ 2665544 w 3635962"/>
                <a:gd name="connsiteY104" fmla="*/ 3185919 h 3378903"/>
                <a:gd name="connsiteX105" fmla="*/ 2672256 w 3635962"/>
                <a:gd name="connsiteY105" fmla="*/ 3165260 h 3378903"/>
                <a:gd name="connsiteX106" fmla="*/ 2672256 w 3635962"/>
                <a:gd name="connsiteY106" fmla="*/ 3165260 h 3378903"/>
                <a:gd name="connsiteX107" fmla="*/ 2692914 w 3635962"/>
                <a:gd name="connsiteY107" fmla="*/ 3171972 h 3378903"/>
                <a:gd name="connsiteX108" fmla="*/ 2692914 w 3635962"/>
                <a:gd name="connsiteY108" fmla="*/ 3171972 h 3378903"/>
                <a:gd name="connsiteX109" fmla="*/ 2686202 w 3635962"/>
                <a:gd name="connsiteY109" fmla="*/ 3192630 h 3378903"/>
                <a:gd name="connsiteX110" fmla="*/ 2686202 w 3635962"/>
                <a:gd name="connsiteY110" fmla="*/ 3192630 h 3378903"/>
                <a:gd name="connsiteX111" fmla="*/ 2679229 w 3635962"/>
                <a:gd name="connsiteY111" fmla="*/ 3194286 h 3378903"/>
                <a:gd name="connsiteX112" fmla="*/ 2679229 w 3635962"/>
                <a:gd name="connsiteY112" fmla="*/ 3194286 h 3378903"/>
                <a:gd name="connsiteX113" fmla="*/ 2665544 w 3635962"/>
                <a:gd name="connsiteY113" fmla="*/ 3185919 h 3378903"/>
                <a:gd name="connsiteX114" fmla="*/ 896423 w 3635962"/>
                <a:gd name="connsiteY114" fmla="*/ 3164999 h 3378903"/>
                <a:gd name="connsiteX115" fmla="*/ 890321 w 3635962"/>
                <a:gd name="connsiteY115" fmla="*/ 3144079 h 3378903"/>
                <a:gd name="connsiteX116" fmla="*/ 890321 w 3635962"/>
                <a:gd name="connsiteY116" fmla="*/ 3144079 h 3378903"/>
                <a:gd name="connsiteX117" fmla="*/ 911241 w 3635962"/>
                <a:gd name="connsiteY117" fmla="*/ 3138064 h 3378903"/>
                <a:gd name="connsiteX118" fmla="*/ 911241 w 3635962"/>
                <a:gd name="connsiteY118" fmla="*/ 3138064 h 3378903"/>
                <a:gd name="connsiteX119" fmla="*/ 917255 w 3635962"/>
                <a:gd name="connsiteY119" fmla="*/ 3158897 h 3378903"/>
                <a:gd name="connsiteX120" fmla="*/ 917255 w 3635962"/>
                <a:gd name="connsiteY120" fmla="*/ 3158897 h 3378903"/>
                <a:gd name="connsiteX121" fmla="*/ 903832 w 3635962"/>
                <a:gd name="connsiteY121" fmla="*/ 3166829 h 3378903"/>
                <a:gd name="connsiteX122" fmla="*/ 903832 w 3635962"/>
                <a:gd name="connsiteY122" fmla="*/ 3166829 h 3378903"/>
                <a:gd name="connsiteX123" fmla="*/ 896423 w 3635962"/>
                <a:gd name="connsiteY123" fmla="*/ 3164999 h 3378903"/>
                <a:gd name="connsiteX124" fmla="*/ 2773804 w 3635962"/>
                <a:gd name="connsiteY124" fmla="*/ 3127343 h 3378903"/>
                <a:gd name="connsiteX125" fmla="*/ 2779121 w 3635962"/>
                <a:gd name="connsiteY125" fmla="*/ 3106249 h 3378903"/>
                <a:gd name="connsiteX126" fmla="*/ 2779121 w 3635962"/>
                <a:gd name="connsiteY126" fmla="*/ 3106249 h 3378903"/>
                <a:gd name="connsiteX127" fmla="*/ 2800215 w 3635962"/>
                <a:gd name="connsiteY127" fmla="*/ 3111566 h 3378903"/>
                <a:gd name="connsiteX128" fmla="*/ 2800215 w 3635962"/>
                <a:gd name="connsiteY128" fmla="*/ 3111566 h 3378903"/>
                <a:gd name="connsiteX129" fmla="*/ 2794898 w 3635962"/>
                <a:gd name="connsiteY129" fmla="*/ 3132660 h 3378903"/>
                <a:gd name="connsiteX130" fmla="*/ 2794898 w 3635962"/>
                <a:gd name="connsiteY130" fmla="*/ 3132660 h 3378903"/>
                <a:gd name="connsiteX131" fmla="*/ 2787053 w 3635962"/>
                <a:gd name="connsiteY131" fmla="*/ 3134839 h 3378903"/>
                <a:gd name="connsiteX132" fmla="*/ 2787053 w 3635962"/>
                <a:gd name="connsiteY132" fmla="*/ 3134839 h 3378903"/>
                <a:gd name="connsiteX133" fmla="*/ 2773804 w 3635962"/>
                <a:gd name="connsiteY133" fmla="*/ 3127343 h 3378903"/>
                <a:gd name="connsiteX134" fmla="*/ 789557 w 3635962"/>
                <a:gd name="connsiteY134" fmla="*/ 3101455 h 3378903"/>
                <a:gd name="connsiteX135" fmla="*/ 784937 w 3635962"/>
                <a:gd name="connsiteY135" fmla="*/ 3080186 h 3378903"/>
                <a:gd name="connsiteX136" fmla="*/ 784937 w 3635962"/>
                <a:gd name="connsiteY136" fmla="*/ 3080186 h 3378903"/>
                <a:gd name="connsiteX137" fmla="*/ 806206 w 3635962"/>
                <a:gd name="connsiteY137" fmla="*/ 3075566 h 3378903"/>
                <a:gd name="connsiteX138" fmla="*/ 806206 w 3635962"/>
                <a:gd name="connsiteY138" fmla="*/ 3075566 h 3378903"/>
                <a:gd name="connsiteX139" fmla="*/ 810826 w 3635962"/>
                <a:gd name="connsiteY139" fmla="*/ 3096835 h 3378903"/>
                <a:gd name="connsiteX140" fmla="*/ 810826 w 3635962"/>
                <a:gd name="connsiteY140" fmla="*/ 3096835 h 3378903"/>
                <a:gd name="connsiteX141" fmla="*/ 797838 w 3635962"/>
                <a:gd name="connsiteY141" fmla="*/ 3103895 h 3378903"/>
                <a:gd name="connsiteX142" fmla="*/ 797838 w 3635962"/>
                <a:gd name="connsiteY142" fmla="*/ 3103895 h 3378903"/>
                <a:gd name="connsiteX143" fmla="*/ 789557 w 3635962"/>
                <a:gd name="connsiteY143" fmla="*/ 3101455 h 3378903"/>
                <a:gd name="connsiteX144" fmla="*/ 2877706 w 3635962"/>
                <a:gd name="connsiteY144" fmla="*/ 3061620 h 3378903"/>
                <a:gd name="connsiteX145" fmla="*/ 2881629 w 3635962"/>
                <a:gd name="connsiteY145" fmla="*/ 3040264 h 3378903"/>
                <a:gd name="connsiteX146" fmla="*/ 2881629 w 3635962"/>
                <a:gd name="connsiteY146" fmla="*/ 3040264 h 3378903"/>
                <a:gd name="connsiteX147" fmla="*/ 2902984 w 3635962"/>
                <a:gd name="connsiteY147" fmla="*/ 3044186 h 3378903"/>
                <a:gd name="connsiteX148" fmla="*/ 2902984 w 3635962"/>
                <a:gd name="connsiteY148" fmla="*/ 3044186 h 3378903"/>
                <a:gd name="connsiteX149" fmla="*/ 2899149 w 3635962"/>
                <a:gd name="connsiteY149" fmla="*/ 3065542 h 3378903"/>
                <a:gd name="connsiteX150" fmla="*/ 2899149 w 3635962"/>
                <a:gd name="connsiteY150" fmla="*/ 3065542 h 3378903"/>
                <a:gd name="connsiteX151" fmla="*/ 2899149 w 3635962"/>
                <a:gd name="connsiteY151" fmla="*/ 3065542 h 3378903"/>
                <a:gd name="connsiteX152" fmla="*/ 2899149 w 3635962"/>
                <a:gd name="connsiteY152" fmla="*/ 3065542 h 3378903"/>
                <a:gd name="connsiteX153" fmla="*/ 2890432 w 3635962"/>
                <a:gd name="connsiteY153" fmla="*/ 3068244 h 3378903"/>
                <a:gd name="connsiteX154" fmla="*/ 2890432 w 3635962"/>
                <a:gd name="connsiteY154" fmla="*/ 3068244 h 3378903"/>
                <a:gd name="connsiteX155" fmla="*/ 2877706 w 3635962"/>
                <a:gd name="connsiteY155" fmla="*/ 3061620 h 3378903"/>
                <a:gd name="connsiteX156" fmla="*/ 687311 w 3635962"/>
                <a:gd name="connsiteY156" fmla="*/ 3030763 h 3378903"/>
                <a:gd name="connsiteX157" fmla="*/ 684086 w 3635962"/>
                <a:gd name="connsiteY157" fmla="*/ 3009320 h 3378903"/>
                <a:gd name="connsiteX158" fmla="*/ 684086 w 3635962"/>
                <a:gd name="connsiteY158" fmla="*/ 3009320 h 3378903"/>
                <a:gd name="connsiteX159" fmla="*/ 705616 w 3635962"/>
                <a:gd name="connsiteY159" fmla="*/ 3006095 h 3378903"/>
                <a:gd name="connsiteX160" fmla="*/ 705616 w 3635962"/>
                <a:gd name="connsiteY160" fmla="*/ 3006095 h 3378903"/>
                <a:gd name="connsiteX161" fmla="*/ 708754 w 3635962"/>
                <a:gd name="connsiteY161" fmla="*/ 3027625 h 3378903"/>
                <a:gd name="connsiteX162" fmla="*/ 708754 w 3635962"/>
                <a:gd name="connsiteY162" fmla="*/ 3027625 h 3378903"/>
                <a:gd name="connsiteX163" fmla="*/ 696464 w 3635962"/>
                <a:gd name="connsiteY163" fmla="*/ 3033814 h 3378903"/>
                <a:gd name="connsiteX164" fmla="*/ 696464 w 3635962"/>
                <a:gd name="connsiteY164" fmla="*/ 3033814 h 3378903"/>
                <a:gd name="connsiteX165" fmla="*/ 687311 w 3635962"/>
                <a:gd name="connsiteY165" fmla="*/ 3030763 h 3378903"/>
                <a:gd name="connsiteX166" fmla="*/ 2976988 w 3635962"/>
                <a:gd name="connsiteY166" fmla="*/ 2989098 h 3378903"/>
                <a:gd name="connsiteX167" fmla="*/ 2979429 w 3635962"/>
                <a:gd name="connsiteY167" fmla="*/ 2967481 h 3378903"/>
                <a:gd name="connsiteX168" fmla="*/ 2979429 w 3635962"/>
                <a:gd name="connsiteY168" fmla="*/ 2967481 h 3378903"/>
                <a:gd name="connsiteX169" fmla="*/ 3001046 w 3635962"/>
                <a:gd name="connsiteY169" fmla="*/ 2969921 h 3378903"/>
                <a:gd name="connsiteX170" fmla="*/ 3001046 w 3635962"/>
                <a:gd name="connsiteY170" fmla="*/ 2969921 h 3378903"/>
                <a:gd name="connsiteX171" fmla="*/ 2998605 w 3635962"/>
                <a:gd name="connsiteY171" fmla="*/ 2991538 h 3378903"/>
                <a:gd name="connsiteX172" fmla="*/ 2998605 w 3635962"/>
                <a:gd name="connsiteY172" fmla="*/ 2991538 h 3378903"/>
                <a:gd name="connsiteX173" fmla="*/ 2998605 w 3635962"/>
                <a:gd name="connsiteY173" fmla="*/ 2991451 h 3378903"/>
                <a:gd name="connsiteX174" fmla="*/ 2998605 w 3635962"/>
                <a:gd name="connsiteY174" fmla="*/ 2991451 h 3378903"/>
                <a:gd name="connsiteX175" fmla="*/ 2989017 w 3635962"/>
                <a:gd name="connsiteY175" fmla="*/ 2994851 h 3378903"/>
                <a:gd name="connsiteX176" fmla="*/ 2989017 w 3635962"/>
                <a:gd name="connsiteY176" fmla="*/ 2994851 h 3378903"/>
                <a:gd name="connsiteX177" fmla="*/ 2976988 w 3635962"/>
                <a:gd name="connsiteY177" fmla="*/ 2989098 h 3378903"/>
                <a:gd name="connsiteX178" fmla="*/ 590121 w 3635962"/>
                <a:gd name="connsiteY178" fmla="*/ 2953359 h 3378903"/>
                <a:gd name="connsiteX179" fmla="*/ 590121 w 3635962"/>
                <a:gd name="connsiteY179" fmla="*/ 2953359 h 3378903"/>
                <a:gd name="connsiteX180" fmla="*/ 590121 w 3635962"/>
                <a:gd name="connsiteY180" fmla="*/ 2953359 h 3378903"/>
                <a:gd name="connsiteX181" fmla="*/ 588465 w 3635962"/>
                <a:gd name="connsiteY181" fmla="*/ 2931655 h 3378903"/>
                <a:gd name="connsiteX182" fmla="*/ 588465 w 3635962"/>
                <a:gd name="connsiteY182" fmla="*/ 2931655 h 3378903"/>
                <a:gd name="connsiteX183" fmla="*/ 610082 w 3635962"/>
                <a:gd name="connsiteY183" fmla="*/ 2929999 h 3378903"/>
                <a:gd name="connsiteX184" fmla="*/ 610082 w 3635962"/>
                <a:gd name="connsiteY184" fmla="*/ 2929999 h 3378903"/>
                <a:gd name="connsiteX185" fmla="*/ 611826 w 3635962"/>
                <a:gd name="connsiteY185" fmla="*/ 2951616 h 3378903"/>
                <a:gd name="connsiteX186" fmla="*/ 611826 w 3635962"/>
                <a:gd name="connsiteY186" fmla="*/ 2951616 h 3378903"/>
                <a:gd name="connsiteX187" fmla="*/ 600058 w 3635962"/>
                <a:gd name="connsiteY187" fmla="*/ 2957020 h 3378903"/>
                <a:gd name="connsiteX188" fmla="*/ 600058 w 3635962"/>
                <a:gd name="connsiteY188" fmla="*/ 2957020 h 3378903"/>
                <a:gd name="connsiteX189" fmla="*/ 590121 w 3635962"/>
                <a:gd name="connsiteY189" fmla="*/ 2953359 h 3378903"/>
                <a:gd name="connsiteX190" fmla="*/ 3071040 w 3635962"/>
                <a:gd name="connsiteY190" fmla="*/ 2909864 h 3378903"/>
                <a:gd name="connsiteX191" fmla="*/ 3071999 w 3635962"/>
                <a:gd name="connsiteY191" fmla="*/ 2888159 h 3378903"/>
                <a:gd name="connsiteX192" fmla="*/ 3071999 w 3635962"/>
                <a:gd name="connsiteY192" fmla="*/ 2888159 h 3378903"/>
                <a:gd name="connsiteX193" fmla="*/ 3093703 w 3635962"/>
                <a:gd name="connsiteY193" fmla="*/ 2889031 h 3378903"/>
                <a:gd name="connsiteX194" fmla="*/ 3093703 w 3635962"/>
                <a:gd name="connsiteY194" fmla="*/ 2889031 h 3378903"/>
                <a:gd name="connsiteX195" fmla="*/ 3092744 w 3635962"/>
                <a:gd name="connsiteY195" fmla="*/ 2910735 h 3378903"/>
                <a:gd name="connsiteX196" fmla="*/ 3092744 w 3635962"/>
                <a:gd name="connsiteY196" fmla="*/ 2910735 h 3378903"/>
                <a:gd name="connsiteX197" fmla="*/ 3082372 w 3635962"/>
                <a:gd name="connsiteY197" fmla="*/ 2914832 h 3378903"/>
                <a:gd name="connsiteX198" fmla="*/ 3082372 w 3635962"/>
                <a:gd name="connsiteY198" fmla="*/ 2914832 h 3378903"/>
                <a:gd name="connsiteX199" fmla="*/ 3071040 w 3635962"/>
                <a:gd name="connsiteY199" fmla="*/ 2909864 h 3378903"/>
                <a:gd name="connsiteX200" fmla="*/ 498510 w 3635962"/>
                <a:gd name="connsiteY200" fmla="*/ 2869332 h 3378903"/>
                <a:gd name="connsiteX201" fmla="*/ 498336 w 3635962"/>
                <a:gd name="connsiteY201" fmla="*/ 2847627 h 3378903"/>
                <a:gd name="connsiteX202" fmla="*/ 498336 w 3635962"/>
                <a:gd name="connsiteY202" fmla="*/ 2847627 h 3378903"/>
                <a:gd name="connsiteX203" fmla="*/ 520127 w 3635962"/>
                <a:gd name="connsiteY203" fmla="*/ 2847453 h 3378903"/>
                <a:gd name="connsiteX204" fmla="*/ 520127 w 3635962"/>
                <a:gd name="connsiteY204" fmla="*/ 2847453 h 3378903"/>
                <a:gd name="connsiteX205" fmla="*/ 520301 w 3635962"/>
                <a:gd name="connsiteY205" fmla="*/ 2869157 h 3378903"/>
                <a:gd name="connsiteX206" fmla="*/ 520301 w 3635962"/>
                <a:gd name="connsiteY206" fmla="*/ 2869157 h 3378903"/>
                <a:gd name="connsiteX207" fmla="*/ 509318 w 3635962"/>
                <a:gd name="connsiteY207" fmla="*/ 2873777 h 3378903"/>
                <a:gd name="connsiteX208" fmla="*/ 509318 w 3635962"/>
                <a:gd name="connsiteY208" fmla="*/ 2873777 h 3378903"/>
                <a:gd name="connsiteX209" fmla="*/ 498510 w 3635962"/>
                <a:gd name="connsiteY209" fmla="*/ 2869332 h 3378903"/>
                <a:gd name="connsiteX210" fmla="*/ 3159339 w 3635962"/>
                <a:gd name="connsiteY210" fmla="*/ 2824267 h 3378903"/>
                <a:gd name="connsiteX211" fmla="*/ 3158729 w 3635962"/>
                <a:gd name="connsiteY211" fmla="*/ 2802562 h 3378903"/>
                <a:gd name="connsiteX212" fmla="*/ 3158729 w 3635962"/>
                <a:gd name="connsiteY212" fmla="*/ 2802562 h 3378903"/>
                <a:gd name="connsiteX213" fmla="*/ 3180521 w 3635962"/>
                <a:gd name="connsiteY213" fmla="*/ 2801952 h 3378903"/>
                <a:gd name="connsiteX214" fmla="*/ 3180521 w 3635962"/>
                <a:gd name="connsiteY214" fmla="*/ 2801952 h 3378903"/>
                <a:gd name="connsiteX215" fmla="*/ 3181131 w 3635962"/>
                <a:gd name="connsiteY215" fmla="*/ 2823657 h 3378903"/>
                <a:gd name="connsiteX216" fmla="*/ 3181131 w 3635962"/>
                <a:gd name="connsiteY216" fmla="*/ 2823657 h 3378903"/>
                <a:gd name="connsiteX217" fmla="*/ 3181131 w 3635962"/>
                <a:gd name="connsiteY217" fmla="*/ 2823657 h 3378903"/>
                <a:gd name="connsiteX218" fmla="*/ 3181131 w 3635962"/>
                <a:gd name="connsiteY218" fmla="*/ 2823657 h 3378903"/>
                <a:gd name="connsiteX219" fmla="*/ 3169974 w 3635962"/>
                <a:gd name="connsiteY219" fmla="*/ 2828451 h 3378903"/>
                <a:gd name="connsiteX220" fmla="*/ 3169974 w 3635962"/>
                <a:gd name="connsiteY220" fmla="*/ 2828451 h 3378903"/>
                <a:gd name="connsiteX221" fmla="*/ 3159339 w 3635962"/>
                <a:gd name="connsiteY221" fmla="*/ 2824267 h 3378903"/>
                <a:gd name="connsiteX222" fmla="*/ 413087 w 3635962"/>
                <a:gd name="connsiteY222" fmla="*/ 2779115 h 3378903"/>
                <a:gd name="connsiteX223" fmla="*/ 413087 w 3635962"/>
                <a:gd name="connsiteY223" fmla="*/ 2779115 h 3378903"/>
                <a:gd name="connsiteX224" fmla="*/ 413087 w 3635962"/>
                <a:gd name="connsiteY224" fmla="*/ 2779115 h 3378903"/>
                <a:gd name="connsiteX225" fmla="*/ 414482 w 3635962"/>
                <a:gd name="connsiteY225" fmla="*/ 2757410 h 3378903"/>
                <a:gd name="connsiteX226" fmla="*/ 414482 w 3635962"/>
                <a:gd name="connsiteY226" fmla="*/ 2757410 h 3378903"/>
                <a:gd name="connsiteX227" fmla="*/ 436186 w 3635962"/>
                <a:gd name="connsiteY227" fmla="*/ 2758805 h 3378903"/>
                <a:gd name="connsiteX228" fmla="*/ 436186 w 3635962"/>
                <a:gd name="connsiteY228" fmla="*/ 2758805 h 3378903"/>
                <a:gd name="connsiteX229" fmla="*/ 434792 w 3635962"/>
                <a:gd name="connsiteY229" fmla="*/ 2780509 h 3378903"/>
                <a:gd name="connsiteX230" fmla="*/ 434792 w 3635962"/>
                <a:gd name="connsiteY230" fmla="*/ 2780509 h 3378903"/>
                <a:gd name="connsiteX231" fmla="*/ 424680 w 3635962"/>
                <a:gd name="connsiteY231" fmla="*/ 2784345 h 3378903"/>
                <a:gd name="connsiteX232" fmla="*/ 424680 w 3635962"/>
                <a:gd name="connsiteY232" fmla="*/ 2784345 h 3378903"/>
                <a:gd name="connsiteX233" fmla="*/ 413087 w 3635962"/>
                <a:gd name="connsiteY233" fmla="*/ 2779115 h 3378903"/>
                <a:gd name="connsiteX234" fmla="*/ 3241450 w 3635962"/>
                <a:gd name="connsiteY234" fmla="*/ 2732655 h 3378903"/>
                <a:gd name="connsiteX235" fmla="*/ 3239271 w 3635962"/>
                <a:gd name="connsiteY235" fmla="*/ 2711038 h 3378903"/>
                <a:gd name="connsiteX236" fmla="*/ 3239271 w 3635962"/>
                <a:gd name="connsiteY236" fmla="*/ 2711038 h 3378903"/>
                <a:gd name="connsiteX237" fmla="*/ 3260888 w 3635962"/>
                <a:gd name="connsiteY237" fmla="*/ 2708859 h 3378903"/>
                <a:gd name="connsiteX238" fmla="*/ 3260888 w 3635962"/>
                <a:gd name="connsiteY238" fmla="*/ 2708859 h 3378903"/>
                <a:gd name="connsiteX239" fmla="*/ 3263067 w 3635962"/>
                <a:gd name="connsiteY239" fmla="*/ 2730476 h 3378903"/>
                <a:gd name="connsiteX240" fmla="*/ 3263067 w 3635962"/>
                <a:gd name="connsiteY240" fmla="*/ 2730476 h 3378903"/>
                <a:gd name="connsiteX241" fmla="*/ 3263067 w 3635962"/>
                <a:gd name="connsiteY241" fmla="*/ 2730476 h 3378903"/>
                <a:gd name="connsiteX242" fmla="*/ 3263067 w 3635962"/>
                <a:gd name="connsiteY242" fmla="*/ 2730476 h 3378903"/>
                <a:gd name="connsiteX243" fmla="*/ 3251125 w 3635962"/>
                <a:gd name="connsiteY243" fmla="*/ 2736055 h 3378903"/>
                <a:gd name="connsiteX244" fmla="*/ 3251125 w 3635962"/>
                <a:gd name="connsiteY244" fmla="*/ 2736055 h 3378903"/>
                <a:gd name="connsiteX245" fmla="*/ 3241450 w 3635962"/>
                <a:gd name="connsiteY245" fmla="*/ 2732655 h 3378903"/>
                <a:gd name="connsiteX246" fmla="*/ 334376 w 3635962"/>
                <a:gd name="connsiteY246" fmla="*/ 2682971 h 3378903"/>
                <a:gd name="connsiteX247" fmla="*/ 334376 w 3635962"/>
                <a:gd name="connsiteY247" fmla="*/ 2682971 h 3378903"/>
                <a:gd name="connsiteX248" fmla="*/ 334376 w 3635962"/>
                <a:gd name="connsiteY248" fmla="*/ 2682971 h 3378903"/>
                <a:gd name="connsiteX249" fmla="*/ 337253 w 3635962"/>
                <a:gd name="connsiteY249" fmla="*/ 2661441 h 3378903"/>
                <a:gd name="connsiteX250" fmla="*/ 337253 w 3635962"/>
                <a:gd name="connsiteY250" fmla="*/ 2661441 h 3378903"/>
                <a:gd name="connsiteX251" fmla="*/ 358783 w 3635962"/>
                <a:gd name="connsiteY251" fmla="*/ 2664404 h 3378903"/>
                <a:gd name="connsiteX252" fmla="*/ 358783 w 3635962"/>
                <a:gd name="connsiteY252" fmla="*/ 2664404 h 3378903"/>
                <a:gd name="connsiteX253" fmla="*/ 355906 w 3635962"/>
                <a:gd name="connsiteY253" fmla="*/ 2685934 h 3378903"/>
                <a:gd name="connsiteX254" fmla="*/ 355906 w 3635962"/>
                <a:gd name="connsiteY254" fmla="*/ 2685934 h 3378903"/>
                <a:gd name="connsiteX255" fmla="*/ 346580 w 3635962"/>
                <a:gd name="connsiteY255" fmla="*/ 2689072 h 3378903"/>
                <a:gd name="connsiteX256" fmla="*/ 346580 w 3635962"/>
                <a:gd name="connsiteY256" fmla="*/ 2689072 h 3378903"/>
                <a:gd name="connsiteX257" fmla="*/ 334376 w 3635962"/>
                <a:gd name="connsiteY257" fmla="*/ 2682971 h 3378903"/>
                <a:gd name="connsiteX258" fmla="*/ 3316761 w 3635962"/>
                <a:gd name="connsiteY258" fmla="*/ 2635291 h 3378903"/>
                <a:gd name="connsiteX259" fmla="*/ 3313013 w 3635962"/>
                <a:gd name="connsiteY259" fmla="*/ 2613935 h 3378903"/>
                <a:gd name="connsiteX260" fmla="*/ 3313013 w 3635962"/>
                <a:gd name="connsiteY260" fmla="*/ 2613935 h 3378903"/>
                <a:gd name="connsiteX261" fmla="*/ 3334456 w 3635962"/>
                <a:gd name="connsiteY261" fmla="*/ 2610187 h 3378903"/>
                <a:gd name="connsiteX262" fmla="*/ 3334456 w 3635962"/>
                <a:gd name="connsiteY262" fmla="*/ 2610187 h 3378903"/>
                <a:gd name="connsiteX263" fmla="*/ 3338117 w 3635962"/>
                <a:gd name="connsiteY263" fmla="*/ 2631543 h 3378903"/>
                <a:gd name="connsiteX264" fmla="*/ 3338117 w 3635962"/>
                <a:gd name="connsiteY264" fmla="*/ 2631543 h 3378903"/>
                <a:gd name="connsiteX265" fmla="*/ 3338117 w 3635962"/>
                <a:gd name="connsiteY265" fmla="*/ 2631543 h 3378903"/>
                <a:gd name="connsiteX266" fmla="*/ 3338117 w 3635962"/>
                <a:gd name="connsiteY266" fmla="*/ 2631543 h 3378903"/>
                <a:gd name="connsiteX267" fmla="*/ 3325565 w 3635962"/>
                <a:gd name="connsiteY267" fmla="*/ 2638080 h 3378903"/>
                <a:gd name="connsiteX268" fmla="*/ 3325565 w 3635962"/>
                <a:gd name="connsiteY268" fmla="*/ 2638080 h 3378903"/>
                <a:gd name="connsiteX269" fmla="*/ 3316761 w 3635962"/>
                <a:gd name="connsiteY269" fmla="*/ 2635291 h 3378903"/>
                <a:gd name="connsiteX270" fmla="*/ 262813 w 3635962"/>
                <a:gd name="connsiteY270" fmla="*/ 2581422 h 3378903"/>
                <a:gd name="connsiteX271" fmla="*/ 267258 w 3635962"/>
                <a:gd name="connsiteY271" fmla="*/ 2560154 h 3378903"/>
                <a:gd name="connsiteX272" fmla="*/ 267258 w 3635962"/>
                <a:gd name="connsiteY272" fmla="*/ 2560154 h 3378903"/>
                <a:gd name="connsiteX273" fmla="*/ 288527 w 3635962"/>
                <a:gd name="connsiteY273" fmla="*/ 2564686 h 3378903"/>
                <a:gd name="connsiteX274" fmla="*/ 288527 w 3635962"/>
                <a:gd name="connsiteY274" fmla="*/ 2564686 h 3378903"/>
                <a:gd name="connsiteX275" fmla="*/ 284081 w 3635962"/>
                <a:gd name="connsiteY275" fmla="*/ 2585955 h 3378903"/>
                <a:gd name="connsiteX276" fmla="*/ 284081 w 3635962"/>
                <a:gd name="connsiteY276" fmla="*/ 2585955 h 3378903"/>
                <a:gd name="connsiteX277" fmla="*/ 275714 w 3635962"/>
                <a:gd name="connsiteY277" fmla="*/ 2588395 h 3378903"/>
                <a:gd name="connsiteX278" fmla="*/ 275714 w 3635962"/>
                <a:gd name="connsiteY278" fmla="*/ 2588395 h 3378903"/>
                <a:gd name="connsiteX279" fmla="*/ 262813 w 3635962"/>
                <a:gd name="connsiteY279" fmla="*/ 2581422 h 3378903"/>
                <a:gd name="connsiteX280" fmla="*/ 3384750 w 3635962"/>
                <a:gd name="connsiteY280" fmla="*/ 2532783 h 3378903"/>
                <a:gd name="connsiteX281" fmla="*/ 3379433 w 3635962"/>
                <a:gd name="connsiteY281" fmla="*/ 2511689 h 3378903"/>
                <a:gd name="connsiteX282" fmla="*/ 3379433 w 3635962"/>
                <a:gd name="connsiteY282" fmla="*/ 2511689 h 3378903"/>
                <a:gd name="connsiteX283" fmla="*/ 3400528 w 3635962"/>
                <a:gd name="connsiteY283" fmla="*/ 2506372 h 3378903"/>
                <a:gd name="connsiteX284" fmla="*/ 3400528 w 3635962"/>
                <a:gd name="connsiteY284" fmla="*/ 2506372 h 3378903"/>
                <a:gd name="connsiteX285" fmla="*/ 3405757 w 3635962"/>
                <a:gd name="connsiteY285" fmla="*/ 2527466 h 3378903"/>
                <a:gd name="connsiteX286" fmla="*/ 3405757 w 3635962"/>
                <a:gd name="connsiteY286" fmla="*/ 2527466 h 3378903"/>
                <a:gd name="connsiteX287" fmla="*/ 3392596 w 3635962"/>
                <a:gd name="connsiteY287" fmla="*/ 2534876 h 3378903"/>
                <a:gd name="connsiteX288" fmla="*/ 3392596 w 3635962"/>
                <a:gd name="connsiteY288" fmla="*/ 2534876 h 3378903"/>
                <a:gd name="connsiteX289" fmla="*/ 3384750 w 3635962"/>
                <a:gd name="connsiteY289" fmla="*/ 2532783 h 3378903"/>
                <a:gd name="connsiteX290" fmla="*/ 198920 w 3635962"/>
                <a:gd name="connsiteY290" fmla="*/ 2474905 h 3378903"/>
                <a:gd name="connsiteX291" fmla="*/ 204935 w 3635962"/>
                <a:gd name="connsiteY291" fmla="*/ 2453986 h 3378903"/>
                <a:gd name="connsiteX292" fmla="*/ 204935 w 3635962"/>
                <a:gd name="connsiteY292" fmla="*/ 2453986 h 3378903"/>
                <a:gd name="connsiteX293" fmla="*/ 225855 w 3635962"/>
                <a:gd name="connsiteY293" fmla="*/ 2460087 h 3378903"/>
                <a:gd name="connsiteX294" fmla="*/ 225855 w 3635962"/>
                <a:gd name="connsiteY294" fmla="*/ 2460087 h 3378903"/>
                <a:gd name="connsiteX295" fmla="*/ 219840 w 3635962"/>
                <a:gd name="connsiteY295" fmla="*/ 2480920 h 3378903"/>
                <a:gd name="connsiteX296" fmla="*/ 219840 w 3635962"/>
                <a:gd name="connsiteY296" fmla="*/ 2480920 h 3378903"/>
                <a:gd name="connsiteX297" fmla="*/ 212431 w 3635962"/>
                <a:gd name="connsiteY297" fmla="*/ 2482837 h 3378903"/>
                <a:gd name="connsiteX298" fmla="*/ 212431 w 3635962"/>
                <a:gd name="connsiteY298" fmla="*/ 2482837 h 3378903"/>
                <a:gd name="connsiteX299" fmla="*/ 198920 w 3635962"/>
                <a:gd name="connsiteY299" fmla="*/ 2474905 h 3378903"/>
                <a:gd name="connsiteX300" fmla="*/ 3599266 w 3635962"/>
                <a:gd name="connsiteY300" fmla="*/ 1959580 h 3378903"/>
                <a:gd name="connsiteX301" fmla="*/ 3586453 w 3635962"/>
                <a:gd name="connsiteY301" fmla="*/ 1942059 h 3378903"/>
                <a:gd name="connsiteX302" fmla="*/ 3586453 w 3635962"/>
                <a:gd name="connsiteY302" fmla="*/ 1942059 h 3378903"/>
                <a:gd name="connsiteX303" fmla="*/ 3603973 w 3635962"/>
                <a:gd name="connsiteY303" fmla="*/ 1929246 h 3378903"/>
                <a:gd name="connsiteX304" fmla="*/ 3603973 w 3635962"/>
                <a:gd name="connsiteY304" fmla="*/ 1929246 h 3378903"/>
                <a:gd name="connsiteX305" fmla="*/ 3616787 w 3635962"/>
                <a:gd name="connsiteY305" fmla="*/ 1946766 h 3378903"/>
                <a:gd name="connsiteX306" fmla="*/ 3616787 w 3635962"/>
                <a:gd name="connsiteY306" fmla="*/ 1946766 h 3378903"/>
                <a:gd name="connsiteX307" fmla="*/ 3616787 w 3635962"/>
                <a:gd name="connsiteY307" fmla="*/ 1946766 h 3378903"/>
                <a:gd name="connsiteX308" fmla="*/ 3616787 w 3635962"/>
                <a:gd name="connsiteY308" fmla="*/ 1946766 h 3378903"/>
                <a:gd name="connsiteX309" fmla="*/ 3601619 w 3635962"/>
                <a:gd name="connsiteY309" fmla="*/ 1959754 h 3378903"/>
                <a:gd name="connsiteX310" fmla="*/ 3601619 w 3635962"/>
                <a:gd name="connsiteY310" fmla="*/ 1959754 h 3378903"/>
                <a:gd name="connsiteX311" fmla="*/ 3599266 w 3635962"/>
                <a:gd name="connsiteY311" fmla="*/ 1959580 h 3378903"/>
                <a:gd name="connsiteX312" fmla="*/ 9944 w 3635962"/>
                <a:gd name="connsiteY312" fmla="*/ 1887319 h 3378903"/>
                <a:gd name="connsiteX313" fmla="*/ 23368 w 3635962"/>
                <a:gd name="connsiteY313" fmla="*/ 1870235 h 3378903"/>
                <a:gd name="connsiteX314" fmla="*/ 23368 w 3635962"/>
                <a:gd name="connsiteY314" fmla="*/ 1870235 h 3378903"/>
                <a:gd name="connsiteX315" fmla="*/ 40453 w 3635962"/>
                <a:gd name="connsiteY315" fmla="*/ 1883745 h 3378903"/>
                <a:gd name="connsiteX316" fmla="*/ 40453 w 3635962"/>
                <a:gd name="connsiteY316" fmla="*/ 1883745 h 3378903"/>
                <a:gd name="connsiteX317" fmla="*/ 27029 w 3635962"/>
                <a:gd name="connsiteY317" fmla="*/ 1900830 h 3378903"/>
                <a:gd name="connsiteX318" fmla="*/ 27029 w 3635962"/>
                <a:gd name="connsiteY318" fmla="*/ 1900830 h 3378903"/>
                <a:gd name="connsiteX319" fmla="*/ 25198 w 3635962"/>
                <a:gd name="connsiteY319" fmla="*/ 1900917 h 3378903"/>
                <a:gd name="connsiteX320" fmla="*/ 25198 w 3635962"/>
                <a:gd name="connsiteY320" fmla="*/ 1900917 h 3378903"/>
                <a:gd name="connsiteX321" fmla="*/ 9944 w 3635962"/>
                <a:gd name="connsiteY321" fmla="*/ 1887319 h 3378903"/>
                <a:gd name="connsiteX322" fmla="*/ 3614694 w 3635962"/>
                <a:gd name="connsiteY322" fmla="*/ 1837547 h 3378903"/>
                <a:gd name="connsiteX323" fmla="*/ 3600574 w 3635962"/>
                <a:gd name="connsiteY323" fmla="*/ 1821073 h 3378903"/>
                <a:gd name="connsiteX324" fmla="*/ 3600574 w 3635962"/>
                <a:gd name="connsiteY324" fmla="*/ 1821073 h 3378903"/>
                <a:gd name="connsiteX325" fmla="*/ 3617048 w 3635962"/>
                <a:gd name="connsiteY325" fmla="*/ 1806865 h 3378903"/>
                <a:gd name="connsiteX326" fmla="*/ 3617048 w 3635962"/>
                <a:gd name="connsiteY326" fmla="*/ 1806865 h 3378903"/>
                <a:gd name="connsiteX327" fmla="*/ 3631169 w 3635962"/>
                <a:gd name="connsiteY327" fmla="*/ 1823427 h 3378903"/>
                <a:gd name="connsiteX328" fmla="*/ 3631169 w 3635962"/>
                <a:gd name="connsiteY328" fmla="*/ 1823427 h 3378903"/>
                <a:gd name="connsiteX329" fmla="*/ 3615828 w 3635962"/>
                <a:gd name="connsiteY329" fmla="*/ 1837547 h 3378903"/>
                <a:gd name="connsiteX330" fmla="*/ 3615828 w 3635962"/>
                <a:gd name="connsiteY330" fmla="*/ 1837547 h 3378903"/>
                <a:gd name="connsiteX331" fmla="*/ 3614694 w 3635962"/>
                <a:gd name="connsiteY331" fmla="*/ 1837547 h 3378903"/>
                <a:gd name="connsiteX332" fmla="*/ 182 w 3635962"/>
                <a:gd name="connsiteY332" fmla="*/ 1763456 h 3378903"/>
                <a:gd name="connsiteX333" fmla="*/ 14913 w 3635962"/>
                <a:gd name="connsiteY333" fmla="*/ 1747505 h 3378903"/>
                <a:gd name="connsiteX334" fmla="*/ 14913 w 3635962"/>
                <a:gd name="connsiteY334" fmla="*/ 1747505 h 3378903"/>
                <a:gd name="connsiteX335" fmla="*/ 30951 w 3635962"/>
                <a:gd name="connsiteY335" fmla="*/ 1762236 h 3378903"/>
                <a:gd name="connsiteX336" fmla="*/ 30951 w 3635962"/>
                <a:gd name="connsiteY336" fmla="*/ 1762236 h 3378903"/>
                <a:gd name="connsiteX337" fmla="*/ 16133 w 3635962"/>
                <a:gd name="connsiteY337" fmla="*/ 1778187 h 3378903"/>
                <a:gd name="connsiteX338" fmla="*/ 16133 w 3635962"/>
                <a:gd name="connsiteY338" fmla="*/ 1778187 h 3378903"/>
                <a:gd name="connsiteX339" fmla="*/ 15523 w 3635962"/>
                <a:gd name="connsiteY339" fmla="*/ 1778275 h 3378903"/>
                <a:gd name="connsiteX340" fmla="*/ 15523 w 3635962"/>
                <a:gd name="connsiteY340" fmla="*/ 1778275 h 3378903"/>
                <a:gd name="connsiteX341" fmla="*/ 182 w 3635962"/>
                <a:gd name="connsiteY341" fmla="*/ 1763456 h 3378903"/>
                <a:gd name="connsiteX342" fmla="*/ 3605193 w 3635962"/>
                <a:gd name="connsiteY342" fmla="*/ 1699302 h 3378903"/>
                <a:gd name="connsiteX343" fmla="*/ 3605368 w 3635962"/>
                <a:gd name="connsiteY343" fmla="*/ 1697210 h 3378903"/>
                <a:gd name="connsiteX344" fmla="*/ 3605368 w 3635962"/>
                <a:gd name="connsiteY344" fmla="*/ 1697210 h 3378903"/>
                <a:gd name="connsiteX345" fmla="*/ 3605193 w 3635962"/>
                <a:gd name="connsiteY345" fmla="*/ 1695118 h 3378903"/>
                <a:gd name="connsiteX346" fmla="*/ 3605193 w 3635962"/>
                <a:gd name="connsiteY346" fmla="*/ 1695118 h 3378903"/>
                <a:gd name="connsiteX347" fmla="*/ 3620535 w 3635962"/>
                <a:gd name="connsiteY347" fmla="*/ 1679690 h 3378903"/>
                <a:gd name="connsiteX348" fmla="*/ 3620535 w 3635962"/>
                <a:gd name="connsiteY348" fmla="*/ 1679690 h 3378903"/>
                <a:gd name="connsiteX349" fmla="*/ 3635963 w 3635962"/>
                <a:gd name="connsiteY349" fmla="*/ 1695031 h 3378903"/>
                <a:gd name="connsiteX350" fmla="*/ 3635963 w 3635962"/>
                <a:gd name="connsiteY350" fmla="*/ 1695031 h 3378903"/>
                <a:gd name="connsiteX351" fmla="*/ 3635963 w 3635962"/>
                <a:gd name="connsiteY351" fmla="*/ 1695031 h 3378903"/>
                <a:gd name="connsiteX352" fmla="*/ 3635963 w 3635962"/>
                <a:gd name="connsiteY352" fmla="*/ 1695031 h 3378903"/>
                <a:gd name="connsiteX353" fmla="*/ 3635789 w 3635962"/>
                <a:gd name="connsiteY353" fmla="*/ 1697210 h 3378903"/>
                <a:gd name="connsiteX354" fmla="*/ 3635789 w 3635962"/>
                <a:gd name="connsiteY354" fmla="*/ 1697210 h 3378903"/>
                <a:gd name="connsiteX355" fmla="*/ 3635963 w 3635962"/>
                <a:gd name="connsiteY355" fmla="*/ 1699302 h 3378903"/>
                <a:gd name="connsiteX356" fmla="*/ 3635963 w 3635962"/>
                <a:gd name="connsiteY356" fmla="*/ 1699302 h 3378903"/>
                <a:gd name="connsiteX357" fmla="*/ 3620622 w 3635962"/>
                <a:gd name="connsiteY357" fmla="*/ 1714643 h 3378903"/>
                <a:gd name="connsiteX358" fmla="*/ 3620622 w 3635962"/>
                <a:gd name="connsiteY358" fmla="*/ 1714643 h 3378903"/>
                <a:gd name="connsiteX359" fmla="*/ 3605193 w 3635962"/>
                <a:gd name="connsiteY359" fmla="*/ 1699302 h 3378903"/>
                <a:gd name="connsiteX360" fmla="*/ 14826 w 3635962"/>
                <a:gd name="connsiteY360" fmla="*/ 1655109 h 3378903"/>
                <a:gd name="connsiteX361" fmla="*/ 7 w 3635962"/>
                <a:gd name="connsiteY361" fmla="*/ 1639245 h 3378903"/>
                <a:gd name="connsiteX362" fmla="*/ 7 w 3635962"/>
                <a:gd name="connsiteY362" fmla="*/ 1639245 h 3378903"/>
                <a:gd name="connsiteX363" fmla="*/ 7 w 3635962"/>
                <a:gd name="connsiteY363" fmla="*/ 1639245 h 3378903"/>
                <a:gd name="connsiteX364" fmla="*/ 7 w 3635962"/>
                <a:gd name="connsiteY364" fmla="*/ 1639245 h 3378903"/>
                <a:gd name="connsiteX365" fmla="*/ 15959 w 3635962"/>
                <a:gd name="connsiteY365" fmla="*/ 1624427 h 3378903"/>
                <a:gd name="connsiteX366" fmla="*/ 15959 w 3635962"/>
                <a:gd name="connsiteY366" fmla="*/ 1624427 h 3378903"/>
                <a:gd name="connsiteX367" fmla="*/ 30777 w 3635962"/>
                <a:gd name="connsiteY367" fmla="*/ 1640378 h 3378903"/>
                <a:gd name="connsiteX368" fmla="*/ 30777 w 3635962"/>
                <a:gd name="connsiteY368" fmla="*/ 1640378 h 3378903"/>
                <a:gd name="connsiteX369" fmla="*/ 15349 w 3635962"/>
                <a:gd name="connsiteY369" fmla="*/ 1655109 h 3378903"/>
                <a:gd name="connsiteX370" fmla="*/ 15349 w 3635962"/>
                <a:gd name="connsiteY370" fmla="*/ 1655109 h 3378903"/>
                <a:gd name="connsiteX371" fmla="*/ 14826 w 3635962"/>
                <a:gd name="connsiteY371" fmla="*/ 1655109 h 3378903"/>
                <a:gd name="connsiteX372" fmla="*/ 3600225 w 3635962"/>
                <a:gd name="connsiteY372" fmla="*/ 1573347 h 3378903"/>
                <a:gd name="connsiteX373" fmla="*/ 3600225 w 3635962"/>
                <a:gd name="connsiteY373" fmla="*/ 1573347 h 3378903"/>
                <a:gd name="connsiteX374" fmla="*/ 3614259 w 3635962"/>
                <a:gd name="connsiteY374" fmla="*/ 1556786 h 3378903"/>
                <a:gd name="connsiteX375" fmla="*/ 3614259 w 3635962"/>
                <a:gd name="connsiteY375" fmla="*/ 1556786 h 3378903"/>
                <a:gd name="connsiteX376" fmla="*/ 3630820 w 3635962"/>
                <a:gd name="connsiteY376" fmla="*/ 1570907 h 3378903"/>
                <a:gd name="connsiteX377" fmla="*/ 3630820 w 3635962"/>
                <a:gd name="connsiteY377" fmla="*/ 1570907 h 3378903"/>
                <a:gd name="connsiteX378" fmla="*/ 3616787 w 3635962"/>
                <a:gd name="connsiteY378" fmla="*/ 1587468 h 3378903"/>
                <a:gd name="connsiteX379" fmla="*/ 3616787 w 3635962"/>
                <a:gd name="connsiteY379" fmla="*/ 1587468 h 3378903"/>
                <a:gd name="connsiteX380" fmla="*/ 3615566 w 3635962"/>
                <a:gd name="connsiteY380" fmla="*/ 1587468 h 3378903"/>
                <a:gd name="connsiteX381" fmla="*/ 3615566 w 3635962"/>
                <a:gd name="connsiteY381" fmla="*/ 1587468 h 3378903"/>
                <a:gd name="connsiteX382" fmla="*/ 3600225 w 3635962"/>
                <a:gd name="connsiteY382" fmla="*/ 1573347 h 3378903"/>
                <a:gd name="connsiteX383" fmla="*/ 22932 w 3635962"/>
                <a:gd name="connsiteY383" fmla="*/ 1532379 h 3378903"/>
                <a:gd name="connsiteX384" fmla="*/ 9421 w 3635962"/>
                <a:gd name="connsiteY384" fmla="*/ 1515382 h 3378903"/>
                <a:gd name="connsiteX385" fmla="*/ 9421 w 3635962"/>
                <a:gd name="connsiteY385" fmla="*/ 1515382 h 3378903"/>
                <a:gd name="connsiteX386" fmla="*/ 9421 w 3635962"/>
                <a:gd name="connsiteY386" fmla="*/ 1515382 h 3378903"/>
                <a:gd name="connsiteX387" fmla="*/ 9421 w 3635962"/>
                <a:gd name="connsiteY387" fmla="*/ 1515382 h 3378903"/>
                <a:gd name="connsiteX388" fmla="*/ 26506 w 3635962"/>
                <a:gd name="connsiteY388" fmla="*/ 1501871 h 3378903"/>
                <a:gd name="connsiteX389" fmla="*/ 26506 w 3635962"/>
                <a:gd name="connsiteY389" fmla="*/ 1501871 h 3378903"/>
                <a:gd name="connsiteX390" fmla="*/ 40017 w 3635962"/>
                <a:gd name="connsiteY390" fmla="*/ 1518868 h 3378903"/>
                <a:gd name="connsiteX391" fmla="*/ 40017 w 3635962"/>
                <a:gd name="connsiteY391" fmla="*/ 1518868 h 3378903"/>
                <a:gd name="connsiteX392" fmla="*/ 24763 w 3635962"/>
                <a:gd name="connsiteY392" fmla="*/ 1532466 h 3378903"/>
                <a:gd name="connsiteX393" fmla="*/ 24763 w 3635962"/>
                <a:gd name="connsiteY393" fmla="*/ 1532466 h 3378903"/>
                <a:gd name="connsiteX394" fmla="*/ 22932 w 3635962"/>
                <a:gd name="connsiteY394" fmla="*/ 1532379 h 3378903"/>
                <a:gd name="connsiteX395" fmla="*/ 3585755 w 3635962"/>
                <a:gd name="connsiteY395" fmla="*/ 1452361 h 3378903"/>
                <a:gd name="connsiteX396" fmla="*/ 3598569 w 3635962"/>
                <a:gd name="connsiteY396" fmla="*/ 1434753 h 3378903"/>
                <a:gd name="connsiteX397" fmla="*/ 3598569 w 3635962"/>
                <a:gd name="connsiteY397" fmla="*/ 1434753 h 3378903"/>
                <a:gd name="connsiteX398" fmla="*/ 3616176 w 3635962"/>
                <a:gd name="connsiteY398" fmla="*/ 1447567 h 3378903"/>
                <a:gd name="connsiteX399" fmla="*/ 3616176 w 3635962"/>
                <a:gd name="connsiteY399" fmla="*/ 1447567 h 3378903"/>
                <a:gd name="connsiteX400" fmla="*/ 3603363 w 3635962"/>
                <a:gd name="connsiteY400" fmla="*/ 1465087 h 3378903"/>
                <a:gd name="connsiteX401" fmla="*/ 3603363 w 3635962"/>
                <a:gd name="connsiteY401" fmla="*/ 1465087 h 3378903"/>
                <a:gd name="connsiteX402" fmla="*/ 3600922 w 3635962"/>
                <a:gd name="connsiteY402" fmla="*/ 1465349 h 3378903"/>
                <a:gd name="connsiteX403" fmla="*/ 3600922 w 3635962"/>
                <a:gd name="connsiteY403" fmla="*/ 1465349 h 3378903"/>
                <a:gd name="connsiteX404" fmla="*/ 3585755 w 3635962"/>
                <a:gd name="connsiteY404" fmla="*/ 1452361 h 3378903"/>
                <a:gd name="connsiteX405" fmla="*/ 40627 w 3635962"/>
                <a:gd name="connsiteY405" fmla="*/ 1410608 h 3378903"/>
                <a:gd name="connsiteX406" fmla="*/ 28424 w 3635962"/>
                <a:gd name="connsiteY406" fmla="*/ 1392565 h 3378903"/>
                <a:gd name="connsiteX407" fmla="*/ 28424 w 3635962"/>
                <a:gd name="connsiteY407" fmla="*/ 1392565 h 3378903"/>
                <a:gd name="connsiteX408" fmla="*/ 46467 w 3635962"/>
                <a:gd name="connsiteY408" fmla="*/ 1380449 h 3378903"/>
                <a:gd name="connsiteX409" fmla="*/ 46467 w 3635962"/>
                <a:gd name="connsiteY409" fmla="*/ 1380449 h 3378903"/>
                <a:gd name="connsiteX410" fmla="*/ 58670 w 3635962"/>
                <a:gd name="connsiteY410" fmla="*/ 1398492 h 3378903"/>
                <a:gd name="connsiteX411" fmla="*/ 58670 w 3635962"/>
                <a:gd name="connsiteY411" fmla="*/ 1398492 h 3378903"/>
                <a:gd name="connsiteX412" fmla="*/ 43503 w 3635962"/>
                <a:gd name="connsiteY412" fmla="*/ 1410870 h 3378903"/>
                <a:gd name="connsiteX413" fmla="*/ 43503 w 3635962"/>
                <a:gd name="connsiteY413" fmla="*/ 1410870 h 3378903"/>
                <a:gd name="connsiteX414" fmla="*/ 40627 w 3635962"/>
                <a:gd name="connsiteY414" fmla="*/ 1410608 h 3378903"/>
                <a:gd name="connsiteX415" fmla="*/ 3561959 w 3635962"/>
                <a:gd name="connsiteY415" fmla="*/ 1332856 h 3378903"/>
                <a:gd name="connsiteX416" fmla="*/ 3561959 w 3635962"/>
                <a:gd name="connsiteY416" fmla="*/ 1332856 h 3378903"/>
                <a:gd name="connsiteX417" fmla="*/ 3573291 w 3635962"/>
                <a:gd name="connsiteY417" fmla="*/ 1314290 h 3378903"/>
                <a:gd name="connsiteX418" fmla="*/ 3573291 w 3635962"/>
                <a:gd name="connsiteY418" fmla="*/ 1314290 h 3378903"/>
                <a:gd name="connsiteX419" fmla="*/ 3591857 w 3635962"/>
                <a:gd name="connsiteY419" fmla="*/ 1325709 h 3378903"/>
                <a:gd name="connsiteX420" fmla="*/ 3591857 w 3635962"/>
                <a:gd name="connsiteY420" fmla="*/ 1325709 h 3378903"/>
                <a:gd name="connsiteX421" fmla="*/ 3580525 w 3635962"/>
                <a:gd name="connsiteY421" fmla="*/ 1344188 h 3378903"/>
                <a:gd name="connsiteX422" fmla="*/ 3580525 w 3635962"/>
                <a:gd name="connsiteY422" fmla="*/ 1344188 h 3378903"/>
                <a:gd name="connsiteX423" fmla="*/ 3576864 w 3635962"/>
                <a:gd name="connsiteY423" fmla="*/ 1344624 h 3378903"/>
                <a:gd name="connsiteX424" fmla="*/ 3576864 w 3635962"/>
                <a:gd name="connsiteY424" fmla="*/ 1344624 h 3378903"/>
                <a:gd name="connsiteX425" fmla="*/ 3561959 w 3635962"/>
                <a:gd name="connsiteY425" fmla="*/ 1332856 h 3378903"/>
                <a:gd name="connsiteX426" fmla="*/ 67648 w 3635962"/>
                <a:gd name="connsiteY426" fmla="*/ 1290581 h 3378903"/>
                <a:gd name="connsiteX427" fmla="*/ 57014 w 3635962"/>
                <a:gd name="connsiteY427" fmla="*/ 1271666 h 3378903"/>
                <a:gd name="connsiteX428" fmla="*/ 57014 w 3635962"/>
                <a:gd name="connsiteY428" fmla="*/ 1271666 h 3378903"/>
                <a:gd name="connsiteX429" fmla="*/ 75929 w 3635962"/>
                <a:gd name="connsiteY429" fmla="*/ 1260944 h 3378903"/>
                <a:gd name="connsiteX430" fmla="*/ 75929 w 3635962"/>
                <a:gd name="connsiteY430" fmla="*/ 1260944 h 3378903"/>
                <a:gd name="connsiteX431" fmla="*/ 86563 w 3635962"/>
                <a:gd name="connsiteY431" fmla="*/ 1279859 h 3378903"/>
                <a:gd name="connsiteX432" fmla="*/ 86563 w 3635962"/>
                <a:gd name="connsiteY432" fmla="*/ 1279859 h 3378903"/>
                <a:gd name="connsiteX433" fmla="*/ 71745 w 3635962"/>
                <a:gd name="connsiteY433" fmla="*/ 1291104 h 3378903"/>
                <a:gd name="connsiteX434" fmla="*/ 71745 w 3635962"/>
                <a:gd name="connsiteY434" fmla="*/ 1291104 h 3378903"/>
                <a:gd name="connsiteX435" fmla="*/ 67648 w 3635962"/>
                <a:gd name="connsiteY435" fmla="*/ 1290581 h 3378903"/>
                <a:gd name="connsiteX436" fmla="*/ 3529010 w 3635962"/>
                <a:gd name="connsiteY436" fmla="*/ 1215705 h 3378903"/>
                <a:gd name="connsiteX437" fmla="*/ 3529010 w 3635962"/>
                <a:gd name="connsiteY437" fmla="*/ 1215705 h 3378903"/>
                <a:gd name="connsiteX438" fmla="*/ 3538860 w 3635962"/>
                <a:gd name="connsiteY438" fmla="*/ 1196354 h 3378903"/>
                <a:gd name="connsiteX439" fmla="*/ 3538860 w 3635962"/>
                <a:gd name="connsiteY439" fmla="*/ 1196354 h 3378903"/>
                <a:gd name="connsiteX440" fmla="*/ 3558211 w 3635962"/>
                <a:gd name="connsiteY440" fmla="*/ 1206291 h 3378903"/>
                <a:gd name="connsiteX441" fmla="*/ 3558211 w 3635962"/>
                <a:gd name="connsiteY441" fmla="*/ 1206291 h 3378903"/>
                <a:gd name="connsiteX442" fmla="*/ 3548361 w 3635962"/>
                <a:gd name="connsiteY442" fmla="*/ 1225642 h 3378903"/>
                <a:gd name="connsiteX443" fmla="*/ 3548361 w 3635962"/>
                <a:gd name="connsiteY443" fmla="*/ 1225642 h 3378903"/>
                <a:gd name="connsiteX444" fmla="*/ 3543654 w 3635962"/>
                <a:gd name="connsiteY444" fmla="*/ 1226339 h 3378903"/>
                <a:gd name="connsiteX445" fmla="*/ 3543654 w 3635962"/>
                <a:gd name="connsiteY445" fmla="*/ 1226339 h 3378903"/>
                <a:gd name="connsiteX446" fmla="*/ 3529010 w 3635962"/>
                <a:gd name="connsiteY446" fmla="*/ 1215705 h 3378903"/>
                <a:gd name="connsiteX447" fmla="*/ 103997 w 3635962"/>
                <a:gd name="connsiteY447" fmla="*/ 1172907 h 3378903"/>
                <a:gd name="connsiteX448" fmla="*/ 94844 w 3635962"/>
                <a:gd name="connsiteY448" fmla="*/ 1153207 h 3378903"/>
                <a:gd name="connsiteX449" fmla="*/ 94844 w 3635962"/>
                <a:gd name="connsiteY449" fmla="*/ 1153207 h 3378903"/>
                <a:gd name="connsiteX450" fmla="*/ 114544 w 3635962"/>
                <a:gd name="connsiteY450" fmla="*/ 1143968 h 3378903"/>
                <a:gd name="connsiteX451" fmla="*/ 114544 w 3635962"/>
                <a:gd name="connsiteY451" fmla="*/ 1143968 h 3378903"/>
                <a:gd name="connsiteX452" fmla="*/ 123696 w 3635962"/>
                <a:gd name="connsiteY452" fmla="*/ 1163667 h 3378903"/>
                <a:gd name="connsiteX453" fmla="*/ 123696 w 3635962"/>
                <a:gd name="connsiteY453" fmla="*/ 1163667 h 3378903"/>
                <a:gd name="connsiteX454" fmla="*/ 109314 w 3635962"/>
                <a:gd name="connsiteY454" fmla="*/ 1173778 h 3378903"/>
                <a:gd name="connsiteX455" fmla="*/ 109314 w 3635962"/>
                <a:gd name="connsiteY455" fmla="*/ 1173778 h 3378903"/>
                <a:gd name="connsiteX456" fmla="*/ 103997 w 3635962"/>
                <a:gd name="connsiteY456" fmla="*/ 1172907 h 3378903"/>
                <a:gd name="connsiteX457" fmla="*/ 3487083 w 3635962"/>
                <a:gd name="connsiteY457" fmla="*/ 1101430 h 3378903"/>
                <a:gd name="connsiteX458" fmla="*/ 3487083 w 3635962"/>
                <a:gd name="connsiteY458" fmla="*/ 1101430 h 3378903"/>
                <a:gd name="connsiteX459" fmla="*/ 3495451 w 3635962"/>
                <a:gd name="connsiteY459" fmla="*/ 1081382 h 3378903"/>
                <a:gd name="connsiteX460" fmla="*/ 3495451 w 3635962"/>
                <a:gd name="connsiteY460" fmla="*/ 1081382 h 3378903"/>
                <a:gd name="connsiteX461" fmla="*/ 3515499 w 3635962"/>
                <a:gd name="connsiteY461" fmla="*/ 1089750 h 3378903"/>
                <a:gd name="connsiteX462" fmla="*/ 3515499 w 3635962"/>
                <a:gd name="connsiteY462" fmla="*/ 1089750 h 3378903"/>
                <a:gd name="connsiteX463" fmla="*/ 3515499 w 3635962"/>
                <a:gd name="connsiteY463" fmla="*/ 1089750 h 3378903"/>
                <a:gd name="connsiteX464" fmla="*/ 3515499 w 3635962"/>
                <a:gd name="connsiteY464" fmla="*/ 1089750 h 3378903"/>
                <a:gd name="connsiteX465" fmla="*/ 3507132 w 3635962"/>
                <a:gd name="connsiteY465" fmla="*/ 1109798 h 3378903"/>
                <a:gd name="connsiteX466" fmla="*/ 3507132 w 3635962"/>
                <a:gd name="connsiteY466" fmla="*/ 1109798 h 3378903"/>
                <a:gd name="connsiteX467" fmla="*/ 3501292 w 3635962"/>
                <a:gd name="connsiteY467" fmla="*/ 1110932 h 3378903"/>
                <a:gd name="connsiteX468" fmla="*/ 3501292 w 3635962"/>
                <a:gd name="connsiteY468" fmla="*/ 1110932 h 3378903"/>
                <a:gd name="connsiteX469" fmla="*/ 3487083 w 3635962"/>
                <a:gd name="connsiteY469" fmla="*/ 1101430 h 3378903"/>
                <a:gd name="connsiteX470" fmla="*/ 149323 w 3635962"/>
                <a:gd name="connsiteY470" fmla="*/ 1058371 h 3378903"/>
                <a:gd name="connsiteX471" fmla="*/ 141652 w 3635962"/>
                <a:gd name="connsiteY471" fmla="*/ 1038061 h 3378903"/>
                <a:gd name="connsiteX472" fmla="*/ 141652 w 3635962"/>
                <a:gd name="connsiteY472" fmla="*/ 1038061 h 3378903"/>
                <a:gd name="connsiteX473" fmla="*/ 162049 w 3635962"/>
                <a:gd name="connsiteY473" fmla="*/ 1030390 h 3378903"/>
                <a:gd name="connsiteX474" fmla="*/ 162049 w 3635962"/>
                <a:gd name="connsiteY474" fmla="*/ 1030390 h 3378903"/>
                <a:gd name="connsiteX475" fmla="*/ 169720 w 3635962"/>
                <a:gd name="connsiteY475" fmla="*/ 1050700 h 3378903"/>
                <a:gd name="connsiteX476" fmla="*/ 169720 w 3635962"/>
                <a:gd name="connsiteY476" fmla="*/ 1050700 h 3378903"/>
                <a:gd name="connsiteX477" fmla="*/ 155686 w 3635962"/>
                <a:gd name="connsiteY477" fmla="*/ 1059765 h 3378903"/>
                <a:gd name="connsiteX478" fmla="*/ 155686 w 3635962"/>
                <a:gd name="connsiteY478" fmla="*/ 1059765 h 3378903"/>
                <a:gd name="connsiteX479" fmla="*/ 149323 w 3635962"/>
                <a:gd name="connsiteY479" fmla="*/ 1058371 h 3378903"/>
                <a:gd name="connsiteX480" fmla="*/ 3436440 w 3635962"/>
                <a:gd name="connsiteY480" fmla="*/ 990555 h 3378903"/>
                <a:gd name="connsiteX481" fmla="*/ 3443239 w 3635962"/>
                <a:gd name="connsiteY481" fmla="*/ 969897 h 3378903"/>
                <a:gd name="connsiteX482" fmla="*/ 3443239 w 3635962"/>
                <a:gd name="connsiteY482" fmla="*/ 969897 h 3378903"/>
                <a:gd name="connsiteX483" fmla="*/ 3463897 w 3635962"/>
                <a:gd name="connsiteY483" fmla="*/ 976783 h 3378903"/>
                <a:gd name="connsiteX484" fmla="*/ 3463897 w 3635962"/>
                <a:gd name="connsiteY484" fmla="*/ 976783 h 3378903"/>
                <a:gd name="connsiteX485" fmla="*/ 3463897 w 3635962"/>
                <a:gd name="connsiteY485" fmla="*/ 976783 h 3378903"/>
                <a:gd name="connsiteX486" fmla="*/ 3463897 w 3635962"/>
                <a:gd name="connsiteY486" fmla="*/ 976783 h 3378903"/>
                <a:gd name="connsiteX487" fmla="*/ 3457098 w 3635962"/>
                <a:gd name="connsiteY487" fmla="*/ 997354 h 3378903"/>
                <a:gd name="connsiteX488" fmla="*/ 3457098 w 3635962"/>
                <a:gd name="connsiteY488" fmla="*/ 997354 h 3378903"/>
                <a:gd name="connsiteX489" fmla="*/ 3450212 w 3635962"/>
                <a:gd name="connsiteY489" fmla="*/ 999010 h 3378903"/>
                <a:gd name="connsiteX490" fmla="*/ 3450212 w 3635962"/>
                <a:gd name="connsiteY490" fmla="*/ 999010 h 3378903"/>
                <a:gd name="connsiteX491" fmla="*/ 3436440 w 3635962"/>
                <a:gd name="connsiteY491" fmla="*/ 990555 h 3378903"/>
                <a:gd name="connsiteX492" fmla="*/ 203279 w 3635962"/>
                <a:gd name="connsiteY492" fmla="*/ 947757 h 3378903"/>
                <a:gd name="connsiteX493" fmla="*/ 197177 w 3635962"/>
                <a:gd name="connsiteY493" fmla="*/ 926837 h 3378903"/>
                <a:gd name="connsiteX494" fmla="*/ 197177 w 3635962"/>
                <a:gd name="connsiteY494" fmla="*/ 926837 h 3378903"/>
                <a:gd name="connsiteX495" fmla="*/ 218010 w 3635962"/>
                <a:gd name="connsiteY495" fmla="*/ 920735 h 3378903"/>
                <a:gd name="connsiteX496" fmla="*/ 218010 w 3635962"/>
                <a:gd name="connsiteY496" fmla="*/ 920735 h 3378903"/>
                <a:gd name="connsiteX497" fmla="*/ 224111 w 3635962"/>
                <a:gd name="connsiteY497" fmla="*/ 941655 h 3378903"/>
                <a:gd name="connsiteX498" fmla="*/ 224111 w 3635962"/>
                <a:gd name="connsiteY498" fmla="*/ 941655 h 3378903"/>
                <a:gd name="connsiteX499" fmla="*/ 210601 w 3635962"/>
                <a:gd name="connsiteY499" fmla="*/ 949587 h 3378903"/>
                <a:gd name="connsiteX500" fmla="*/ 210601 w 3635962"/>
                <a:gd name="connsiteY500" fmla="*/ 949587 h 3378903"/>
                <a:gd name="connsiteX501" fmla="*/ 203279 w 3635962"/>
                <a:gd name="connsiteY501" fmla="*/ 947757 h 3378903"/>
                <a:gd name="connsiteX502" fmla="*/ 3377603 w 3635962"/>
                <a:gd name="connsiteY502" fmla="*/ 883864 h 3378903"/>
                <a:gd name="connsiteX503" fmla="*/ 3382833 w 3635962"/>
                <a:gd name="connsiteY503" fmla="*/ 862770 h 3378903"/>
                <a:gd name="connsiteX504" fmla="*/ 3382833 w 3635962"/>
                <a:gd name="connsiteY504" fmla="*/ 862770 h 3378903"/>
                <a:gd name="connsiteX505" fmla="*/ 3403927 w 3635962"/>
                <a:gd name="connsiteY505" fmla="*/ 868000 h 3378903"/>
                <a:gd name="connsiteX506" fmla="*/ 3403927 w 3635962"/>
                <a:gd name="connsiteY506" fmla="*/ 868000 h 3378903"/>
                <a:gd name="connsiteX507" fmla="*/ 3398697 w 3635962"/>
                <a:gd name="connsiteY507" fmla="*/ 889094 h 3378903"/>
                <a:gd name="connsiteX508" fmla="*/ 3398697 w 3635962"/>
                <a:gd name="connsiteY508" fmla="*/ 889094 h 3378903"/>
                <a:gd name="connsiteX509" fmla="*/ 3390765 w 3635962"/>
                <a:gd name="connsiteY509" fmla="*/ 891273 h 3378903"/>
                <a:gd name="connsiteX510" fmla="*/ 3390765 w 3635962"/>
                <a:gd name="connsiteY510" fmla="*/ 891273 h 3378903"/>
                <a:gd name="connsiteX511" fmla="*/ 3377603 w 3635962"/>
                <a:gd name="connsiteY511" fmla="*/ 883864 h 3378903"/>
                <a:gd name="connsiteX512" fmla="*/ 265341 w 3635962"/>
                <a:gd name="connsiteY512" fmla="*/ 841414 h 3378903"/>
                <a:gd name="connsiteX513" fmla="*/ 260808 w 3635962"/>
                <a:gd name="connsiteY513" fmla="*/ 820233 h 3378903"/>
                <a:gd name="connsiteX514" fmla="*/ 260808 w 3635962"/>
                <a:gd name="connsiteY514" fmla="*/ 820233 h 3378903"/>
                <a:gd name="connsiteX515" fmla="*/ 282077 w 3635962"/>
                <a:gd name="connsiteY515" fmla="*/ 815700 h 3378903"/>
                <a:gd name="connsiteX516" fmla="*/ 282077 w 3635962"/>
                <a:gd name="connsiteY516" fmla="*/ 815700 h 3378903"/>
                <a:gd name="connsiteX517" fmla="*/ 286609 w 3635962"/>
                <a:gd name="connsiteY517" fmla="*/ 836882 h 3378903"/>
                <a:gd name="connsiteX518" fmla="*/ 286609 w 3635962"/>
                <a:gd name="connsiteY518" fmla="*/ 836969 h 3378903"/>
                <a:gd name="connsiteX519" fmla="*/ 273709 w 3635962"/>
                <a:gd name="connsiteY519" fmla="*/ 843942 h 3378903"/>
                <a:gd name="connsiteX520" fmla="*/ 273709 w 3635962"/>
                <a:gd name="connsiteY520" fmla="*/ 843942 h 3378903"/>
                <a:gd name="connsiteX521" fmla="*/ 265341 w 3635962"/>
                <a:gd name="connsiteY521" fmla="*/ 841414 h 3378903"/>
                <a:gd name="connsiteX522" fmla="*/ 3310921 w 3635962"/>
                <a:gd name="connsiteY522" fmla="*/ 781706 h 3378903"/>
                <a:gd name="connsiteX523" fmla="*/ 3310921 w 3635962"/>
                <a:gd name="connsiteY523" fmla="*/ 781706 h 3378903"/>
                <a:gd name="connsiteX524" fmla="*/ 3314582 w 3635962"/>
                <a:gd name="connsiteY524" fmla="*/ 760263 h 3378903"/>
                <a:gd name="connsiteX525" fmla="*/ 3314582 w 3635962"/>
                <a:gd name="connsiteY525" fmla="*/ 760263 h 3378903"/>
                <a:gd name="connsiteX526" fmla="*/ 3336025 w 3635962"/>
                <a:gd name="connsiteY526" fmla="*/ 764011 h 3378903"/>
                <a:gd name="connsiteX527" fmla="*/ 3336025 w 3635962"/>
                <a:gd name="connsiteY527" fmla="*/ 764011 h 3378903"/>
                <a:gd name="connsiteX528" fmla="*/ 3332364 w 3635962"/>
                <a:gd name="connsiteY528" fmla="*/ 785367 h 3378903"/>
                <a:gd name="connsiteX529" fmla="*/ 3332364 w 3635962"/>
                <a:gd name="connsiteY529" fmla="*/ 785367 h 3378903"/>
                <a:gd name="connsiteX530" fmla="*/ 3323473 w 3635962"/>
                <a:gd name="connsiteY530" fmla="*/ 788243 h 3378903"/>
                <a:gd name="connsiteX531" fmla="*/ 3323473 w 3635962"/>
                <a:gd name="connsiteY531" fmla="*/ 788243 h 3378903"/>
                <a:gd name="connsiteX532" fmla="*/ 3310921 w 3635962"/>
                <a:gd name="connsiteY532" fmla="*/ 781706 h 3378903"/>
                <a:gd name="connsiteX533" fmla="*/ 335074 w 3635962"/>
                <a:gd name="connsiteY533" fmla="*/ 740127 h 3378903"/>
                <a:gd name="connsiteX534" fmla="*/ 332110 w 3635962"/>
                <a:gd name="connsiteY534" fmla="*/ 718510 h 3378903"/>
                <a:gd name="connsiteX535" fmla="*/ 332110 w 3635962"/>
                <a:gd name="connsiteY535" fmla="*/ 718510 h 3378903"/>
                <a:gd name="connsiteX536" fmla="*/ 353640 w 3635962"/>
                <a:gd name="connsiteY536" fmla="*/ 715547 h 3378903"/>
                <a:gd name="connsiteX537" fmla="*/ 353640 w 3635962"/>
                <a:gd name="connsiteY537" fmla="*/ 715547 h 3378903"/>
                <a:gd name="connsiteX538" fmla="*/ 356604 w 3635962"/>
                <a:gd name="connsiteY538" fmla="*/ 737077 h 3378903"/>
                <a:gd name="connsiteX539" fmla="*/ 356604 w 3635962"/>
                <a:gd name="connsiteY539" fmla="*/ 737077 h 3378903"/>
                <a:gd name="connsiteX540" fmla="*/ 344313 w 3635962"/>
                <a:gd name="connsiteY540" fmla="*/ 743178 h 3378903"/>
                <a:gd name="connsiteX541" fmla="*/ 344313 w 3635962"/>
                <a:gd name="connsiteY541" fmla="*/ 743178 h 3378903"/>
                <a:gd name="connsiteX542" fmla="*/ 335074 w 3635962"/>
                <a:gd name="connsiteY542" fmla="*/ 740127 h 3378903"/>
                <a:gd name="connsiteX543" fmla="*/ 3236917 w 3635962"/>
                <a:gd name="connsiteY543" fmla="*/ 684690 h 3378903"/>
                <a:gd name="connsiteX544" fmla="*/ 3239009 w 3635962"/>
                <a:gd name="connsiteY544" fmla="*/ 663073 h 3378903"/>
                <a:gd name="connsiteX545" fmla="*/ 3239009 w 3635962"/>
                <a:gd name="connsiteY545" fmla="*/ 663073 h 3378903"/>
                <a:gd name="connsiteX546" fmla="*/ 3260626 w 3635962"/>
                <a:gd name="connsiteY546" fmla="*/ 665165 h 3378903"/>
                <a:gd name="connsiteX547" fmla="*/ 3260626 w 3635962"/>
                <a:gd name="connsiteY547" fmla="*/ 665165 h 3378903"/>
                <a:gd name="connsiteX548" fmla="*/ 3258534 w 3635962"/>
                <a:gd name="connsiteY548" fmla="*/ 686782 h 3378903"/>
                <a:gd name="connsiteX549" fmla="*/ 3258534 w 3635962"/>
                <a:gd name="connsiteY549" fmla="*/ 686782 h 3378903"/>
                <a:gd name="connsiteX550" fmla="*/ 3248772 w 3635962"/>
                <a:gd name="connsiteY550" fmla="*/ 690268 h 3378903"/>
                <a:gd name="connsiteX551" fmla="*/ 3248772 w 3635962"/>
                <a:gd name="connsiteY551" fmla="*/ 690268 h 3378903"/>
                <a:gd name="connsiteX552" fmla="*/ 3236917 w 3635962"/>
                <a:gd name="connsiteY552" fmla="*/ 684690 h 3378903"/>
                <a:gd name="connsiteX553" fmla="*/ 411954 w 3635962"/>
                <a:gd name="connsiteY553" fmla="*/ 644070 h 3378903"/>
                <a:gd name="connsiteX554" fmla="*/ 410559 w 3635962"/>
                <a:gd name="connsiteY554" fmla="*/ 622366 h 3378903"/>
                <a:gd name="connsiteX555" fmla="*/ 410559 w 3635962"/>
                <a:gd name="connsiteY555" fmla="*/ 622366 h 3378903"/>
                <a:gd name="connsiteX556" fmla="*/ 432264 w 3635962"/>
                <a:gd name="connsiteY556" fmla="*/ 620971 h 3378903"/>
                <a:gd name="connsiteX557" fmla="*/ 432264 w 3635962"/>
                <a:gd name="connsiteY557" fmla="*/ 620971 h 3378903"/>
                <a:gd name="connsiteX558" fmla="*/ 433658 w 3635962"/>
                <a:gd name="connsiteY558" fmla="*/ 642676 h 3378903"/>
                <a:gd name="connsiteX559" fmla="*/ 433658 w 3635962"/>
                <a:gd name="connsiteY559" fmla="*/ 642676 h 3378903"/>
                <a:gd name="connsiteX560" fmla="*/ 422065 w 3635962"/>
                <a:gd name="connsiteY560" fmla="*/ 647906 h 3378903"/>
                <a:gd name="connsiteX561" fmla="*/ 422065 w 3635962"/>
                <a:gd name="connsiteY561" fmla="*/ 647906 h 3378903"/>
                <a:gd name="connsiteX562" fmla="*/ 411954 w 3635962"/>
                <a:gd name="connsiteY562" fmla="*/ 644070 h 3378903"/>
                <a:gd name="connsiteX563" fmla="*/ 3156114 w 3635962"/>
                <a:gd name="connsiteY563" fmla="*/ 593253 h 3378903"/>
                <a:gd name="connsiteX564" fmla="*/ 3156637 w 3635962"/>
                <a:gd name="connsiteY564" fmla="*/ 571461 h 3378903"/>
                <a:gd name="connsiteX565" fmla="*/ 3156637 w 3635962"/>
                <a:gd name="connsiteY565" fmla="*/ 571461 h 3378903"/>
                <a:gd name="connsiteX566" fmla="*/ 3178429 w 3635962"/>
                <a:gd name="connsiteY566" fmla="*/ 572071 h 3378903"/>
                <a:gd name="connsiteX567" fmla="*/ 3178429 w 3635962"/>
                <a:gd name="connsiteY567" fmla="*/ 572071 h 3378903"/>
                <a:gd name="connsiteX568" fmla="*/ 3177818 w 3635962"/>
                <a:gd name="connsiteY568" fmla="*/ 593776 h 3378903"/>
                <a:gd name="connsiteX569" fmla="*/ 3177818 w 3635962"/>
                <a:gd name="connsiteY569" fmla="*/ 593776 h 3378903"/>
                <a:gd name="connsiteX570" fmla="*/ 3167271 w 3635962"/>
                <a:gd name="connsiteY570" fmla="*/ 597960 h 3378903"/>
                <a:gd name="connsiteX571" fmla="*/ 3167271 w 3635962"/>
                <a:gd name="connsiteY571" fmla="*/ 597960 h 3378903"/>
                <a:gd name="connsiteX572" fmla="*/ 3156114 w 3635962"/>
                <a:gd name="connsiteY572" fmla="*/ 593253 h 3378903"/>
                <a:gd name="connsiteX573" fmla="*/ 495546 w 3635962"/>
                <a:gd name="connsiteY573" fmla="*/ 553766 h 3378903"/>
                <a:gd name="connsiteX574" fmla="*/ 495633 w 3635962"/>
                <a:gd name="connsiteY574" fmla="*/ 532062 h 3378903"/>
                <a:gd name="connsiteX575" fmla="*/ 495633 w 3635962"/>
                <a:gd name="connsiteY575" fmla="*/ 532062 h 3378903"/>
                <a:gd name="connsiteX576" fmla="*/ 495633 w 3635962"/>
                <a:gd name="connsiteY576" fmla="*/ 532062 h 3378903"/>
                <a:gd name="connsiteX577" fmla="*/ 495633 w 3635962"/>
                <a:gd name="connsiteY577" fmla="*/ 532062 h 3378903"/>
                <a:gd name="connsiteX578" fmla="*/ 517425 w 3635962"/>
                <a:gd name="connsiteY578" fmla="*/ 532236 h 3378903"/>
                <a:gd name="connsiteX579" fmla="*/ 517425 w 3635962"/>
                <a:gd name="connsiteY579" fmla="*/ 532236 h 3378903"/>
                <a:gd name="connsiteX580" fmla="*/ 517251 w 3635962"/>
                <a:gd name="connsiteY580" fmla="*/ 553941 h 3378903"/>
                <a:gd name="connsiteX581" fmla="*/ 517251 w 3635962"/>
                <a:gd name="connsiteY581" fmla="*/ 553941 h 3378903"/>
                <a:gd name="connsiteX582" fmla="*/ 506442 w 3635962"/>
                <a:gd name="connsiteY582" fmla="*/ 558386 h 3378903"/>
                <a:gd name="connsiteX583" fmla="*/ 506442 w 3635962"/>
                <a:gd name="connsiteY583" fmla="*/ 558386 h 3378903"/>
                <a:gd name="connsiteX584" fmla="*/ 495546 w 3635962"/>
                <a:gd name="connsiteY584" fmla="*/ 553766 h 3378903"/>
                <a:gd name="connsiteX585" fmla="*/ 2557197 w 3635962"/>
                <a:gd name="connsiteY585" fmla="*/ 179650 h 3378903"/>
                <a:gd name="connsiteX586" fmla="*/ 2549090 w 3635962"/>
                <a:gd name="connsiteY586" fmla="*/ 159515 h 3378903"/>
                <a:gd name="connsiteX587" fmla="*/ 2549090 w 3635962"/>
                <a:gd name="connsiteY587" fmla="*/ 159515 h 3378903"/>
                <a:gd name="connsiteX588" fmla="*/ 2569225 w 3635962"/>
                <a:gd name="connsiteY588" fmla="*/ 151408 h 3378903"/>
                <a:gd name="connsiteX589" fmla="*/ 2569225 w 3635962"/>
                <a:gd name="connsiteY589" fmla="*/ 151408 h 3378903"/>
                <a:gd name="connsiteX590" fmla="*/ 2577332 w 3635962"/>
                <a:gd name="connsiteY590" fmla="*/ 171544 h 3378903"/>
                <a:gd name="connsiteX591" fmla="*/ 2577332 w 3635962"/>
                <a:gd name="connsiteY591" fmla="*/ 171544 h 3378903"/>
                <a:gd name="connsiteX592" fmla="*/ 2563211 w 3635962"/>
                <a:gd name="connsiteY592" fmla="*/ 180870 h 3378903"/>
                <a:gd name="connsiteX593" fmla="*/ 2563211 w 3635962"/>
                <a:gd name="connsiteY593" fmla="*/ 180870 h 3378903"/>
                <a:gd name="connsiteX594" fmla="*/ 2557197 w 3635962"/>
                <a:gd name="connsiteY594" fmla="*/ 179650 h 3378903"/>
                <a:gd name="connsiteX595" fmla="*/ 1107887 w 3635962"/>
                <a:gd name="connsiteY595" fmla="*/ 150537 h 3378903"/>
                <a:gd name="connsiteX596" fmla="*/ 1116604 w 3635962"/>
                <a:gd name="connsiteY596" fmla="*/ 130576 h 3378903"/>
                <a:gd name="connsiteX597" fmla="*/ 1116604 w 3635962"/>
                <a:gd name="connsiteY597" fmla="*/ 130576 h 3378903"/>
                <a:gd name="connsiteX598" fmla="*/ 1136565 w 3635962"/>
                <a:gd name="connsiteY598" fmla="*/ 139379 h 3378903"/>
                <a:gd name="connsiteX599" fmla="*/ 1136565 w 3635962"/>
                <a:gd name="connsiteY599" fmla="*/ 139379 h 3378903"/>
                <a:gd name="connsiteX600" fmla="*/ 1127848 w 3635962"/>
                <a:gd name="connsiteY600" fmla="*/ 159253 h 3378903"/>
                <a:gd name="connsiteX601" fmla="*/ 1127848 w 3635962"/>
                <a:gd name="connsiteY601" fmla="*/ 159253 h 3378903"/>
                <a:gd name="connsiteX602" fmla="*/ 1122270 w 3635962"/>
                <a:gd name="connsiteY602" fmla="*/ 160299 h 3378903"/>
                <a:gd name="connsiteX603" fmla="*/ 1122270 w 3635962"/>
                <a:gd name="connsiteY603" fmla="*/ 160299 h 3378903"/>
                <a:gd name="connsiteX604" fmla="*/ 1107887 w 3635962"/>
                <a:gd name="connsiteY604" fmla="*/ 150537 h 3378903"/>
                <a:gd name="connsiteX605" fmla="*/ 2443358 w 3635962"/>
                <a:gd name="connsiteY605" fmla="*/ 135718 h 3378903"/>
                <a:gd name="connsiteX606" fmla="*/ 2433857 w 3635962"/>
                <a:gd name="connsiteY606" fmla="*/ 116106 h 3378903"/>
                <a:gd name="connsiteX607" fmla="*/ 2433857 w 3635962"/>
                <a:gd name="connsiteY607" fmla="*/ 116106 h 3378903"/>
                <a:gd name="connsiteX608" fmla="*/ 2453469 w 3635962"/>
                <a:gd name="connsiteY608" fmla="*/ 106692 h 3378903"/>
                <a:gd name="connsiteX609" fmla="*/ 2453469 w 3635962"/>
                <a:gd name="connsiteY609" fmla="*/ 106692 h 3378903"/>
                <a:gd name="connsiteX610" fmla="*/ 2462883 w 3635962"/>
                <a:gd name="connsiteY610" fmla="*/ 126217 h 3378903"/>
                <a:gd name="connsiteX611" fmla="*/ 2462883 w 3635962"/>
                <a:gd name="connsiteY611" fmla="*/ 126217 h 3378903"/>
                <a:gd name="connsiteX612" fmla="*/ 2448413 w 3635962"/>
                <a:gd name="connsiteY612" fmla="*/ 136590 h 3378903"/>
                <a:gd name="connsiteX613" fmla="*/ 2448413 w 3635962"/>
                <a:gd name="connsiteY613" fmla="*/ 136590 h 3378903"/>
                <a:gd name="connsiteX614" fmla="*/ 2443358 w 3635962"/>
                <a:gd name="connsiteY614" fmla="*/ 135718 h 3378903"/>
                <a:gd name="connsiteX615" fmla="*/ 1223644 w 3635962"/>
                <a:gd name="connsiteY615" fmla="*/ 108610 h 3378903"/>
                <a:gd name="connsiteX616" fmla="*/ 1233668 w 3635962"/>
                <a:gd name="connsiteY616" fmla="*/ 89259 h 3378903"/>
                <a:gd name="connsiteX617" fmla="*/ 1233668 w 3635962"/>
                <a:gd name="connsiteY617" fmla="*/ 89259 h 3378903"/>
                <a:gd name="connsiteX618" fmla="*/ 1252932 w 3635962"/>
                <a:gd name="connsiteY618" fmla="*/ 99283 h 3378903"/>
                <a:gd name="connsiteX619" fmla="*/ 1252932 w 3635962"/>
                <a:gd name="connsiteY619" fmla="*/ 99283 h 3378903"/>
                <a:gd name="connsiteX620" fmla="*/ 1242908 w 3635962"/>
                <a:gd name="connsiteY620" fmla="*/ 118634 h 3378903"/>
                <a:gd name="connsiteX621" fmla="*/ 1242908 w 3635962"/>
                <a:gd name="connsiteY621" fmla="*/ 118634 h 3378903"/>
                <a:gd name="connsiteX622" fmla="*/ 1238288 w 3635962"/>
                <a:gd name="connsiteY622" fmla="*/ 119331 h 3378903"/>
                <a:gd name="connsiteX623" fmla="*/ 1238288 w 3635962"/>
                <a:gd name="connsiteY623" fmla="*/ 119331 h 3378903"/>
                <a:gd name="connsiteX624" fmla="*/ 1223644 w 3635962"/>
                <a:gd name="connsiteY624" fmla="*/ 108610 h 3378903"/>
                <a:gd name="connsiteX625" fmla="*/ 2326817 w 3635962"/>
                <a:gd name="connsiteY625" fmla="*/ 99283 h 3378903"/>
                <a:gd name="connsiteX626" fmla="*/ 2316095 w 3635962"/>
                <a:gd name="connsiteY626" fmla="*/ 80368 h 3378903"/>
                <a:gd name="connsiteX627" fmla="*/ 2316095 w 3635962"/>
                <a:gd name="connsiteY627" fmla="*/ 80368 h 3378903"/>
                <a:gd name="connsiteX628" fmla="*/ 2335010 w 3635962"/>
                <a:gd name="connsiteY628" fmla="*/ 69646 h 3378903"/>
                <a:gd name="connsiteX629" fmla="*/ 2335010 w 3635962"/>
                <a:gd name="connsiteY629" fmla="*/ 69646 h 3378903"/>
                <a:gd name="connsiteX630" fmla="*/ 2345732 w 3635962"/>
                <a:gd name="connsiteY630" fmla="*/ 88561 h 3378903"/>
                <a:gd name="connsiteX631" fmla="*/ 2345732 w 3635962"/>
                <a:gd name="connsiteY631" fmla="*/ 88561 h 3378903"/>
                <a:gd name="connsiteX632" fmla="*/ 2330914 w 3635962"/>
                <a:gd name="connsiteY632" fmla="*/ 99893 h 3378903"/>
                <a:gd name="connsiteX633" fmla="*/ 2330914 w 3635962"/>
                <a:gd name="connsiteY633" fmla="*/ 99893 h 3378903"/>
                <a:gd name="connsiteX634" fmla="*/ 2326817 w 3635962"/>
                <a:gd name="connsiteY634" fmla="*/ 99283 h 3378903"/>
                <a:gd name="connsiteX635" fmla="*/ 1341841 w 3635962"/>
                <a:gd name="connsiteY635" fmla="*/ 74353 h 3378903"/>
                <a:gd name="connsiteX636" fmla="*/ 1353085 w 3635962"/>
                <a:gd name="connsiteY636" fmla="*/ 55787 h 3378903"/>
                <a:gd name="connsiteX637" fmla="*/ 1353085 w 3635962"/>
                <a:gd name="connsiteY637" fmla="*/ 55787 h 3378903"/>
                <a:gd name="connsiteX638" fmla="*/ 1371652 w 3635962"/>
                <a:gd name="connsiteY638" fmla="*/ 66944 h 3378903"/>
                <a:gd name="connsiteX639" fmla="*/ 1371652 w 3635962"/>
                <a:gd name="connsiteY639" fmla="*/ 66944 h 3378903"/>
                <a:gd name="connsiteX640" fmla="*/ 1360495 w 3635962"/>
                <a:gd name="connsiteY640" fmla="*/ 85598 h 3378903"/>
                <a:gd name="connsiteX641" fmla="*/ 1360495 w 3635962"/>
                <a:gd name="connsiteY641" fmla="*/ 85598 h 3378903"/>
                <a:gd name="connsiteX642" fmla="*/ 1356746 w 3635962"/>
                <a:gd name="connsiteY642" fmla="*/ 86034 h 3378903"/>
                <a:gd name="connsiteX643" fmla="*/ 1356746 w 3635962"/>
                <a:gd name="connsiteY643" fmla="*/ 86034 h 3378903"/>
                <a:gd name="connsiteX644" fmla="*/ 1341841 w 3635962"/>
                <a:gd name="connsiteY644" fmla="*/ 74353 h 3378903"/>
                <a:gd name="connsiteX645" fmla="*/ 2208184 w 3635962"/>
                <a:gd name="connsiteY645" fmla="*/ 70518 h 3378903"/>
                <a:gd name="connsiteX646" fmla="*/ 2208184 w 3635962"/>
                <a:gd name="connsiteY646" fmla="*/ 70518 h 3378903"/>
                <a:gd name="connsiteX647" fmla="*/ 2196242 w 3635962"/>
                <a:gd name="connsiteY647" fmla="*/ 52388 h 3378903"/>
                <a:gd name="connsiteX648" fmla="*/ 2196242 w 3635962"/>
                <a:gd name="connsiteY648" fmla="*/ 52388 h 3378903"/>
                <a:gd name="connsiteX649" fmla="*/ 2214373 w 3635962"/>
                <a:gd name="connsiteY649" fmla="*/ 40446 h 3378903"/>
                <a:gd name="connsiteX650" fmla="*/ 2214373 w 3635962"/>
                <a:gd name="connsiteY650" fmla="*/ 40446 h 3378903"/>
                <a:gd name="connsiteX651" fmla="*/ 2214373 w 3635962"/>
                <a:gd name="connsiteY651" fmla="*/ 40446 h 3378903"/>
                <a:gd name="connsiteX652" fmla="*/ 2214373 w 3635962"/>
                <a:gd name="connsiteY652" fmla="*/ 40446 h 3378903"/>
                <a:gd name="connsiteX653" fmla="*/ 2226314 w 3635962"/>
                <a:gd name="connsiteY653" fmla="*/ 58664 h 3378903"/>
                <a:gd name="connsiteX654" fmla="*/ 2226314 w 3635962"/>
                <a:gd name="connsiteY654" fmla="*/ 58664 h 3378903"/>
                <a:gd name="connsiteX655" fmla="*/ 2211322 w 3635962"/>
                <a:gd name="connsiteY655" fmla="*/ 70867 h 3378903"/>
                <a:gd name="connsiteX656" fmla="*/ 2211322 w 3635962"/>
                <a:gd name="connsiteY656" fmla="*/ 70867 h 3378903"/>
                <a:gd name="connsiteX657" fmla="*/ 2208184 w 3635962"/>
                <a:gd name="connsiteY657" fmla="*/ 70518 h 3378903"/>
                <a:gd name="connsiteX658" fmla="*/ 1462043 w 3635962"/>
                <a:gd name="connsiteY658" fmla="*/ 47855 h 3378903"/>
                <a:gd name="connsiteX659" fmla="*/ 1474508 w 3635962"/>
                <a:gd name="connsiteY659" fmla="*/ 29986 h 3378903"/>
                <a:gd name="connsiteX660" fmla="*/ 1474508 w 3635962"/>
                <a:gd name="connsiteY660" fmla="*/ 29986 h 3378903"/>
                <a:gd name="connsiteX661" fmla="*/ 1474508 w 3635962"/>
                <a:gd name="connsiteY661" fmla="*/ 29986 h 3378903"/>
                <a:gd name="connsiteX662" fmla="*/ 1474508 w 3635962"/>
                <a:gd name="connsiteY662" fmla="*/ 29986 h 3378903"/>
                <a:gd name="connsiteX663" fmla="*/ 1492289 w 3635962"/>
                <a:gd name="connsiteY663" fmla="*/ 42451 h 3378903"/>
                <a:gd name="connsiteX664" fmla="*/ 1492289 w 3635962"/>
                <a:gd name="connsiteY664" fmla="*/ 42451 h 3378903"/>
                <a:gd name="connsiteX665" fmla="*/ 1479912 w 3635962"/>
                <a:gd name="connsiteY665" fmla="*/ 60233 h 3378903"/>
                <a:gd name="connsiteX666" fmla="*/ 1479912 w 3635962"/>
                <a:gd name="connsiteY666" fmla="*/ 60233 h 3378903"/>
                <a:gd name="connsiteX667" fmla="*/ 1477123 w 3635962"/>
                <a:gd name="connsiteY667" fmla="*/ 60494 h 3378903"/>
                <a:gd name="connsiteX668" fmla="*/ 1477123 w 3635962"/>
                <a:gd name="connsiteY668" fmla="*/ 60494 h 3378903"/>
                <a:gd name="connsiteX669" fmla="*/ 1462043 w 3635962"/>
                <a:gd name="connsiteY669" fmla="*/ 47855 h 3378903"/>
                <a:gd name="connsiteX670" fmla="*/ 2087895 w 3635962"/>
                <a:gd name="connsiteY670" fmla="*/ 49511 h 3378903"/>
                <a:gd name="connsiteX671" fmla="*/ 2074820 w 3635962"/>
                <a:gd name="connsiteY671" fmla="*/ 32165 h 3378903"/>
                <a:gd name="connsiteX672" fmla="*/ 2074820 w 3635962"/>
                <a:gd name="connsiteY672" fmla="*/ 32165 h 3378903"/>
                <a:gd name="connsiteX673" fmla="*/ 2092166 w 3635962"/>
                <a:gd name="connsiteY673" fmla="*/ 19090 h 3378903"/>
                <a:gd name="connsiteX674" fmla="*/ 2092166 w 3635962"/>
                <a:gd name="connsiteY674" fmla="*/ 19090 h 3378903"/>
                <a:gd name="connsiteX675" fmla="*/ 2105241 w 3635962"/>
                <a:gd name="connsiteY675" fmla="*/ 36523 h 3378903"/>
                <a:gd name="connsiteX676" fmla="*/ 2105241 w 3635962"/>
                <a:gd name="connsiteY676" fmla="*/ 36523 h 3378903"/>
                <a:gd name="connsiteX677" fmla="*/ 2090074 w 3635962"/>
                <a:gd name="connsiteY677" fmla="*/ 49685 h 3378903"/>
                <a:gd name="connsiteX678" fmla="*/ 2090074 w 3635962"/>
                <a:gd name="connsiteY678" fmla="*/ 49685 h 3378903"/>
                <a:gd name="connsiteX679" fmla="*/ 2087895 w 3635962"/>
                <a:gd name="connsiteY679" fmla="*/ 49511 h 3378903"/>
                <a:gd name="connsiteX680" fmla="*/ 1583727 w 3635962"/>
                <a:gd name="connsiteY680" fmla="*/ 29201 h 3378903"/>
                <a:gd name="connsiteX681" fmla="*/ 1597237 w 3635962"/>
                <a:gd name="connsiteY681" fmla="*/ 12204 h 3378903"/>
                <a:gd name="connsiteX682" fmla="*/ 1597237 w 3635962"/>
                <a:gd name="connsiteY682" fmla="*/ 12204 h 3378903"/>
                <a:gd name="connsiteX683" fmla="*/ 1614235 w 3635962"/>
                <a:gd name="connsiteY683" fmla="*/ 25715 h 3378903"/>
                <a:gd name="connsiteX684" fmla="*/ 1614235 w 3635962"/>
                <a:gd name="connsiteY684" fmla="*/ 25715 h 3378903"/>
                <a:gd name="connsiteX685" fmla="*/ 1600724 w 3635962"/>
                <a:gd name="connsiteY685" fmla="*/ 42712 h 3378903"/>
                <a:gd name="connsiteX686" fmla="*/ 1600724 w 3635962"/>
                <a:gd name="connsiteY686" fmla="*/ 42712 h 3378903"/>
                <a:gd name="connsiteX687" fmla="*/ 1598981 w 3635962"/>
                <a:gd name="connsiteY687" fmla="*/ 42799 h 3378903"/>
                <a:gd name="connsiteX688" fmla="*/ 1598981 w 3635962"/>
                <a:gd name="connsiteY688" fmla="*/ 42799 h 3378903"/>
                <a:gd name="connsiteX689" fmla="*/ 1583727 w 3635962"/>
                <a:gd name="connsiteY689" fmla="*/ 29201 h 3378903"/>
                <a:gd name="connsiteX690" fmla="*/ 1966472 w 3635962"/>
                <a:gd name="connsiteY690" fmla="*/ 36262 h 3378903"/>
                <a:gd name="connsiteX691" fmla="*/ 1966472 w 3635962"/>
                <a:gd name="connsiteY691" fmla="*/ 36262 h 3378903"/>
                <a:gd name="connsiteX692" fmla="*/ 1952352 w 3635962"/>
                <a:gd name="connsiteY692" fmla="*/ 19788 h 3378903"/>
                <a:gd name="connsiteX693" fmla="*/ 1952352 w 3635962"/>
                <a:gd name="connsiteY693" fmla="*/ 19788 h 3378903"/>
                <a:gd name="connsiteX694" fmla="*/ 1968913 w 3635962"/>
                <a:gd name="connsiteY694" fmla="*/ 5667 h 3378903"/>
                <a:gd name="connsiteX695" fmla="*/ 1968913 w 3635962"/>
                <a:gd name="connsiteY695" fmla="*/ 5667 h 3378903"/>
                <a:gd name="connsiteX696" fmla="*/ 1968826 w 3635962"/>
                <a:gd name="connsiteY696" fmla="*/ 5667 h 3378903"/>
                <a:gd name="connsiteX697" fmla="*/ 1968826 w 3635962"/>
                <a:gd name="connsiteY697" fmla="*/ 5667 h 3378903"/>
                <a:gd name="connsiteX698" fmla="*/ 1983034 w 3635962"/>
                <a:gd name="connsiteY698" fmla="*/ 22141 h 3378903"/>
                <a:gd name="connsiteX699" fmla="*/ 1983034 w 3635962"/>
                <a:gd name="connsiteY699" fmla="*/ 22141 h 3378903"/>
                <a:gd name="connsiteX700" fmla="*/ 1967693 w 3635962"/>
                <a:gd name="connsiteY700" fmla="*/ 36349 h 3378903"/>
                <a:gd name="connsiteX701" fmla="*/ 1967693 w 3635962"/>
                <a:gd name="connsiteY701" fmla="*/ 36349 h 3378903"/>
                <a:gd name="connsiteX702" fmla="*/ 1966472 w 3635962"/>
                <a:gd name="connsiteY702" fmla="*/ 36262 h 3378903"/>
                <a:gd name="connsiteX703" fmla="*/ 1706282 w 3635962"/>
                <a:gd name="connsiteY703" fmla="*/ 18306 h 3378903"/>
                <a:gd name="connsiteX704" fmla="*/ 1720926 w 3635962"/>
                <a:gd name="connsiteY704" fmla="*/ 2180 h 3378903"/>
                <a:gd name="connsiteX705" fmla="*/ 1720926 w 3635962"/>
                <a:gd name="connsiteY705" fmla="*/ 2180 h 3378903"/>
                <a:gd name="connsiteX706" fmla="*/ 1736964 w 3635962"/>
                <a:gd name="connsiteY706" fmla="*/ 16824 h 3378903"/>
                <a:gd name="connsiteX707" fmla="*/ 1736964 w 3635962"/>
                <a:gd name="connsiteY707" fmla="*/ 16824 h 3378903"/>
                <a:gd name="connsiteX708" fmla="*/ 1722408 w 3635962"/>
                <a:gd name="connsiteY708" fmla="*/ 32862 h 3378903"/>
                <a:gd name="connsiteX709" fmla="*/ 1722408 w 3635962"/>
                <a:gd name="connsiteY709" fmla="*/ 32862 h 3378903"/>
                <a:gd name="connsiteX710" fmla="*/ 1721623 w 3635962"/>
                <a:gd name="connsiteY710" fmla="*/ 32950 h 3378903"/>
                <a:gd name="connsiteX711" fmla="*/ 1721623 w 3635962"/>
                <a:gd name="connsiteY711" fmla="*/ 32950 h 3378903"/>
                <a:gd name="connsiteX712" fmla="*/ 1706282 w 3635962"/>
                <a:gd name="connsiteY712" fmla="*/ 18306 h 3378903"/>
                <a:gd name="connsiteX713" fmla="*/ 1844527 w 3635962"/>
                <a:gd name="connsiteY713" fmla="*/ 30770 h 3378903"/>
                <a:gd name="connsiteX714" fmla="*/ 1829360 w 3635962"/>
                <a:gd name="connsiteY714" fmla="*/ 15168 h 3378903"/>
                <a:gd name="connsiteX715" fmla="*/ 1829360 w 3635962"/>
                <a:gd name="connsiteY715" fmla="*/ 15168 h 3378903"/>
                <a:gd name="connsiteX716" fmla="*/ 1844963 w 3635962"/>
                <a:gd name="connsiteY716" fmla="*/ 1 h 3378903"/>
                <a:gd name="connsiteX717" fmla="*/ 1844963 w 3635962"/>
                <a:gd name="connsiteY717" fmla="*/ 1 h 3378903"/>
                <a:gd name="connsiteX718" fmla="*/ 1844963 w 3635962"/>
                <a:gd name="connsiteY718" fmla="*/ 1 h 3378903"/>
                <a:gd name="connsiteX719" fmla="*/ 1844963 w 3635962"/>
                <a:gd name="connsiteY719" fmla="*/ 1 h 3378903"/>
                <a:gd name="connsiteX720" fmla="*/ 1860130 w 3635962"/>
                <a:gd name="connsiteY720" fmla="*/ 15604 h 3378903"/>
                <a:gd name="connsiteX721" fmla="*/ 1860130 w 3635962"/>
                <a:gd name="connsiteY721" fmla="*/ 15604 h 3378903"/>
                <a:gd name="connsiteX722" fmla="*/ 1844702 w 3635962"/>
                <a:gd name="connsiteY722" fmla="*/ 30770 h 3378903"/>
                <a:gd name="connsiteX723" fmla="*/ 1844702 w 3635962"/>
                <a:gd name="connsiteY723" fmla="*/ 30770 h 3378903"/>
                <a:gd name="connsiteX724" fmla="*/ 1844527 w 3635962"/>
                <a:gd name="connsiteY724" fmla="*/ 30770 h 3378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</a:cxnLst>
              <a:rect l="l" t="t" r="r" b="b"/>
              <a:pathLst>
                <a:path w="3635962" h="3378903">
                  <a:moveTo>
                    <a:pt x="2079701" y="3365742"/>
                  </a:moveTo>
                  <a:cubicBezTo>
                    <a:pt x="2078481" y="3357374"/>
                    <a:pt x="2084321" y="3349529"/>
                    <a:pt x="2092776" y="3348309"/>
                  </a:cubicBezTo>
                  <a:lnTo>
                    <a:pt x="2092776" y="3348309"/>
                  </a:lnTo>
                  <a:cubicBezTo>
                    <a:pt x="2101144" y="3347088"/>
                    <a:pt x="2108902" y="3352929"/>
                    <a:pt x="2110122" y="3361384"/>
                  </a:cubicBezTo>
                  <a:lnTo>
                    <a:pt x="2110122" y="3361384"/>
                  </a:lnTo>
                  <a:cubicBezTo>
                    <a:pt x="2111342" y="3369752"/>
                    <a:pt x="2105502" y="3377509"/>
                    <a:pt x="2097134" y="3378730"/>
                  </a:cubicBezTo>
                  <a:lnTo>
                    <a:pt x="2097134" y="3378730"/>
                  </a:lnTo>
                  <a:cubicBezTo>
                    <a:pt x="2096437" y="3378817"/>
                    <a:pt x="2095653" y="3378904"/>
                    <a:pt x="2094955" y="3378904"/>
                  </a:cubicBezTo>
                  <a:lnTo>
                    <a:pt x="2094955" y="3378904"/>
                  </a:lnTo>
                  <a:cubicBezTo>
                    <a:pt x="2087372" y="3378904"/>
                    <a:pt x="2080834" y="3373412"/>
                    <a:pt x="2079701" y="3365742"/>
                  </a:cubicBezTo>
                  <a:close/>
                  <a:moveTo>
                    <a:pt x="1479389" y="3369403"/>
                  </a:moveTo>
                  <a:cubicBezTo>
                    <a:pt x="1471021" y="3367921"/>
                    <a:pt x="1465442" y="3359989"/>
                    <a:pt x="1466924" y="3351621"/>
                  </a:cubicBezTo>
                  <a:lnTo>
                    <a:pt x="1466924" y="3351621"/>
                  </a:lnTo>
                  <a:cubicBezTo>
                    <a:pt x="1468406" y="3343253"/>
                    <a:pt x="1476338" y="3337675"/>
                    <a:pt x="1484706" y="3339156"/>
                  </a:cubicBezTo>
                  <a:lnTo>
                    <a:pt x="1484706" y="3339156"/>
                  </a:lnTo>
                  <a:cubicBezTo>
                    <a:pt x="1493074" y="3340638"/>
                    <a:pt x="1498653" y="3348570"/>
                    <a:pt x="1497171" y="3356938"/>
                  </a:cubicBezTo>
                  <a:lnTo>
                    <a:pt x="1497171" y="3356938"/>
                  </a:lnTo>
                  <a:cubicBezTo>
                    <a:pt x="1495863" y="3364434"/>
                    <a:pt x="1489413" y="3369664"/>
                    <a:pt x="1482091" y="3369664"/>
                  </a:cubicBezTo>
                  <a:lnTo>
                    <a:pt x="1482091" y="3369664"/>
                  </a:lnTo>
                  <a:cubicBezTo>
                    <a:pt x="1481219" y="3369664"/>
                    <a:pt x="1480348" y="3369577"/>
                    <a:pt x="1479389" y="3369403"/>
                  </a:cubicBezTo>
                  <a:close/>
                  <a:moveTo>
                    <a:pt x="2201124" y="3345258"/>
                  </a:moveTo>
                  <a:cubicBezTo>
                    <a:pt x="2199380" y="3336890"/>
                    <a:pt x="2204697" y="3328783"/>
                    <a:pt x="2212978" y="3327040"/>
                  </a:cubicBezTo>
                  <a:lnTo>
                    <a:pt x="2212978" y="3327040"/>
                  </a:lnTo>
                  <a:cubicBezTo>
                    <a:pt x="2221259" y="3325297"/>
                    <a:pt x="2229452" y="3330527"/>
                    <a:pt x="2231196" y="3338895"/>
                  </a:cubicBezTo>
                  <a:lnTo>
                    <a:pt x="2231196" y="3338895"/>
                  </a:lnTo>
                  <a:cubicBezTo>
                    <a:pt x="2232939" y="3347176"/>
                    <a:pt x="2227622" y="3355369"/>
                    <a:pt x="2219341" y="3357112"/>
                  </a:cubicBezTo>
                  <a:lnTo>
                    <a:pt x="2219341" y="3357112"/>
                  </a:lnTo>
                  <a:cubicBezTo>
                    <a:pt x="2218208" y="3357287"/>
                    <a:pt x="2217162" y="3357461"/>
                    <a:pt x="2216116" y="3357461"/>
                  </a:cubicBezTo>
                  <a:lnTo>
                    <a:pt x="2216116" y="3357461"/>
                  </a:lnTo>
                  <a:cubicBezTo>
                    <a:pt x="2208968" y="3357461"/>
                    <a:pt x="2202605" y="3352493"/>
                    <a:pt x="2201124" y="3345258"/>
                  </a:cubicBezTo>
                  <a:close/>
                  <a:moveTo>
                    <a:pt x="1357967" y="3344037"/>
                  </a:moveTo>
                  <a:cubicBezTo>
                    <a:pt x="1349686" y="3342033"/>
                    <a:pt x="1344630" y="3333665"/>
                    <a:pt x="1346635" y="3325471"/>
                  </a:cubicBezTo>
                  <a:lnTo>
                    <a:pt x="1346635" y="3325471"/>
                  </a:lnTo>
                  <a:cubicBezTo>
                    <a:pt x="1348640" y="3317190"/>
                    <a:pt x="1357008" y="3312135"/>
                    <a:pt x="1365201" y="3314140"/>
                  </a:cubicBezTo>
                  <a:lnTo>
                    <a:pt x="1365201" y="3314140"/>
                  </a:lnTo>
                  <a:cubicBezTo>
                    <a:pt x="1373482" y="3316145"/>
                    <a:pt x="1378538" y="3324425"/>
                    <a:pt x="1376533" y="3332706"/>
                  </a:cubicBezTo>
                  <a:lnTo>
                    <a:pt x="1376533" y="3332706"/>
                  </a:lnTo>
                  <a:cubicBezTo>
                    <a:pt x="1374790" y="3339766"/>
                    <a:pt x="1368514" y="3344473"/>
                    <a:pt x="1361628" y="3344473"/>
                  </a:cubicBezTo>
                  <a:lnTo>
                    <a:pt x="1361628" y="3344473"/>
                  </a:lnTo>
                  <a:cubicBezTo>
                    <a:pt x="1360407" y="3344473"/>
                    <a:pt x="1359187" y="3344299"/>
                    <a:pt x="1357967" y="3344037"/>
                  </a:cubicBezTo>
                  <a:close/>
                  <a:moveTo>
                    <a:pt x="2320890" y="3316929"/>
                  </a:moveTo>
                  <a:cubicBezTo>
                    <a:pt x="2318623" y="3308735"/>
                    <a:pt x="2323330" y="3300280"/>
                    <a:pt x="2331524" y="3298014"/>
                  </a:cubicBezTo>
                  <a:lnTo>
                    <a:pt x="2331524" y="3298014"/>
                  </a:lnTo>
                  <a:cubicBezTo>
                    <a:pt x="2339717" y="3295660"/>
                    <a:pt x="2348173" y="3300454"/>
                    <a:pt x="2350439" y="3308648"/>
                  </a:cubicBezTo>
                  <a:lnTo>
                    <a:pt x="2350439" y="3308648"/>
                  </a:lnTo>
                  <a:cubicBezTo>
                    <a:pt x="2352792" y="3316754"/>
                    <a:pt x="2347998" y="3325297"/>
                    <a:pt x="2339805" y="3327563"/>
                  </a:cubicBezTo>
                  <a:lnTo>
                    <a:pt x="2339805" y="3327563"/>
                  </a:lnTo>
                  <a:cubicBezTo>
                    <a:pt x="2338410" y="3327912"/>
                    <a:pt x="2337015" y="3328173"/>
                    <a:pt x="2335708" y="3328173"/>
                  </a:cubicBezTo>
                  <a:lnTo>
                    <a:pt x="2335708" y="3328173"/>
                  </a:lnTo>
                  <a:cubicBezTo>
                    <a:pt x="2328996" y="3328173"/>
                    <a:pt x="2322807" y="3323728"/>
                    <a:pt x="2320890" y="3316929"/>
                  </a:cubicBezTo>
                  <a:close/>
                  <a:moveTo>
                    <a:pt x="1238375" y="3310740"/>
                  </a:moveTo>
                  <a:lnTo>
                    <a:pt x="1238375" y="3310740"/>
                  </a:lnTo>
                  <a:lnTo>
                    <a:pt x="1238375" y="3310740"/>
                  </a:lnTo>
                  <a:cubicBezTo>
                    <a:pt x="1230268" y="3308212"/>
                    <a:pt x="1225823" y="3299583"/>
                    <a:pt x="1228351" y="3291476"/>
                  </a:cubicBezTo>
                  <a:lnTo>
                    <a:pt x="1228351" y="3291476"/>
                  </a:lnTo>
                  <a:cubicBezTo>
                    <a:pt x="1230879" y="3283370"/>
                    <a:pt x="1239508" y="3278924"/>
                    <a:pt x="1247614" y="3281452"/>
                  </a:cubicBezTo>
                  <a:lnTo>
                    <a:pt x="1247614" y="3281452"/>
                  </a:lnTo>
                  <a:cubicBezTo>
                    <a:pt x="1255721" y="3283980"/>
                    <a:pt x="1260254" y="3292610"/>
                    <a:pt x="1257639" y="3300716"/>
                  </a:cubicBezTo>
                  <a:lnTo>
                    <a:pt x="1257639" y="3300716"/>
                  </a:lnTo>
                  <a:cubicBezTo>
                    <a:pt x="1255634" y="3307253"/>
                    <a:pt x="1249532" y="3311437"/>
                    <a:pt x="1242995" y="3311437"/>
                  </a:cubicBezTo>
                  <a:lnTo>
                    <a:pt x="1242995" y="3311437"/>
                  </a:lnTo>
                  <a:cubicBezTo>
                    <a:pt x="1241513" y="3311437"/>
                    <a:pt x="1239944" y="3311263"/>
                    <a:pt x="1238375" y="3310740"/>
                  </a:cubicBezTo>
                  <a:close/>
                  <a:moveTo>
                    <a:pt x="2438564" y="3280842"/>
                  </a:moveTo>
                  <a:cubicBezTo>
                    <a:pt x="2435774" y="3272823"/>
                    <a:pt x="2439958" y="3264019"/>
                    <a:pt x="2447978" y="3261230"/>
                  </a:cubicBezTo>
                  <a:lnTo>
                    <a:pt x="2447978" y="3261230"/>
                  </a:lnTo>
                  <a:cubicBezTo>
                    <a:pt x="2455997" y="3258440"/>
                    <a:pt x="2464713" y="3262624"/>
                    <a:pt x="2467590" y="3270644"/>
                  </a:cubicBezTo>
                  <a:lnTo>
                    <a:pt x="2467590" y="3270644"/>
                  </a:lnTo>
                  <a:cubicBezTo>
                    <a:pt x="2470379" y="3278663"/>
                    <a:pt x="2466195" y="3287380"/>
                    <a:pt x="2458176" y="3290256"/>
                  </a:cubicBezTo>
                  <a:lnTo>
                    <a:pt x="2458176" y="3290256"/>
                  </a:lnTo>
                  <a:cubicBezTo>
                    <a:pt x="2456520" y="3290866"/>
                    <a:pt x="2454777" y="3291128"/>
                    <a:pt x="2453120" y="3291128"/>
                  </a:cubicBezTo>
                  <a:lnTo>
                    <a:pt x="2453120" y="3291128"/>
                  </a:lnTo>
                  <a:cubicBezTo>
                    <a:pt x="2446757" y="3291128"/>
                    <a:pt x="2440830" y="3287205"/>
                    <a:pt x="2438564" y="3280842"/>
                  </a:cubicBezTo>
                  <a:close/>
                  <a:moveTo>
                    <a:pt x="1121311" y="3269772"/>
                  </a:moveTo>
                  <a:cubicBezTo>
                    <a:pt x="1113379" y="3266721"/>
                    <a:pt x="1109456" y="3257743"/>
                    <a:pt x="1112507" y="3249898"/>
                  </a:cubicBezTo>
                  <a:lnTo>
                    <a:pt x="1112507" y="3249898"/>
                  </a:lnTo>
                  <a:cubicBezTo>
                    <a:pt x="1115558" y="3241966"/>
                    <a:pt x="1124449" y="3238044"/>
                    <a:pt x="1132381" y="3241094"/>
                  </a:cubicBezTo>
                  <a:lnTo>
                    <a:pt x="1132381" y="3241094"/>
                  </a:lnTo>
                  <a:cubicBezTo>
                    <a:pt x="1140313" y="3244145"/>
                    <a:pt x="1144236" y="3253036"/>
                    <a:pt x="1141185" y="3260968"/>
                  </a:cubicBezTo>
                  <a:lnTo>
                    <a:pt x="1141185" y="3260968"/>
                  </a:lnTo>
                  <a:cubicBezTo>
                    <a:pt x="1138831" y="3267070"/>
                    <a:pt x="1132991" y="3270818"/>
                    <a:pt x="1126802" y="3270818"/>
                  </a:cubicBezTo>
                  <a:lnTo>
                    <a:pt x="1126802" y="3270818"/>
                  </a:lnTo>
                  <a:cubicBezTo>
                    <a:pt x="1124972" y="3270818"/>
                    <a:pt x="1123141" y="3270469"/>
                    <a:pt x="1121311" y="3269772"/>
                  </a:cubicBezTo>
                  <a:close/>
                  <a:moveTo>
                    <a:pt x="2553623" y="3237172"/>
                  </a:moveTo>
                  <a:cubicBezTo>
                    <a:pt x="2550310" y="3229327"/>
                    <a:pt x="2553884" y="3220262"/>
                    <a:pt x="2561729" y="3216950"/>
                  </a:cubicBezTo>
                  <a:lnTo>
                    <a:pt x="2561729" y="3216950"/>
                  </a:lnTo>
                  <a:cubicBezTo>
                    <a:pt x="2569487" y="3213637"/>
                    <a:pt x="2578552" y="3217211"/>
                    <a:pt x="2581865" y="3225056"/>
                  </a:cubicBezTo>
                  <a:lnTo>
                    <a:pt x="2581865" y="3225056"/>
                  </a:lnTo>
                  <a:cubicBezTo>
                    <a:pt x="2585264" y="3232814"/>
                    <a:pt x="2581603" y="3241879"/>
                    <a:pt x="2573758" y="3245191"/>
                  </a:cubicBezTo>
                  <a:lnTo>
                    <a:pt x="2573758" y="3245191"/>
                  </a:lnTo>
                  <a:cubicBezTo>
                    <a:pt x="2571840" y="3246063"/>
                    <a:pt x="2569748" y="3246499"/>
                    <a:pt x="2567744" y="3246499"/>
                  </a:cubicBezTo>
                  <a:lnTo>
                    <a:pt x="2567744" y="3246499"/>
                  </a:lnTo>
                  <a:cubicBezTo>
                    <a:pt x="2561816" y="3246499"/>
                    <a:pt x="2556150" y="3242925"/>
                    <a:pt x="2553623" y="3237172"/>
                  </a:cubicBezTo>
                  <a:close/>
                  <a:moveTo>
                    <a:pt x="1007123" y="3221133"/>
                  </a:moveTo>
                  <a:lnTo>
                    <a:pt x="1007123" y="3221133"/>
                  </a:lnTo>
                  <a:lnTo>
                    <a:pt x="1007123" y="3221133"/>
                  </a:lnTo>
                  <a:cubicBezTo>
                    <a:pt x="999366" y="3217473"/>
                    <a:pt x="996053" y="3208407"/>
                    <a:pt x="999714" y="3200650"/>
                  </a:cubicBezTo>
                  <a:lnTo>
                    <a:pt x="999714" y="3200650"/>
                  </a:lnTo>
                  <a:cubicBezTo>
                    <a:pt x="1003288" y="3192979"/>
                    <a:pt x="1012353" y="3189667"/>
                    <a:pt x="1020111" y="3193240"/>
                  </a:cubicBezTo>
                  <a:lnTo>
                    <a:pt x="1020111" y="3193240"/>
                  </a:lnTo>
                  <a:cubicBezTo>
                    <a:pt x="1027782" y="3196814"/>
                    <a:pt x="1031094" y="3205967"/>
                    <a:pt x="1027520" y="3213637"/>
                  </a:cubicBezTo>
                  <a:lnTo>
                    <a:pt x="1027520" y="3213637"/>
                  </a:lnTo>
                  <a:cubicBezTo>
                    <a:pt x="1024905" y="3219303"/>
                    <a:pt x="1019327" y="3222528"/>
                    <a:pt x="1013574" y="3222528"/>
                  </a:cubicBezTo>
                  <a:lnTo>
                    <a:pt x="1013574" y="3222528"/>
                  </a:lnTo>
                  <a:cubicBezTo>
                    <a:pt x="1011395" y="3222528"/>
                    <a:pt x="1009215" y="3222092"/>
                    <a:pt x="1007123" y="3221133"/>
                  </a:cubicBezTo>
                  <a:close/>
                  <a:moveTo>
                    <a:pt x="2665544" y="3185919"/>
                  </a:moveTo>
                  <a:cubicBezTo>
                    <a:pt x="2661709" y="3178335"/>
                    <a:pt x="2664672" y="3169095"/>
                    <a:pt x="2672256" y="3165260"/>
                  </a:cubicBezTo>
                  <a:lnTo>
                    <a:pt x="2672256" y="3165260"/>
                  </a:lnTo>
                  <a:cubicBezTo>
                    <a:pt x="2679839" y="3161338"/>
                    <a:pt x="2689079" y="3164388"/>
                    <a:pt x="2692914" y="3171972"/>
                  </a:cubicBezTo>
                  <a:lnTo>
                    <a:pt x="2692914" y="3171972"/>
                  </a:lnTo>
                  <a:cubicBezTo>
                    <a:pt x="2696837" y="3179555"/>
                    <a:pt x="2693786" y="3188795"/>
                    <a:pt x="2686202" y="3192630"/>
                  </a:cubicBezTo>
                  <a:lnTo>
                    <a:pt x="2686202" y="3192630"/>
                  </a:lnTo>
                  <a:cubicBezTo>
                    <a:pt x="2684023" y="3193763"/>
                    <a:pt x="2681582" y="3194286"/>
                    <a:pt x="2679229" y="3194286"/>
                  </a:cubicBezTo>
                  <a:lnTo>
                    <a:pt x="2679229" y="3194286"/>
                  </a:lnTo>
                  <a:cubicBezTo>
                    <a:pt x="2673650" y="3194286"/>
                    <a:pt x="2668246" y="3191236"/>
                    <a:pt x="2665544" y="3185919"/>
                  </a:cubicBezTo>
                  <a:close/>
                  <a:moveTo>
                    <a:pt x="896423" y="3164999"/>
                  </a:moveTo>
                  <a:cubicBezTo>
                    <a:pt x="889014" y="3160902"/>
                    <a:pt x="886224" y="3151488"/>
                    <a:pt x="890321" y="3144079"/>
                  </a:cubicBezTo>
                  <a:lnTo>
                    <a:pt x="890321" y="3144079"/>
                  </a:lnTo>
                  <a:cubicBezTo>
                    <a:pt x="894418" y="3136670"/>
                    <a:pt x="903745" y="3133967"/>
                    <a:pt x="911241" y="3138064"/>
                  </a:cubicBezTo>
                  <a:lnTo>
                    <a:pt x="911241" y="3138064"/>
                  </a:lnTo>
                  <a:cubicBezTo>
                    <a:pt x="918650" y="3142161"/>
                    <a:pt x="921352" y="3151488"/>
                    <a:pt x="917255" y="3158897"/>
                  </a:cubicBezTo>
                  <a:lnTo>
                    <a:pt x="917255" y="3158897"/>
                  </a:lnTo>
                  <a:cubicBezTo>
                    <a:pt x="914466" y="3163953"/>
                    <a:pt x="909236" y="3166829"/>
                    <a:pt x="903832" y="3166829"/>
                  </a:cubicBezTo>
                  <a:lnTo>
                    <a:pt x="903832" y="3166829"/>
                  </a:lnTo>
                  <a:cubicBezTo>
                    <a:pt x="901304" y="3166829"/>
                    <a:pt x="898776" y="3166219"/>
                    <a:pt x="896423" y="3164999"/>
                  </a:cubicBezTo>
                  <a:close/>
                  <a:moveTo>
                    <a:pt x="2773804" y="3127343"/>
                  </a:moveTo>
                  <a:cubicBezTo>
                    <a:pt x="2769446" y="3120021"/>
                    <a:pt x="2771799" y="3110607"/>
                    <a:pt x="2779121" y="3106249"/>
                  </a:cubicBezTo>
                  <a:lnTo>
                    <a:pt x="2779121" y="3106249"/>
                  </a:lnTo>
                  <a:cubicBezTo>
                    <a:pt x="2786443" y="3101890"/>
                    <a:pt x="2795857" y="3104244"/>
                    <a:pt x="2800215" y="3111566"/>
                  </a:cubicBezTo>
                  <a:lnTo>
                    <a:pt x="2800215" y="3111566"/>
                  </a:lnTo>
                  <a:cubicBezTo>
                    <a:pt x="2804574" y="3118888"/>
                    <a:pt x="2802133" y="3128302"/>
                    <a:pt x="2794898" y="3132660"/>
                  </a:cubicBezTo>
                  <a:lnTo>
                    <a:pt x="2794898" y="3132660"/>
                  </a:lnTo>
                  <a:cubicBezTo>
                    <a:pt x="2792458" y="3134142"/>
                    <a:pt x="2789668" y="3134839"/>
                    <a:pt x="2787053" y="3134839"/>
                  </a:cubicBezTo>
                  <a:lnTo>
                    <a:pt x="2787053" y="3134839"/>
                  </a:lnTo>
                  <a:cubicBezTo>
                    <a:pt x="2781823" y="3134839"/>
                    <a:pt x="2776681" y="3132137"/>
                    <a:pt x="2773804" y="3127343"/>
                  </a:cubicBezTo>
                  <a:close/>
                  <a:moveTo>
                    <a:pt x="789557" y="3101455"/>
                  </a:moveTo>
                  <a:cubicBezTo>
                    <a:pt x="782410" y="3096835"/>
                    <a:pt x="780318" y="3087334"/>
                    <a:pt x="784937" y="3080186"/>
                  </a:cubicBezTo>
                  <a:lnTo>
                    <a:pt x="784937" y="3080186"/>
                  </a:lnTo>
                  <a:cubicBezTo>
                    <a:pt x="789557" y="3073038"/>
                    <a:pt x="799058" y="3070947"/>
                    <a:pt x="806206" y="3075566"/>
                  </a:cubicBezTo>
                  <a:lnTo>
                    <a:pt x="806206" y="3075566"/>
                  </a:lnTo>
                  <a:cubicBezTo>
                    <a:pt x="813353" y="3080099"/>
                    <a:pt x="815358" y="3089600"/>
                    <a:pt x="810826" y="3096835"/>
                  </a:cubicBezTo>
                  <a:lnTo>
                    <a:pt x="810826" y="3096835"/>
                  </a:lnTo>
                  <a:cubicBezTo>
                    <a:pt x="807862" y="3101367"/>
                    <a:pt x="802894" y="3103895"/>
                    <a:pt x="797838" y="3103895"/>
                  </a:cubicBezTo>
                  <a:lnTo>
                    <a:pt x="797838" y="3103895"/>
                  </a:lnTo>
                  <a:cubicBezTo>
                    <a:pt x="795049" y="3103895"/>
                    <a:pt x="792172" y="3103111"/>
                    <a:pt x="789557" y="3101455"/>
                  </a:cubicBezTo>
                  <a:close/>
                  <a:moveTo>
                    <a:pt x="2877706" y="3061620"/>
                  </a:moveTo>
                  <a:cubicBezTo>
                    <a:pt x="2872912" y="3054647"/>
                    <a:pt x="2874655" y="3045058"/>
                    <a:pt x="2881629" y="3040264"/>
                  </a:cubicBezTo>
                  <a:lnTo>
                    <a:pt x="2881629" y="3040264"/>
                  </a:lnTo>
                  <a:cubicBezTo>
                    <a:pt x="2888602" y="3035470"/>
                    <a:pt x="2898190" y="3037213"/>
                    <a:pt x="2902984" y="3044186"/>
                  </a:cubicBezTo>
                  <a:lnTo>
                    <a:pt x="2902984" y="3044186"/>
                  </a:lnTo>
                  <a:cubicBezTo>
                    <a:pt x="2907865" y="3051160"/>
                    <a:pt x="2906122" y="3060748"/>
                    <a:pt x="2899149" y="3065542"/>
                  </a:cubicBezTo>
                  <a:lnTo>
                    <a:pt x="2899149" y="3065542"/>
                  </a:lnTo>
                  <a:lnTo>
                    <a:pt x="2899149" y="3065542"/>
                  </a:lnTo>
                  <a:lnTo>
                    <a:pt x="2899149" y="3065542"/>
                  </a:lnTo>
                  <a:cubicBezTo>
                    <a:pt x="2896447" y="3067373"/>
                    <a:pt x="2893396" y="3068244"/>
                    <a:pt x="2890432" y="3068244"/>
                  </a:cubicBezTo>
                  <a:lnTo>
                    <a:pt x="2890432" y="3068244"/>
                  </a:lnTo>
                  <a:cubicBezTo>
                    <a:pt x="2885551" y="3068244"/>
                    <a:pt x="2880757" y="3065978"/>
                    <a:pt x="2877706" y="3061620"/>
                  </a:cubicBezTo>
                  <a:close/>
                  <a:moveTo>
                    <a:pt x="687311" y="3030763"/>
                  </a:moveTo>
                  <a:cubicBezTo>
                    <a:pt x="680513" y="3025707"/>
                    <a:pt x="679031" y="3016119"/>
                    <a:pt x="684086" y="3009320"/>
                  </a:cubicBezTo>
                  <a:lnTo>
                    <a:pt x="684086" y="3009320"/>
                  </a:lnTo>
                  <a:cubicBezTo>
                    <a:pt x="689229" y="3002521"/>
                    <a:pt x="698817" y="3001039"/>
                    <a:pt x="705616" y="3006095"/>
                  </a:cubicBezTo>
                  <a:lnTo>
                    <a:pt x="705616" y="3006095"/>
                  </a:lnTo>
                  <a:cubicBezTo>
                    <a:pt x="712415" y="3011238"/>
                    <a:pt x="713897" y="3020826"/>
                    <a:pt x="708754" y="3027625"/>
                  </a:cubicBezTo>
                  <a:lnTo>
                    <a:pt x="708754" y="3027625"/>
                  </a:lnTo>
                  <a:cubicBezTo>
                    <a:pt x="705791" y="3031722"/>
                    <a:pt x="701171" y="3033814"/>
                    <a:pt x="696464" y="3033814"/>
                  </a:cubicBezTo>
                  <a:lnTo>
                    <a:pt x="696464" y="3033814"/>
                  </a:lnTo>
                  <a:cubicBezTo>
                    <a:pt x="693239" y="3033814"/>
                    <a:pt x="690101" y="3032855"/>
                    <a:pt x="687311" y="3030763"/>
                  </a:cubicBezTo>
                  <a:close/>
                  <a:moveTo>
                    <a:pt x="2976988" y="2989098"/>
                  </a:moveTo>
                  <a:cubicBezTo>
                    <a:pt x="2971758" y="2982473"/>
                    <a:pt x="2972804" y="2972798"/>
                    <a:pt x="2979429" y="2967481"/>
                  </a:cubicBezTo>
                  <a:lnTo>
                    <a:pt x="2979429" y="2967481"/>
                  </a:lnTo>
                  <a:cubicBezTo>
                    <a:pt x="2986053" y="2962163"/>
                    <a:pt x="2995729" y="2963296"/>
                    <a:pt x="3001046" y="2969921"/>
                  </a:cubicBezTo>
                  <a:lnTo>
                    <a:pt x="3001046" y="2969921"/>
                  </a:lnTo>
                  <a:cubicBezTo>
                    <a:pt x="3006276" y="2976546"/>
                    <a:pt x="3005230" y="2986221"/>
                    <a:pt x="2998605" y="2991538"/>
                  </a:cubicBezTo>
                  <a:lnTo>
                    <a:pt x="2998605" y="2991538"/>
                  </a:lnTo>
                  <a:cubicBezTo>
                    <a:pt x="2998605" y="2991538"/>
                    <a:pt x="2998605" y="2991538"/>
                    <a:pt x="2998605" y="2991451"/>
                  </a:cubicBezTo>
                  <a:lnTo>
                    <a:pt x="2998605" y="2991451"/>
                  </a:lnTo>
                  <a:cubicBezTo>
                    <a:pt x="2995729" y="2993717"/>
                    <a:pt x="2992416" y="2994851"/>
                    <a:pt x="2989017" y="2994851"/>
                  </a:cubicBezTo>
                  <a:lnTo>
                    <a:pt x="2989017" y="2994851"/>
                  </a:lnTo>
                  <a:cubicBezTo>
                    <a:pt x="2984484" y="2994851"/>
                    <a:pt x="2980039" y="2992846"/>
                    <a:pt x="2976988" y="2989098"/>
                  </a:cubicBezTo>
                  <a:close/>
                  <a:moveTo>
                    <a:pt x="590121" y="2953359"/>
                  </a:moveTo>
                  <a:lnTo>
                    <a:pt x="590121" y="2953359"/>
                  </a:lnTo>
                  <a:lnTo>
                    <a:pt x="590121" y="2953359"/>
                  </a:lnTo>
                  <a:cubicBezTo>
                    <a:pt x="583671" y="2947781"/>
                    <a:pt x="582887" y="2938105"/>
                    <a:pt x="588465" y="2931655"/>
                  </a:cubicBezTo>
                  <a:lnTo>
                    <a:pt x="588465" y="2931655"/>
                  </a:lnTo>
                  <a:cubicBezTo>
                    <a:pt x="593957" y="2925205"/>
                    <a:pt x="603632" y="2924420"/>
                    <a:pt x="610082" y="2929999"/>
                  </a:cubicBezTo>
                  <a:lnTo>
                    <a:pt x="610082" y="2929999"/>
                  </a:lnTo>
                  <a:cubicBezTo>
                    <a:pt x="616533" y="2935490"/>
                    <a:pt x="617317" y="2945166"/>
                    <a:pt x="611826" y="2951616"/>
                  </a:cubicBezTo>
                  <a:lnTo>
                    <a:pt x="611826" y="2951616"/>
                  </a:lnTo>
                  <a:cubicBezTo>
                    <a:pt x="608775" y="2955190"/>
                    <a:pt x="604417" y="2957020"/>
                    <a:pt x="600058" y="2957020"/>
                  </a:cubicBezTo>
                  <a:lnTo>
                    <a:pt x="600058" y="2957020"/>
                  </a:lnTo>
                  <a:cubicBezTo>
                    <a:pt x="596572" y="2957020"/>
                    <a:pt x="592998" y="2955800"/>
                    <a:pt x="590121" y="2953359"/>
                  </a:cubicBezTo>
                  <a:close/>
                  <a:moveTo>
                    <a:pt x="3071040" y="2909864"/>
                  </a:moveTo>
                  <a:cubicBezTo>
                    <a:pt x="3065287" y="2903588"/>
                    <a:pt x="3065723" y="2893912"/>
                    <a:pt x="3071999" y="2888159"/>
                  </a:cubicBezTo>
                  <a:lnTo>
                    <a:pt x="3071999" y="2888159"/>
                  </a:lnTo>
                  <a:cubicBezTo>
                    <a:pt x="3078188" y="2882406"/>
                    <a:pt x="3087950" y="2882842"/>
                    <a:pt x="3093703" y="2889031"/>
                  </a:cubicBezTo>
                  <a:lnTo>
                    <a:pt x="3093703" y="2889031"/>
                  </a:lnTo>
                  <a:cubicBezTo>
                    <a:pt x="3099456" y="2895307"/>
                    <a:pt x="3099020" y="2905070"/>
                    <a:pt x="3092744" y="2910735"/>
                  </a:cubicBezTo>
                  <a:lnTo>
                    <a:pt x="3092744" y="2910735"/>
                  </a:lnTo>
                  <a:cubicBezTo>
                    <a:pt x="3089781" y="2913525"/>
                    <a:pt x="3086120" y="2914832"/>
                    <a:pt x="3082372" y="2914832"/>
                  </a:cubicBezTo>
                  <a:lnTo>
                    <a:pt x="3082372" y="2914832"/>
                  </a:lnTo>
                  <a:cubicBezTo>
                    <a:pt x="3078188" y="2914832"/>
                    <a:pt x="3074091" y="2913176"/>
                    <a:pt x="3071040" y="2909864"/>
                  </a:cubicBezTo>
                  <a:close/>
                  <a:moveTo>
                    <a:pt x="498510" y="2869332"/>
                  </a:moveTo>
                  <a:cubicBezTo>
                    <a:pt x="492495" y="2863404"/>
                    <a:pt x="492408" y="2853642"/>
                    <a:pt x="498336" y="2847627"/>
                  </a:cubicBezTo>
                  <a:lnTo>
                    <a:pt x="498336" y="2847627"/>
                  </a:lnTo>
                  <a:cubicBezTo>
                    <a:pt x="504350" y="2841526"/>
                    <a:pt x="514025" y="2841438"/>
                    <a:pt x="520127" y="2847453"/>
                  </a:cubicBezTo>
                  <a:lnTo>
                    <a:pt x="520127" y="2847453"/>
                  </a:lnTo>
                  <a:cubicBezTo>
                    <a:pt x="526142" y="2853380"/>
                    <a:pt x="526229" y="2863143"/>
                    <a:pt x="520301" y="2869157"/>
                  </a:cubicBezTo>
                  <a:lnTo>
                    <a:pt x="520301" y="2869157"/>
                  </a:lnTo>
                  <a:cubicBezTo>
                    <a:pt x="517251" y="2872208"/>
                    <a:pt x="513328" y="2873777"/>
                    <a:pt x="509318" y="2873777"/>
                  </a:cubicBezTo>
                  <a:lnTo>
                    <a:pt x="509318" y="2873777"/>
                  </a:lnTo>
                  <a:cubicBezTo>
                    <a:pt x="505396" y="2873777"/>
                    <a:pt x="501561" y="2872295"/>
                    <a:pt x="498510" y="2869332"/>
                  </a:cubicBezTo>
                  <a:close/>
                  <a:moveTo>
                    <a:pt x="3159339" y="2824267"/>
                  </a:moveTo>
                  <a:cubicBezTo>
                    <a:pt x="3153238" y="2818427"/>
                    <a:pt x="3152976" y="2808664"/>
                    <a:pt x="3158729" y="2802562"/>
                  </a:cubicBezTo>
                  <a:lnTo>
                    <a:pt x="3158729" y="2802562"/>
                  </a:lnTo>
                  <a:cubicBezTo>
                    <a:pt x="3164569" y="2796374"/>
                    <a:pt x="3174332" y="2796112"/>
                    <a:pt x="3180521" y="2801952"/>
                  </a:cubicBezTo>
                  <a:lnTo>
                    <a:pt x="3180521" y="2801952"/>
                  </a:lnTo>
                  <a:cubicBezTo>
                    <a:pt x="3186622" y="2807792"/>
                    <a:pt x="3186971" y="2817468"/>
                    <a:pt x="3181131" y="2823657"/>
                  </a:cubicBezTo>
                  <a:lnTo>
                    <a:pt x="3181131" y="2823657"/>
                  </a:lnTo>
                  <a:lnTo>
                    <a:pt x="3181131" y="2823657"/>
                  </a:lnTo>
                  <a:lnTo>
                    <a:pt x="3181131" y="2823657"/>
                  </a:lnTo>
                  <a:cubicBezTo>
                    <a:pt x="3178080" y="2826882"/>
                    <a:pt x="3173983" y="2828451"/>
                    <a:pt x="3169974" y="2828451"/>
                  </a:cubicBezTo>
                  <a:lnTo>
                    <a:pt x="3169974" y="2828451"/>
                  </a:lnTo>
                  <a:cubicBezTo>
                    <a:pt x="3166138" y="2828451"/>
                    <a:pt x="3162390" y="2827056"/>
                    <a:pt x="3159339" y="2824267"/>
                  </a:cubicBezTo>
                  <a:close/>
                  <a:moveTo>
                    <a:pt x="413087" y="2779115"/>
                  </a:moveTo>
                  <a:lnTo>
                    <a:pt x="413087" y="2779115"/>
                  </a:lnTo>
                  <a:lnTo>
                    <a:pt x="413087" y="2779115"/>
                  </a:lnTo>
                  <a:cubicBezTo>
                    <a:pt x="407509" y="2772752"/>
                    <a:pt x="408119" y="2762989"/>
                    <a:pt x="414482" y="2757410"/>
                  </a:cubicBezTo>
                  <a:lnTo>
                    <a:pt x="414482" y="2757410"/>
                  </a:lnTo>
                  <a:cubicBezTo>
                    <a:pt x="420845" y="2751832"/>
                    <a:pt x="430520" y="2752355"/>
                    <a:pt x="436186" y="2758805"/>
                  </a:cubicBezTo>
                  <a:lnTo>
                    <a:pt x="436186" y="2758805"/>
                  </a:lnTo>
                  <a:cubicBezTo>
                    <a:pt x="441765" y="2765168"/>
                    <a:pt x="441155" y="2774844"/>
                    <a:pt x="434792" y="2780509"/>
                  </a:cubicBezTo>
                  <a:lnTo>
                    <a:pt x="434792" y="2780509"/>
                  </a:lnTo>
                  <a:cubicBezTo>
                    <a:pt x="431915" y="2783037"/>
                    <a:pt x="428254" y="2784345"/>
                    <a:pt x="424680" y="2784345"/>
                  </a:cubicBezTo>
                  <a:lnTo>
                    <a:pt x="424680" y="2784345"/>
                  </a:lnTo>
                  <a:cubicBezTo>
                    <a:pt x="420409" y="2784345"/>
                    <a:pt x="416138" y="2782514"/>
                    <a:pt x="413087" y="2779115"/>
                  </a:cubicBezTo>
                  <a:close/>
                  <a:moveTo>
                    <a:pt x="3241450" y="2732655"/>
                  </a:moveTo>
                  <a:cubicBezTo>
                    <a:pt x="3234912" y="2727251"/>
                    <a:pt x="3233866" y="2717575"/>
                    <a:pt x="3239271" y="2711038"/>
                  </a:cubicBezTo>
                  <a:lnTo>
                    <a:pt x="3239271" y="2711038"/>
                  </a:lnTo>
                  <a:cubicBezTo>
                    <a:pt x="3244675" y="2704413"/>
                    <a:pt x="3254350" y="2703455"/>
                    <a:pt x="3260888" y="2708859"/>
                  </a:cubicBezTo>
                  <a:lnTo>
                    <a:pt x="3260888" y="2708859"/>
                  </a:lnTo>
                  <a:cubicBezTo>
                    <a:pt x="3267425" y="2714176"/>
                    <a:pt x="3268471" y="2723851"/>
                    <a:pt x="3263067" y="2730476"/>
                  </a:cubicBezTo>
                  <a:lnTo>
                    <a:pt x="3263067" y="2730476"/>
                  </a:lnTo>
                  <a:lnTo>
                    <a:pt x="3263067" y="2730476"/>
                  </a:lnTo>
                  <a:lnTo>
                    <a:pt x="3263067" y="2730476"/>
                  </a:lnTo>
                  <a:cubicBezTo>
                    <a:pt x="3260016" y="2734137"/>
                    <a:pt x="3255571" y="2736055"/>
                    <a:pt x="3251125" y="2736055"/>
                  </a:cubicBezTo>
                  <a:lnTo>
                    <a:pt x="3251125" y="2736055"/>
                  </a:lnTo>
                  <a:cubicBezTo>
                    <a:pt x="3247726" y="2736055"/>
                    <a:pt x="3244326" y="2734921"/>
                    <a:pt x="3241450" y="2732655"/>
                  </a:cubicBezTo>
                  <a:close/>
                  <a:moveTo>
                    <a:pt x="334376" y="2682971"/>
                  </a:moveTo>
                  <a:lnTo>
                    <a:pt x="334376" y="2682971"/>
                  </a:lnTo>
                  <a:lnTo>
                    <a:pt x="334376" y="2682971"/>
                  </a:lnTo>
                  <a:cubicBezTo>
                    <a:pt x="329233" y="2676259"/>
                    <a:pt x="330541" y="2666583"/>
                    <a:pt x="337253" y="2661441"/>
                  </a:cubicBezTo>
                  <a:lnTo>
                    <a:pt x="337253" y="2661441"/>
                  </a:lnTo>
                  <a:cubicBezTo>
                    <a:pt x="344052" y="2656298"/>
                    <a:pt x="353640" y="2657605"/>
                    <a:pt x="358783" y="2664404"/>
                  </a:cubicBezTo>
                  <a:lnTo>
                    <a:pt x="358783" y="2664404"/>
                  </a:lnTo>
                  <a:cubicBezTo>
                    <a:pt x="363926" y="2671116"/>
                    <a:pt x="362618" y="2680791"/>
                    <a:pt x="355906" y="2685934"/>
                  </a:cubicBezTo>
                  <a:lnTo>
                    <a:pt x="355906" y="2685934"/>
                  </a:lnTo>
                  <a:cubicBezTo>
                    <a:pt x="353117" y="2688026"/>
                    <a:pt x="349805" y="2689072"/>
                    <a:pt x="346580" y="2689072"/>
                  </a:cubicBezTo>
                  <a:lnTo>
                    <a:pt x="346580" y="2689072"/>
                  </a:lnTo>
                  <a:cubicBezTo>
                    <a:pt x="341960" y="2689072"/>
                    <a:pt x="337427" y="2686980"/>
                    <a:pt x="334376" y="2682971"/>
                  </a:cubicBezTo>
                  <a:close/>
                  <a:moveTo>
                    <a:pt x="3316761" y="2635291"/>
                  </a:moveTo>
                  <a:cubicBezTo>
                    <a:pt x="3309788" y="2630409"/>
                    <a:pt x="3308132" y="2620821"/>
                    <a:pt x="3313013" y="2613935"/>
                  </a:cubicBezTo>
                  <a:lnTo>
                    <a:pt x="3313013" y="2613935"/>
                  </a:lnTo>
                  <a:cubicBezTo>
                    <a:pt x="3317894" y="2606962"/>
                    <a:pt x="3327483" y="2605306"/>
                    <a:pt x="3334456" y="2610187"/>
                  </a:cubicBezTo>
                  <a:lnTo>
                    <a:pt x="3334456" y="2610187"/>
                  </a:lnTo>
                  <a:cubicBezTo>
                    <a:pt x="3341342" y="2615068"/>
                    <a:pt x="3342998" y="2624656"/>
                    <a:pt x="3338117" y="2631543"/>
                  </a:cubicBezTo>
                  <a:lnTo>
                    <a:pt x="3338117" y="2631543"/>
                  </a:lnTo>
                  <a:lnTo>
                    <a:pt x="3338117" y="2631543"/>
                  </a:lnTo>
                  <a:lnTo>
                    <a:pt x="3338117" y="2631543"/>
                  </a:lnTo>
                  <a:cubicBezTo>
                    <a:pt x="3335153" y="2635814"/>
                    <a:pt x="3330359" y="2638080"/>
                    <a:pt x="3325565" y="2638080"/>
                  </a:cubicBezTo>
                  <a:lnTo>
                    <a:pt x="3325565" y="2638080"/>
                  </a:lnTo>
                  <a:cubicBezTo>
                    <a:pt x="3322514" y="2638080"/>
                    <a:pt x="3319376" y="2637208"/>
                    <a:pt x="3316761" y="2635291"/>
                  </a:cubicBezTo>
                  <a:close/>
                  <a:moveTo>
                    <a:pt x="262813" y="2581422"/>
                  </a:moveTo>
                  <a:cubicBezTo>
                    <a:pt x="258193" y="2574362"/>
                    <a:pt x="260198" y="2564773"/>
                    <a:pt x="267258" y="2560154"/>
                  </a:cubicBezTo>
                  <a:lnTo>
                    <a:pt x="267258" y="2560154"/>
                  </a:lnTo>
                  <a:cubicBezTo>
                    <a:pt x="274406" y="2555534"/>
                    <a:pt x="283907" y="2557539"/>
                    <a:pt x="288527" y="2564686"/>
                  </a:cubicBezTo>
                  <a:lnTo>
                    <a:pt x="288527" y="2564686"/>
                  </a:lnTo>
                  <a:cubicBezTo>
                    <a:pt x="293147" y="2571747"/>
                    <a:pt x="291142" y="2581248"/>
                    <a:pt x="284081" y="2585955"/>
                  </a:cubicBezTo>
                  <a:lnTo>
                    <a:pt x="284081" y="2585955"/>
                  </a:lnTo>
                  <a:cubicBezTo>
                    <a:pt x="281467" y="2587611"/>
                    <a:pt x="278590" y="2588395"/>
                    <a:pt x="275714" y="2588395"/>
                  </a:cubicBezTo>
                  <a:lnTo>
                    <a:pt x="275714" y="2588395"/>
                  </a:lnTo>
                  <a:cubicBezTo>
                    <a:pt x="270658" y="2588395"/>
                    <a:pt x="265777" y="2585955"/>
                    <a:pt x="262813" y="2581422"/>
                  </a:cubicBezTo>
                  <a:close/>
                  <a:moveTo>
                    <a:pt x="3384750" y="2532783"/>
                  </a:moveTo>
                  <a:cubicBezTo>
                    <a:pt x="3377429" y="2528338"/>
                    <a:pt x="3375075" y="2518924"/>
                    <a:pt x="3379433" y="2511689"/>
                  </a:cubicBezTo>
                  <a:lnTo>
                    <a:pt x="3379433" y="2511689"/>
                  </a:lnTo>
                  <a:cubicBezTo>
                    <a:pt x="3383792" y="2504367"/>
                    <a:pt x="3393206" y="2502014"/>
                    <a:pt x="3400528" y="2506372"/>
                  </a:cubicBezTo>
                  <a:lnTo>
                    <a:pt x="3400528" y="2506372"/>
                  </a:lnTo>
                  <a:cubicBezTo>
                    <a:pt x="3407762" y="2510730"/>
                    <a:pt x="3410116" y="2520145"/>
                    <a:pt x="3405757" y="2527466"/>
                  </a:cubicBezTo>
                  <a:lnTo>
                    <a:pt x="3405757" y="2527466"/>
                  </a:lnTo>
                  <a:cubicBezTo>
                    <a:pt x="3402881" y="2532260"/>
                    <a:pt x="3397825" y="2534876"/>
                    <a:pt x="3392596" y="2534876"/>
                  </a:cubicBezTo>
                  <a:lnTo>
                    <a:pt x="3392596" y="2534876"/>
                  </a:lnTo>
                  <a:cubicBezTo>
                    <a:pt x="3389893" y="2534876"/>
                    <a:pt x="3387191" y="2534178"/>
                    <a:pt x="3384750" y="2532783"/>
                  </a:cubicBezTo>
                  <a:close/>
                  <a:moveTo>
                    <a:pt x="198920" y="2474905"/>
                  </a:moveTo>
                  <a:cubicBezTo>
                    <a:pt x="194824" y="2467496"/>
                    <a:pt x="197526" y="2458082"/>
                    <a:pt x="204935" y="2453986"/>
                  </a:cubicBezTo>
                  <a:lnTo>
                    <a:pt x="204935" y="2453986"/>
                  </a:lnTo>
                  <a:cubicBezTo>
                    <a:pt x="212431" y="2449976"/>
                    <a:pt x="221758" y="2452678"/>
                    <a:pt x="225855" y="2460087"/>
                  </a:cubicBezTo>
                  <a:lnTo>
                    <a:pt x="225855" y="2460087"/>
                  </a:lnTo>
                  <a:cubicBezTo>
                    <a:pt x="229951" y="2467496"/>
                    <a:pt x="227249" y="2476910"/>
                    <a:pt x="219840" y="2480920"/>
                  </a:cubicBezTo>
                  <a:lnTo>
                    <a:pt x="219840" y="2480920"/>
                  </a:lnTo>
                  <a:cubicBezTo>
                    <a:pt x="217487" y="2482227"/>
                    <a:pt x="214872" y="2482837"/>
                    <a:pt x="212431" y="2482837"/>
                  </a:cubicBezTo>
                  <a:lnTo>
                    <a:pt x="212431" y="2482837"/>
                  </a:lnTo>
                  <a:cubicBezTo>
                    <a:pt x="206940" y="2482837"/>
                    <a:pt x="201710" y="2479961"/>
                    <a:pt x="198920" y="2474905"/>
                  </a:cubicBezTo>
                  <a:close/>
                  <a:moveTo>
                    <a:pt x="3599266" y="1959580"/>
                  </a:moveTo>
                  <a:cubicBezTo>
                    <a:pt x="3590898" y="1958272"/>
                    <a:pt x="3585145" y="1950427"/>
                    <a:pt x="3586453" y="1942059"/>
                  </a:cubicBezTo>
                  <a:lnTo>
                    <a:pt x="3586453" y="1942059"/>
                  </a:lnTo>
                  <a:cubicBezTo>
                    <a:pt x="3587760" y="1933692"/>
                    <a:pt x="3595605" y="1927939"/>
                    <a:pt x="3603973" y="1929246"/>
                  </a:cubicBezTo>
                  <a:lnTo>
                    <a:pt x="3603973" y="1929246"/>
                  </a:lnTo>
                  <a:cubicBezTo>
                    <a:pt x="3612428" y="1930554"/>
                    <a:pt x="3618094" y="1938398"/>
                    <a:pt x="3616787" y="1946766"/>
                  </a:cubicBezTo>
                  <a:lnTo>
                    <a:pt x="3616787" y="1946766"/>
                  </a:lnTo>
                  <a:lnTo>
                    <a:pt x="3616787" y="1946766"/>
                  </a:lnTo>
                  <a:lnTo>
                    <a:pt x="3616787" y="1946766"/>
                  </a:lnTo>
                  <a:cubicBezTo>
                    <a:pt x="3615653" y="1954350"/>
                    <a:pt x="3609116" y="1959754"/>
                    <a:pt x="3601619" y="1959754"/>
                  </a:cubicBezTo>
                  <a:lnTo>
                    <a:pt x="3601619" y="1959754"/>
                  </a:lnTo>
                  <a:cubicBezTo>
                    <a:pt x="3600835" y="1959754"/>
                    <a:pt x="3600051" y="1959754"/>
                    <a:pt x="3599266" y="1959580"/>
                  </a:cubicBezTo>
                  <a:close/>
                  <a:moveTo>
                    <a:pt x="9944" y="1887319"/>
                  </a:moveTo>
                  <a:cubicBezTo>
                    <a:pt x="8898" y="1878864"/>
                    <a:pt x="15000" y="1871281"/>
                    <a:pt x="23368" y="1870235"/>
                  </a:cubicBezTo>
                  <a:lnTo>
                    <a:pt x="23368" y="1870235"/>
                  </a:lnTo>
                  <a:cubicBezTo>
                    <a:pt x="31823" y="1869276"/>
                    <a:pt x="39407" y="1875290"/>
                    <a:pt x="40453" y="1883745"/>
                  </a:cubicBezTo>
                  <a:lnTo>
                    <a:pt x="40453" y="1883745"/>
                  </a:lnTo>
                  <a:cubicBezTo>
                    <a:pt x="41411" y="1892200"/>
                    <a:pt x="35397" y="1899784"/>
                    <a:pt x="27029" y="1900830"/>
                  </a:cubicBezTo>
                  <a:lnTo>
                    <a:pt x="27029" y="1900830"/>
                  </a:lnTo>
                  <a:cubicBezTo>
                    <a:pt x="26419" y="1900830"/>
                    <a:pt x="25809" y="1900917"/>
                    <a:pt x="25198" y="1900917"/>
                  </a:cubicBezTo>
                  <a:lnTo>
                    <a:pt x="25198" y="1900917"/>
                  </a:lnTo>
                  <a:cubicBezTo>
                    <a:pt x="17441" y="1900917"/>
                    <a:pt x="10816" y="1895164"/>
                    <a:pt x="9944" y="1887319"/>
                  </a:cubicBezTo>
                  <a:close/>
                  <a:moveTo>
                    <a:pt x="3614694" y="1837547"/>
                  </a:moveTo>
                  <a:cubicBezTo>
                    <a:pt x="3606239" y="1836850"/>
                    <a:pt x="3599876" y="1829528"/>
                    <a:pt x="3600574" y="1821073"/>
                  </a:cubicBezTo>
                  <a:lnTo>
                    <a:pt x="3600574" y="1821073"/>
                  </a:lnTo>
                  <a:cubicBezTo>
                    <a:pt x="3601184" y="1812531"/>
                    <a:pt x="3608593" y="1806255"/>
                    <a:pt x="3617048" y="1806865"/>
                  </a:cubicBezTo>
                  <a:lnTo>
                    <a:pt x="3617048" y="1806865"/>
                  </a:lnTo>
                  <a:cubicBezTo>
                    <a:pt x="3625503" y="1807562"/>
                    <a:pt x="3631866" y="1814971"/>
                    <a:pt x="3631169" y="1823427"/>
                  </a:cubicBezTo>
                  <a:lnTo>
                    <a:pt x="3631169" y="1823427"/>
                  </a:lnTo>
                  <a:cubicBezTo>
                    <a:pt x="3630559" y="1831446"/>
                    <a:pt x="3623847" y="1837547"/>
                    <a:pt x="3615828" y="1837547"/>
                  </a:cubicBezTo>
                  <a:lnTo>
                    <a:pt x="3615828" y="1837547"/>
                  </a:lnTo>
                  <a:cubicBezTo>
                    <a:pt x="3615479" y="1837547"/>
                    <a:pt x="3615043" y="1837547"/>
                    <a:pt x="3614694" y="1837547"/>
                  </a:cubicBezTo>
                  <a:close/>
                  <a:moveTo>
                    <a:pt x="182" y="1763456"/>
                  </a:moveTo>
                  <a:cubicBezTo>
                    <a:pt x="-167" y="1755001"/>
                    <a:pt x="6458" y="1747854"/>
                    <a:pt x="14913" y="1747505"/>
                  </a:cubicBezTo>
                  <a:lnTo>
                    <a:pt x="14913" y="1747505"/>
                  </a:lnTo>
                  <a:cubicBezTo>
                    <a:pt x="23368" y="1747156"/>
                    <a:pt x="30603" y="1753781"/>
                    <a:pt x="30951" y="1762236"/>
                  </a:cubicBezTo>
                  <a:lnTo>
                    <a:pt x="30951" y="1762236"/>
                  </a:lnTo>
                  <a:cubicBezTo>
                    <a:pt x="31213" y="1770691"/>
                    <a:pt x="24675" y="1777839"/>
                    <a:pt x="16133" y="1778187"/>
                  </a:cubicBezTo>
                  <a:lnTo>
                    <a:pt x="16133" y="1778187"/>
                  </a:lnTo>
                  <a:cubicBezTo>
                    <a:pt x="15959" y="1778275"/>
                    <a:pt x="15785" y="1778275"/>
                    <a:pt x="15523" y="1778275"/>
                  </a:cubicBezTo>
                  <a:lnTo>
                    <a:pt x="15523" y="1778275"/>
                  </a:lnTo>
                  <a:cubicBezTo>
                    <a:pt x="7329" y="1778275"/>
                    <a:pt x="530" y="1771737"/>
                    <a:pt x="182" y="1763456"/>
                  </a:cubicBezTo>
                  <a:close/>
                  <a:moveTo>
                    <a:pt x="3605193" y="1699302"/>
                  </a:moveTo>
                  <a:cubicBezTo>
                    <a:pt x="3605193" y="1698605"/>
                    <a:pt x="3605281" y="1697908"/>
                    <a:pt x="3605368" y="1697210"/>
                  </a:cubicBezTo>
                  <a:lnTo>
                    <a:pt x="3605368" y="1697210"/>
                  </a:lnTo>
                  <a:cubicBezTo>
                    <a:pt x="3605281" y="1696513"/>
                    <a:pt x="3605193" y="1695815"/>
                    <a:pt x="3605193" y="1695118"/>
                  </a:cubicBezTo>
                  <a:lnTo>
                    <a:pt x="3605193" y="1695118"/>
                  </a:lnTo>
                  <a:cubicBezTo>
                    <a:pt x="3605193" y="1686663"/>
                    <a:pt x="3612080" y="1679690"/>
                    <a:pt x="3620535" y="1679690"/>
                  </a:cubicBezTo>
                  <a:lnTo>
                    <a:pt x="3620535" y="1679690"/>
                  </a:lnTo>
                  <a:cubicBezTo>
                    <a:pt x="3629077" y="1679690"/>
                    <a:pt x="3635963" y="1686576"/>
                    <a:pt x="3635963" y="1695031"/>
                  </a:cubicBezTo>
                  <a:lnTo>
                    <a:pt x="3635963" y="1695031"/>
                  </a:lnTo>
                  <a:lnTo>
                    <a:pt x="3635963" y="1695031"/>
                  </a:lnTo>
                  <a:lnTo>
                    <a:pt x="3635963" y="1695031"/>
                  </a:lnTo>
                  <a:cubicBezTo>
                    <a:pt x="3635963" y="1695728"/>
                    <a:pt x="3635963" y="1696513"/>
                    <a:pt x="3635789" y="1697210"/>
                  </a:cubicBezTo>
                  <a:lnTo>
                    <a:pt x="3635789" y="1697210"/>
                  </a:lnTo>
                  <a:cubicBezTo>
                    <a:pt x="3635876" y="1697908"/>
                    <a:pt x="3635963" y="1698605"/>
                    <a:pt x="3635963" y="1699302"/>
                  </a:cubicBezTo>
                  <a:lnTo>
                    <a:pt x="3635963" y="1699302"/>
                  </a:lnTo>
                  <a:cubicBezTo>
                    <a:pt x="3635963" y="1707757"/>
                    <a:pt x="3629077" y="1714643"/>
                    <a:pt x="3620622" y="1714643"/>
                  </a:cubicBezTo>
                  <a:lnTo>
                    <a:pt x="3620622" y="1714643"/>
                  </a:lnTo>
                  <a:cubicBezTo>
                    <a:pt x="3612080" y="1714643"/>
                    <a:pt x="3605193" y="1707757"/>
                    <a:pt x="3605193" y="1699302"/>
                  </a:cubicBezTo>
                  <a:close/>
                  <a:moveTo>
                    <a:pt x="14826" y="1655109"/>
                  </a:moveTo>
                  <a:cubicBezTo>
                    <a:pt x="6371" y="1654847"/>
                    <a:pt x="-254" y="1647700"/>
                    <a:pt x="7" y="1639245"/>
                  </a:cubicBezTo>
                  <a:lnTo>
                    <a:pt x="7" y="1639245"/>
                  </a:lnTo>
                  <a:lnTo>
                    <a:pt x="7" y="1639245"/>
                  </a:lnTo>
                  <a:lnTo>
                    <a:pt x="7" y="1639245"/>
                  </a:lnTo>
                  <a:cubicBezTo>
                    <a:pt x="356" y="1630702"/>
                    <a:pt x="7504" y="1624078"/>
                    <a:pt x="15959" y="1624427"/>
                  </a:cubicBezTo>
                  <a:lnTo>
                    <a:pt x="15959" y="1624427"/>
                  </a:lnTo>
                  <a:cubicBezTo>
                    <a:pt x="24414" y="1624775"/>
                    <a:pt x="31039" y="1631836"/>
                    <a:pt x="30777" y="1640378"/>
                  </a:cubicBezTo>
                  <a:lnTo>
                    <a:pt x="30777" y="1640378"/>
                  </a:lnTo>
                  <a:cubicBezTo>
                    <a:pt x="30428" y="1648659"/>
                    <a:pt x="23629" y="1655109"/>
                    <a:pt x="15349" y="1655109"/>
                  </a:cubicBezTo>
                  <a:lnTo>
                    <a:pt x="15349" y="1655109"/>
                  </a:lnTo>
                  <a:cubicBezTo>
                    <a:pt x="15174" y="1655109"/>
                    <a:pt x="15000" y="1655109"/>
                    <a:pt x="14826" y="1655109"/>
                  </a:cubicBezTo>
                  <a:close/>
                  <a:moveTo>
                    <a:pt x="3600225" y="1573347"/>
                  </a:moveTo>
                  <a:lnTo>
                    <a:pt x="3600225" y="1573347"/>
                  </a:lnTo>
                  <a:cubicBezTo>
                    <a:pt x="3599528" y="1564892"/>
                    <a:pt x="3605891" y="1557483"/>
                    <a:pt x="3614259" y="1556786"/>
                  </a:cubicBezTo>
                  <a:lnTo>
                    <a:pt x="3614259" y="1556786"/>
                  </a:lnTo>
                  <a:cubicBezTo>
                    <a:pt x="3622801" y="1556088"/>
                    <a:pt x="3630210" y="1562451"/>
                    <a:pt x="3630820" y="1570907"/>
                  </a:cubicBezTo>
                  <a:lnTo>
                    <a:pt x="3630820" y="1570907"/>
                  </a:lnTo>
                  <a:cubicBezTo>
                    <a:pt x="3631518" y="1579362"/>
                    <a:pt x="3625242" y="1586771"/>
                    <a:pt x="3616787" y="1587468"/>
                  </a:cubicBezTo>
                  <a:lnTo>
                    <a:pt x="3616787" y="1587468"/>
                  </a:lnTo>
                  <a:cubicBezTo>
                    <a:pt x="3616351" y="1587468"/>
                    <a:pt x="3615915" y="1587468"/>
                    <a:pt x="3615566" y="1587468"/>
                  </a:cubicBezTo>
                  <a:lnTo>
                    <a:pt x="3615566" y="1587468"/>
                  </a:lnTo>
                  <a:cubicBezTo>
                    <a:pt x="3607547" y="1587468"/>
                    <a:pt x="3600835" y="1581367"/>
                    <a:pt x="3600225" y="1573347"/>
                  </a:cubicBezTo>
                  <a:close/>
                  <a:moveTo>
                    <a:pt x="22932" y="1532379"/>
                  </a:moveTo>
                  <a:cubicBezTo>
                    <a:pt x="14477" y="1531420"/>
                    <a:pt x="8463" y="1523750"/>
                    <a:pt x="9421" y="1515382"/>
                  </a:cubicBezTo>
                  <a:lnTo>
                    <a:pt x="9421" y="1515382"/>
                  </a:lnTo>
                  <a:lnTo>
                    <a:pt x="9421" y="1515382"/>
                  </a:lnTo>
                  <a:lnTo>
                    <a:pt x="9421" y="1515382"/>
                  </a:lnTo>
                  <a:cubicBezTo>
                    <a:pt x="10380" y="1506927"/>
                    <a:pt x="18051" y="1500912"/>
                    <a:pt x="26506" y="1501871"/>
                  </a:cubicBezTo>
                  <a:lnTo>
                    <a:pt x="26506" y="1501871"/>
                  </a:lnTo>
                  <a:cubicBezTo>
                    <a:pt x="34874" y="1502830"/>
                    <a:pt x="40976" y="1510413"/>
                    <a:pt x="40017" y="1518868"/>
                  </a:cubicBezTo>
                  <a:lnTo>
                    <a:pt x="40017" y="1518868"/>
                  </a:lnTo>
                  <a:cubicBezTo>
                    <a:pt x="39058" y="1526713"/>
                    <a:pt x="32433" y="1532466"/>
                    <a:pt x="24763" y="1532466"/>
                  </a:cubicBezTo>
                  <a:lnTo>
                    <a:pt x="24763" y="1532466"/>
                  </a:lnTo>
                  <a:cubicBezTo>
                    <a:pt x="24152" y="1532466"/>
                    <a:pt x="23542" y="1532466"/>
                    <a:pt x="22932" y="1532379"/>
                  </a:cubicBezTo>
                  <a:close/>
                  <a:moveTo>
                    <a:pt x="3585755" y="1452361"/>
                  </a:moveTo>
                  <a:cubicBezTo>
                    <a:pt x="3584448" y="1443993"/>
                    <a:pt x="3590201" y="1436061"/>
                    <a:pt x="3598569" y="1434753"/>
                  </a:cubicBezTo>
                  <a:lnTo>
                    <a:pt x="3598569" y="1434753"/>
                  </a:lnTo>
                  <a:cubicBezTo>
                    <a:pt x="3606937" y="1433446"/>
                    <a:pt x="3614782" y="1439112"/>
                    <a:pt x="3616176" y="1447567"/>
                  </a:cubicBezTo>
                  <a:lnTo>
                    <a:pt x="3616176" y="1447567"/>
                  </a:lnTo>
                  <a:cubicBezTo>
                    <a:pt x="3617484" y="1455935"/>
                    <a:pt x="3611731" y="1463780"/>
                    <a:pt x="3603363" y="1465087"/>
                  </a:cubicBezTo>
                  <a:lnTo>
                    <a:pt x="3603363" y="1465087"/>
                  </a:lnTo>
                  <a:cubicBezTo>
                    <a:pt x="3602578" y="1465261"/>
                    <a:pt x="3601707" y="1465349"/>
                    <a:pt x="3600922" y="1465349"/>
                  </a:cubicBezTo>
                  <a:lnTo>
                    <a:pt x="3600922" y="1465349"/>
                  </a:lnTo>
                  <a:cubicBezTo>
                    <a:pt x="3593513" y="1465349"/>
                    <a:pt x="3586976" y="1459944"/>
                    <a:pt x="3585755" y="1452361"/>
                  </a:cubicBezTo>
                  <a:close/>
                  <a:moveTo>
                    <a:pt x="40627" y="1410608"/>
                  </a:moveTo>
                  <a:cubicBezTo>
                    <a:pt x="32259" y="1408952"/>
                    <a:pt x="26855" y="1400933"/>
                    <a:pt x="28424" y="1392565"/>
                  </a:cubicBezTo>
                  <a:lnTo>
                    <a:pt x="28424" y="1392565"/>
                  </a:lnTo>
                  <a:cubicBezTo>
                    <a:pt x="30080" y="1384284"/>
                    <a:pt x="38099" y="1378793"/>
                    <a:pt x="46467" y="1380449"/>
                  </a:cubicBezTo>
                  <a:lnTo>
                    <a:pt x="46467" y="1380449"/>
                  </a:lnTo>
                  <a:cubicBezTo>
                    <a:pt x="54835" y="1382105"/>
                    <a:pt x="60239" y="1390124"/>
                    <a:pt x="58670" y="1398492"/>
                  </a:cubicBezTo>
                  <a:lnTo>
                    <a:pt x="58670" y="1398492"/>
                  </a:lnTo>
                  <a:cubicBezTo>
                    <a:pt x="57188" y="1405814"/>
                    <a:pt x="50738" y="1410870"/>
                    <a:pt x="43503" y="1410870"/>
                  </a:cubicBezTo>
                  <a:lnTo>
                    <a:pt x="43503" y="1410870"/>
                  </a:lnTo>
                  <a:cubicBezTo>
                    <a:pt x="42545" y="1410870"/>
                    <a:pt x="41586" y="1410783"/>
                    <a:pt x="40627" y="1410608"/>
                  </a:cubicBezTo>
                  <a:close/>
                  <a:moveTo>
                    <a:pt x="3561959" y="1332856"/>
                  </a:moveTo>
                  <a:lnTo>
                    <a:pt x="3561959" y="1332856"/>
                  </a:lnTo>
                  <a:cubicBezTo>
                    <a:pt x="3559954" y="1324576"/>
                    <a:pt x="3565097" y="1316295"/>
                    <a:pt x="3573291" y="1314290"/>
                  </a:cubicBezTo>
                  <a:lnTo>
                    <a:pt x="3573291" y="1314290"/>
                  </a:lnTo>
                  <a:cubicBezTo>
                    <a:pt x="3581571" y="1312372"/>
                    <a:pt x="3589852" y="1317428"/>
                    <a:pt x="3591857" y="1325709"/>
                  </a:cubicBezTo>
                  <a:lnTo>
                    <a:pt x="3591857" y="1325709"/>
                  </a:lnTo>
                  <a:cubicBezTo>
                    <a:pt x="3593862" y="1333902"/>
                    <a:pt x="3588806" y="1342183"/>
                    <a:pt x="3580525" y="1344188"/>
                  </a:cubicBezTo>
                  <a:lnTo>
                    <a:pt x="3580525" y="1344188"/>
                  </a:lnTo>
                  <a:cubicBezTo>
                    <a:pt x="3579305" y="1344536"/>
                    <a:pt x="3578085" y="1344624"/>
                    <a:pt x="3576864" y="1344624"/>
                  </a:cubicBezTo>
                  <a:lnTo>
                    <a:pt x="3576864" y="1344624"/>
                  </a:lnTo>
                  <a:cubicBezTo>
                    <a:pt x="3569978" y="1344624"/>
                    <a:pt x="3563702" y="1339917"/>
                    <a:pt x="3561959" y="1332856"/>
                  </a:cubicBezTo>
                  <a:close/>
                  <a:moveTo>
                    <a:pt x="67648" y="1290581"/>
                  </a:moveTo>
                  <a:cubicBezTo>
                    <a:pt x="59542" y="1288314"/>
                    <a:pt x="54661" y="1279859"/>
                    <a:pt x="57014" y="1271666"/>
                  </a:cubicBezTo>
                  <a:lnTo>
                    <a:pt x="57014" y="1271666"/>
                  </a:lnTo>
                  <a:cubicBezTo>
                    <a:pt x="59280" y="1263472"/>
                    <a:pt x="67735" y="1258678"/>
                    <a:pt x="75929" y="1260944"/>
                  </a:cubicBezTo>
                  <a:lnTo>
                    <a:pt x="75929" y="1260944"/>
                  </a:lnTo>
                  <a:cubicBezTo>
                    <a:pt x="84036" y="1263211"/>
                    <a:pt x="88830" y="1271666"/>
                    <a:pt x="86563" y="1279859"/>
                  </a:cubicBezTo>
                  <a:lnTo>
                    <a:pt x="86563" y="1279859"/>
                  </a:lnTo>
                  <a:cubicBezTo>
                    <a:pt x="84733" y="1286658"/>
                    <a:pt x="78544" y="1291104"/>
                    <a:pt x="71745" y="1291104"/>
                  </a:cubicBezTo>
                  <a:lnTo>
                    <a:pt x="71745" y="1291104"/>
                  </a:lnTo>
                  <a:cubicBezTo>
                    <a:pt x="70438" y="1291104"/>
                    <a:pt x="69043" y="1290929"/>
                    <a:pt x="67648" y="1290581"/>
                  </a:cubicBezTo>
                  <a:close/>
                  <a:moveTo>
                    <a:pt x="3529010" y="1215705"/>
                  </a:moveTo>
                  <a:lnTo>
                    <a:pt x="3529010" y="1215705"/>
                  </a:lnTo>
                  <a:cubicBezTo>
                    <a:pt x="3526395" y="1207686"/>
                    <a:pt x="3530841" y="1198969"/>
                    <a:pt x="3538860" y="1196354"/>
                  </a:cubicBezTo>
                  <a:lnTo>
                    <a:pt x="3538860" y="1196354"/>
                  </a:lnTo>
                  <a:cubicBezTo>
                    <a:pt x="3546966" y="1193739"/>
                    <a:pt x="3555596" y="1198185"/>
                    <a:pt x="3558211" y="1206291"/>
                  </a:cubicBezTo>
                  <a:lnTo>
                    <a:pt x="3558211" y="1206291"/>
                  </a:lnTo>
                  <a:cubicBezTo>
                    <a:pt x="3560826" y="1214311"/>
                    <a:pt x="3556468" y="1222940"/>
                    <a:pt x="3548361" y="1225642"/>
                  </a:cubicBezTo>
                  <a:lnTo>
                    <a:pt x="3548361" y="1225642"/>
                  </a:lnTo>
                  <a:cubicBezTo>
                    <a:pt x="3546792" y="1226078"/>
                    <a:pt x="3545223" y="1226339"/>
                    <a:pt x="3543654" y="1226339"/>
                  </a:cubicBezTo>
                  <a:lnTo>
                    <a:pt x="3543654" y="1226339"/>
                  </a:lnTo>
                  <a:cubicBezTo>
                    <a:pt x="3537117" y="1226339"/>
                    <a:pt x="3531102" y="1222243"/>
                    <a:pt x="3529010" y="1215705"/>
                  </a:cubicBezTo>
                  <a:close/>
                  <a:moveTo>
                    <a:pt x="103997" y="1172907"/>
                  </a:moveTo>
                  <a:cubicBezTo>
                    <a:pt x="96064" y="1170030"/>
                    <a:pt x="91968" y="1161139"/>
                    <a:pt x="94844" y="1153207"/>
                  </a:cubicBezTo>
                  <a:lnTo>
                    <a:pt x="94844" y="1153207"/>
                  </a:lnTo>
                  <a:cubicBezTo>
                    <a:pt x="97721" y="1145188"/>
                    <a:pt x="106524" y="1141091"/>
                    <a:pt x="114544" y="1143968"/>
                  </a:cubicBezTo>
                  <a:lnTo>
                    <a:pt x="114544" y="1143968"/>
                  </a:lnTo>
                  <a:cubicBezTo>
                    <a:pt x="122476" y="1146931"/>
                    <a:pt x="126660" y="1155735"/>
                    <a:pt x="123696" y="1163667"/>
                  </a:cubicBezTo>
                  <a:lnTo>
                    <a:pt x="123696" y="1163667"/>
                  </a:lnTo>
                  <a:cubicBezTo>
                    <a:pt x="121430" y="1169943"/>
                    <a:pt x="115590" y="1173778"/>
                    <a:pt x="109314" y="1173778"/>
                  </a:cubicBezTo>
                  <a:lnTo>
                    <a:pt x="109314" y="1173778"/>
                  </a:lnTo>
                  <a:cubicBezTo>
                    <a:pt x="107570" y="1173778"/>
                    <a:pt x="105740" y="1173517"/>
                    <a:pt x="103997" y="1172907"/>
                  </a:cubicBezTo>
                  <a:close/>
                  <a:moveTo>
                    <a:pt x="3487083" y="1101430"/>
                  </a:moveTo>
                  <a:lnTo>
                    <a:pt x="3487083" y="1101430"/>
                  </a:lnTo>
                  <a:cubicBezTo>
                    <a:pt x="3483858" y="1093586"/>
                    <a:pt x="3487606" y="1084607"/>
                    <a:pt x="3495451" y="1081382"/>
                  </a:cubicBezTo>
                  <a:lnTo>
                    <a:pt x="3495451" y="1081382"/>
                  </a:lnTo>
                  <a:cubicBezTo>
                    <a:pt x="3503296" y="1078157"/>
                    <a:pt x="3512187" y="1081818"/>
                    <a:pt x="3515499" y="1089750"/>
                  </a:cubicBezTo>
                  <a:lnTo>
                    <a:pt x="3515499" y="1089750"/>
                  </a:lnTo>
                  <a:lnTo>
                    <a:pt x="3515499" y="1089750"/>
                  </a:lnTo>
                  <a:lnTo>
                    <a:pt x="3515499" y="1089750"/>
                  </a:lnTo>
                  <a:cubicBezTo>
                    <a:pt x="3518725" y="1097595"/>
                    <a:pt x="3514976" y="1106573"/>
                    <a:pt x="3507132" y="1109798"/>
                  </a:cubicBezTo>
                  <a:lnTo>
                    <a:pt x="3507132" y="1109798"/>
                  </a:lnTo>
                  <a:cubicBezTo>
                    <a:pt x="3505214" y="1110583"/>
                    <a:pt x="3503209" y="1110932"/>
                    <a:pt x="3501292" y="1110932"/>
                  </a:cubicBezTo>
                  <a:lnTo>
                    <a:pt x="3501292" y="1110932"/>
                  </a:lnTo>
                  <a:cubicBezTo>
                    <a:pt x="3495277" y="1110932"/>
                    <a:pt x="3489524" y="1107358"/>
                    <a:pt x="3487083" y="1101430"/>
                  </a:cubicBezTo>
                  <a:close/>
                  <a:moveTo>
                    <a:pt x="149323" y="1058371"/>
                  </a:moveTo>
                  <a:cubicBezTo>
                    <a:pt x="141652" y="1054884"/>
                    <a:pt x="138166" y="1045819"/>
                    <a:pt x="141652" y="1038061"/>
                  </a:cubicBezTo>
                  <a:lnTo>
                    <a:pt x="141652" y="1038061"/>
                  </a:lnTo>
                  <a:cubicBezTo>
                    <a:pt x="145226" y="1030303"/>
                    <a:pt x="154291" y="1026904"/>
                    <a:pt x="162049" y="1030390"/>
                  </a:cubicBezTo>
                  <a:lnTo>
                    <a:pt x="162049" y="1030390"/>
                  </a:lnTo>
                  <a:cubicBezTo>
                    <a:pt x="169807" y="1033877"/>
                    <a:pt x="173206" y="1043029"/>
                    <a:pt x="169720" y="1050700"/>
                  </a:cubicBezTo>
                  <a:lnTo>
                    <a:pt x="169720" y="1050700"/>
                  </a:lnTo>
                  <a:cubicBezTo>
                    <a:pt x="167105" y="1056366"/>
                    <a:pt x="161526" y="1059765"/>
                    <a:pt x="155686" y="1059765"/>
                  </a:cubicBezTo>
                  <a:lnTo>
                    <a:pt x="155686" y="1059765"/>
                  </a:lnTo>
                  <a:cubicBezTo>
                    <a:pt x="153594" y="1059765"/>
                    <a:pt x="151415" y="1059329"/>
                    <a:pt x="149323" y="1058371"/>
                  </a:cubicBezTo>
                  <a:close/>
                  <a:moveTo>
                    <a:pt x="3436440" y="990555"/>
                  </a:moveTo>
                  <a:cubicBezTo>
                    <a:pt x="3432605" y="982972"/>
                    <a:pt x="3435656" y="973732"/>
                    <a:pt x="3443239" y="969897"/>
                  </a:cubicBezTo>
                  <a:lnTo>
                    <a:pt x="3443239" y="969897"/>
                  </a:lnTo>
                  <a:cubicBezTo>
                    <a:pt x="3450822" y="966149"/>
                    <a:pt x="3460062" y="969200"/>
                    <a:pt x="3463897" y="976783"/>
                  </a:cubicBezTo>
                  <a:lnTo>
                    <a:pt x="3463897" y="976783"/>
                  </a:lnTo>
                  <a:lnTo>
                    <a:pt x="3463897" y="976783"/>
                  </a:lnTo>
                  <a:lnTo>
                    <a:pt x="3463897" y="976783"/>
                  </a:lnTo>
                  <a:cubicBezTo>
                    <a:pt x="3467733" y="984367"/>
                    <a:pt x="3464682" y="993606"/>
                    <a:pt x="3457098" y="997354"/>
                  </a:cubicBezTo>
                  <a:lnTo>
                    <a:pt x="3457098" y="997354"/>
                  </a:lnTo>
                  <a:cubicBezTo>
                    <a:pt x="3454832" y="998487"/>
                    <a:pt x="3452479" y="999010"/>
                    <a:pt x="3450212" y="999010"/>
                  </a:cubicBezTo>
                  <a:lnTo>
                    <a:pt x="3450212" y="999010"/>
                  </a:lnTo>
                  <a:cubicBezTo>
                    <a:pt x="3444546" y="999010"/>
                    <a:pt x="3439142" y="995960"/>
                    <a:pt x="3436440" y="990555"/>
                  </a:cubicBezTo>
                  <a:close/>
                  <a:moveTo>
                    <a:pt x="203279" y="947757"/>
                  </a:moveTo>
                  <a:cubicBezTo>
                    <a:pt x="195782" y="943660"/>
                    <a:pt x="193080" y="934333"/>
                    <a:pt x="197177" y="926837"/>
                  </a:cubicBezTo>
                  <a:lnTo>
                    <a:pt x="197177" y="926837"/>
                  </a:lnTo>
                  <a:cubicBezTo>
                    <a:pt x="201274" y="919428"/>
                    <a:pt x="210601" y="916726"/>
                    <a:pt x="218010" y="920735"/>
                  </a:cubicBezTo>
                  <a:lnTo>
                    <a:pt x="218010" y="920735"/>
                  </a:lnTo>
                  <a:cubicBezTo>
                    <a:pt x="225506" y="924832"/>
                    <a:pt x="228208" y="934159"/>
                    <a:pt x="224111" y="941655"/>
                  </a:cubicBezTo>
                  <a:lnTo>
                    <a:pt x="224111" y="941655"/>
                  </a:lnTo>
                  <a:cubicBezTo>
                    <a:pt x="221322" y="946711"/>
                    <a:pt x="216092" y="949587"/>
                    <a:pt x="210601" y="949587"/>
                  </a:cubicBezTo>
                  <a:lnTo>
                    <a:pt x="210601" y="949587"/>
                  </a:lnTo>
                  <a:cubicBezTo>
                    <a:pt x="208160" y="949587"/>
                    <a:pt x="205632" y="948977"/>
                    <a:pt x="203279" y="947757"/>
                  </a:cubicBezTo>
                  <a:close/>
                  <a:moveTo>
                    <a:pt x="3377603" y="883864"/>
                  </a:moveTo>
                  <a:cubicBezTo>
                    <a:pt x="3373245" y="876542"/>
                    <a:pt x="3375598" y="867128"/>
                    <a:pt x="3382833" y="862770"/>
                  </a:cubicBezTo>
                  <a:lnTo>
                    <a:pt x="3382833" y="862770"/>
                  </a:lnTo>
                  <a:cubicBezTo>
                    <a:pt x="3390068" y="858325"/>
                    <a:pt x="3399569" y="860678"/>
                    <a:pt x="3403927" y="868000"/>
                  </a:cubicBezTo>
                  <a:lnTo>
                    <a:pt x="3403927" y="868000"/>
                  </a:lnTo>
                  <a:cubicBezTo>
                    <a:pt x="3408285" y="875235"/>
                    <a:pt x="3405932" y="884736"/>
                    <a:pt x="3398697" y="889094"/>
                  </a:cubicBezTo>
                  <a:lnTo>
                    <a:pt x="3398697" y="889094"/>
                  </a:lnTo>
                  <a:cubicBezTo>
                    <a:pt x="3396169" y="890576"/>
                    <a:pt x="3393467" y="891273"/>
                    <a:pt x="3390765" y="891273"/>
                  </a:cubicBezTo>
                  <a:lnTo>
                    <a:pt x="3390765" y="891273"/>
                  </a:lnTo>
                  <a:cubicBezTo>
                    <a:pt x="3385535" y="891273"/>
                    <a:pt x="3380479" y="888658"/>
                    <a:pt x="3377603" y="883864"/>
                  </a:cubicBezTo>
                  <a:close/>
                  <a:moveTo>
                    <a:pt x="265341" y="841414"/>
                  </a:moveTo>
                  <a:cubicBezTo>
                    <a:pt x="258193" y="836795"/>
                    <a:pt x="256188" y="827293"/>
                    <a:pt x="260808" y="820233"/>
                  </a:cubicBezTo>
                  <a:lnTo>
                    <a:pt x="260808" y="820233"/>
                  </a:lnTo>
                  <a:cubicBezTo>
                    <a:pt x="265428" y="813085"/>
                    <a:pt x="274929" y="811081"/>
                    <a:pt x="282077" y="815700"/>
                  </a:cubicBezTo>
                  <a:lnTo>
                    <a:pt x="282077" y="815700"/>
                  </a:lnTo>
                  <a:cubicBezTo>
                    <a:pt x="289137" y="820320"/>
                    <a:pt x="291229" y="829821"/>
                    <a:pt x="286609" y="836882"/>
                  </a:cubicBezTo>
                  <a:lnTo>
                    <a:pt x="286609" y="836969"/>
                  </a:lnTo>
                  <a:cubicBezTo>
                    <a:pt x="283646" y="841501"/>
                    <a:pt x="278677" y="843942"/>
                    <a:pt x="273709" y="843942"/>
                  </a:cubicBezTo>
                  <a:lnTo>
                    <a:pt x="273709" y="843942"/>
                  </a:lnTo>
                  <a:cubicBezTo>
                    <a:pt x="270832" y="843942"/>
                    <a:pt x="267956" y="843158"/>
                    <a:pt x="265341" y="841414"/>
                  </a:cubicBezTo>
                  <a:close/>
                  <a:moveTo>
                    <a:pt x="3310921" y="781706"/>
                  </a:moveTo>
                  <a:lnTo>
                    <a:pt x="3310921" y="781706"/>
                  </a:lnTo>
                  <a:cubicBezTo>
                    <a:pt x="3306040" y="774732"/>
                    <a:pt x="3307696" y="765144"/>
                    <a:pt x="3314582" y="760263"/>
                  </a:cubicBezTo>
                  <a:lnTo>
                    <a:pt x="3314582" y="760263"/>
                  </a:lnTo>
                  <a:cubicBezTo>
                    <a:pt x="3321555" y="755381"/>
                    <a:pt x="3331143" y="757038"/>
                    <a:pt x="3336025" y="764011"/>
                  </a:cubicBezTo>
                  <a:lnTo>
                    <a:pt x="3336025" y="764011"/>
                  </a:lnTo>
                  <a:cubicBezTo>
                    <a:pt x="3340906" y="770897"/>
                    <a:pt x="3339250" y="780485"/>
                    <a:pt x="3332364" y="785367"/>
                  </a:cubicBezTo>
                  <a:lnTo>
                    <a:pt x="3332364" y="785367"/>
                  </a:lnTo>
                  <a:cubicBezTo>
                    <a:pt x="3329662" y="787284"/>
                    <a:pt x="3326524" y="788243"/>
                    <a:pt x="3323473" y="788243"/>
                  </a:cubicBezTo>
                  <a:lnTo>
                    <a:pt x="3323473" y="788243"/>
                  </a:lnTo>
                  <a:cubicBezTo>
                    <a:pt x="3318679" y="788243"/>
                    <a:pt x="3313885" y="785977"/>
                    <a:pt x="3310921" y="781706"/>
                  </a:cubicBezTo>
                  <a:close/>
                  <a:moveTo>
                    <a:pt x="335074" y="740127"/>
                  </a:moveTo>
                  <a:cubicBezTo>
                    <a:pt x="328275" y="734985"/>
                    <a:pt x="326967" y="725309"/>
                    <a:pt x="332110" y="718510"/>
                  </a:cubicBezTo>
                  <a:lnTo>
                    <a:pt x="332110" y="718510"/>
                  </a:lnTo>
                  <a:cubicBezTo>
                    <a:pt x="337166" y="711798"/>
                    <a:pt x="346841" y="710491"/>
                    <a:pt x="353640" y="715547"/>
                  </a:cubicBezTo>
                  <a:lnTo>
                    <a:pt x="353640" y="715547"/>
                  </a:lnTo>
                  <a:cubicBezTo>
                    <a:pt x="360352" y="720689"/>
                    <a:pt x="361746" y="730365"/>
                    <a:pt x="356604" y="737077"/>
                  </a:cubicBezTo>
                  <a:lnTo>
                    <a:pt x="356604" y="737077"/>
                  </a:lnTo>
                  <a:cubicBezTo>
                    <a:pt x="353553" y="741086"/>
                    <a:pt x="349020" y="743178"/>
                    <a:pt x="344313" y="743178"/>
                  </a:cubicBezTo>
                  <a:lnTo>
                    <a:pt x="344313" y="743178"/>
                  </a:lnTo>
                  <a:cubicBezTo>
                    <a:pt x="341088" y="743178"/>
                    <a:pt x="337863" y="742219"/>
                    <a:pt x="335074" y="740127"/>
                  </a:cubicBezTo>
                  <a:close/>
                  <a:moveTo>
                    <a:pt x="3236917" y="684690"/>
                  </a:moveTo>
                  <a:cubicBezTo>
                    <a:pt x="3231513" y="678152"/>
                    <a:pt x="3232472" y="668477"/>
                    <a:pt x="3239009" y="663073"/>
                  </a:cubicBezTo>
                  <a:lnTo>
                    <a:pt x="3239009" y="663073"/>
                  </a:lnTo>
                  <a:cubicBezTo>
                    <a:pt x="3245547" y="657668"/>
                    <a:pt x="3255309" y="658627"/>
                    <a:pt x="3260626" y="665165"/>
                  </a:cubicBezTo>
                  <a:lnTo>
                    <a:pt x="3260626" y="665165"/>
                  </a:lnTo>
                  <a:cubicBezTo>
                    <a:pt x="3266030" y="671702"/>
                    <a:pt x="3265072" y="681465"/>
                    <a:pt x="3258534" y="686782"/>
                  </a:cubicBezTo>
                  <a:lnTo>
                    <a:pt x="3258534" y="686782"/>
                  </a:lnTo>
                  <a:cubicBezTo>
                    <a:pt x="3255658" y="689135"/>
                    <a:pt x="3252258" y="690268"/>
                    <a:pt x="3248772" y="690268"/>
                  </a:cubicBezTo>
                  <a:lnTo>
                    <a:pt x="3248772" y="690268"/>
                  </a:lnTo>
                  <a:cubicBezTo>
                    <a:pt x="3244326" y="690268"/>
                    <a:pt x="3239968" y="688351"/>
                    <a:pt x="3236917" y="684690"/>
                  </a:cubicBezTo>
                  <a:close/>
                  <a:moveTo>
                    <a:pt x="411954" y="644070"/>
                  </a:moveTo>
                  <a:cubicBezTo>
                    <a:pt x="405591" y="638492"/>
                    <a:pt x="404981" y="628729"/>
                    <a:pt x="410559" y="622366"/>
                  </a:cubicBezTo>
                  <a:lnTo>
                    <a:pt x="410559" y="622366"/>
                  </a:lnTo>
                  <a:cubicBezTo>
                    <a:pt x="416138" y="616003"/>
                    <a:pt x="425901" y="615393"/>
                    <a:pt x="432264" y="620971"/>
                  </a:cubicBezTo>
                  <a:lnTo>
                    <a:pt x="432264" y="620971"/>
                  </a:lnTo>
                  <a:cubicBezTo>
                    <a:pt x="438627" y="626550"/>
                    <a:pt x="439237" y="636226"/>
                    <a:pt x="433658" y="642676"/>
                  </a:cubicBezTo>
                  <a:lnTo>
                    <a:pt x="433658" y="642676"/>
                  </a:lnTo>
                  <a:cubicBezTo>
                    <a:pt x="430608" y="646075"/>
                    <a:pt x="426336" y="647906"/>
                    <a:pt x="422065" y="647906"/>
                  </a:cubicBezTo>
                  <a:lnTo>
                    <a:pt x="422065" y="647906"/>
                  </a:lnTo>
                  <a:cubicBezTo>
                    <a:pt x="418491" y="647906"/>
                    <a:pt x="414918" y="646598"/>
                    <a:pt x="411954" y="644070"/>
                  </a:cubicBezTo>
                  <a:close/>
                  <a:moveTo>
                    <a:pt x="3156114" y="593253"/>
                  </a:moveTo>
                  <a:cubicBezTo>
                    <a:pt x="3150274" y="587064"/>
                    <a:pt x="3150535" y="577301"/>
                    <a:pt x="3156637" y="571461"/>
                  </a:cubicBezTo>
                  <a:lnTo>
                    <a:pt x="3156637" y="571461"/>
                  </a:lnTo>
                  <a:cubicBezTo>
                    <a:pt x="3162826" y="565621"/>
                    <a:pt x="3172588" y="565883"/>
                    <a:pt x="3178429" y="572071"/>
                  </a:cubicBezTo>
                  <a:lnTo>
                    <a:pt x="3178429" y="572071"/>
                  </a:lnTo>
                  <a:cubicBezTo>
                    <a:pt x="3184269" y="578260"/>
                    <a:pt x="3184007" y="587936"/>
                    <a:pt x="3177818" y="593776"/>
                  </a:cubicBezTo>
                  <a:lnTo>
                    <a:pt x="3177818" y="593776"/>
                  </a:lnTo>
                  <a:cubicBezTo>
                    <a:pt x="3174855" y="596565"/>
                    <a:pt x="3171019" y="597960"/>
                    <a:pt x="3167271" y="597960"/>
                  </a:cubicBezTo>
                  <a:lnTo>
                    <a:pt x="3167271" y="597960"/>
                  </a:lnTo>
                  <a:cubicBezTo>
                    <a:pt x="3163175" y="597960"/>
                    <a:pt x="3159165" y="596391"/>
                    <a:pt x="3156114" y="593253"/>
                  </a:cubicBezTo>
                  <a:close/>
                  <a:moveTo>
                    <a:pt x="495546" y="553766"/>
                  </a:moveTo>
                  <a:cubicBezTo>
                    <a:pt x="489532" y="547752"/>
                    <a:pt x="489619" y="538077"/>
                    <a:pt x="495633" y="532062"/>
                  </a:cubicBezTo>
                  <a:lnTo>
                    <a:pt x="495633" y="532062"/>
                  </a:lnTo>
                  <a:lnTo>
                    <a:pt x="495633" y="532062"/>
                  </a:lnTo>
                  <a:lnTo>
                    <a:pt x="495633" y="532062"/>
                  </a:lnTo>
                  <a:cubicBezTo>
                    <a:pt x="501735" y="526135"/>
                    <a:pt x="511410" y="526135"/>
                    <a:pt x="517425" y="532236"/>
                  </a:cubicBezTo>
                  <a:lnTo>
                    <a:pt x="517425" y="532236"/>
                  </a:lnTo>
                  <a:cubicBezTo>
                    <a:pt x="523352" y="538251"/>
                    <a:pt x="523265" y="547926"/>
                    <a:pt x="517251" y="553941"/>
                  </a:cubicBezTo>
                  <a:lnTo>
                    <a:pt x="517251" y="553941"/>
                  </a:lnTo>
                  <a:cubicBezTo>
                    <a:pt x="514287" y="556904"/>
                    <a:pt x="510364" y="558386"/>
                    <a:pt x="506442" y="558386"/>
                  </a:cubicBezTo>
                  <a:lnTo>
                    <a:pt x="506442" y="558386"/>
                  </a:lnTo>
                  <a:cubicBezTo>
                    <a:pt x="502519" y="558386"/>
                    <a:pt x="498510" y="556817"/>
                    <a:pt x="495546" y="553766"/>
                  </a:cubicBezTo>
                  <a:close/>
                  <a:moveTo>
                    <a:pt x="2557197" y="179650"/>
                  </a:moveTo>
                  <a:cubicBezTo>
                    <a:pt x="2549352" y="176338"/>
                    <a:pt x="2545778" y="167360"/>
                    <a:pt x="2549090" y="159515"/>
                  </a:cubicBezTo>
                  <a:lnTo>
                    <a:pt x="2549090" y="159515"/>
                  </a:lnTo>
                  <a:cubicBezTo>
                    <a:pt x="2552402" y="151757"/>
                    <a:pt x="2561380" y="148096"/>
                    <a:pt x="2569225" y="151408"/>
                  </a:cubicBezTo>
                  <a:lnTo>
                    <a:pt x="2569225" y="151408"/>
                  </a:lnTo>
                  <a:cubicBezTo>
                    <a:pt x="2577071" y="154721"/>
                    <a:pt x="2580644" y="163699"/>
                    <a:pt x="2577332" y="171544"/>
                  </a:cubicBezTo>
                  <a:lnTo>
                    <a:pt x="2577332" y="171544"/>
                  </a:lnTo>
                  <a:cubicBezTo>
                    <a:pt x="2574891" y="177384"/>
                    <a:pt x="2569225" y="180870"/>
                    <a:pt x="2563211" y="180870"/>
                  </a:cubicBezTo>
                  <a:lnTo>
                    <a:pt x="2563211" y="180870"/>
                  </a:lnTo>
                  <a:cubicBezTo>
                    <a:pt x="2561206" y="180870"/>
                    <a:pt x="2559201" y="180522"/>
                    <a:pt x="2557197" y="179650"/>
                  </a:cubicBezTo>
                  <a:close/>
                  <a:moveTo>
                    <a:pt x="1107887" y="150537"/>
                  </a:moveTo>
                  <a:cubicBezTo>
                    <a:pt x="1104837" y="142604"/>
                    <a:pt x="1108759" y="133713"/>
                    <a:pt x="1116604" y="130576"/>
                  </a:cubicBezTo>
                  <a:lnTo>
                    <a:pt x="1116604" y="130576"/>
                  </a:lnTo>
                  <a:cubicBezTo>
                    <a:pt x="1124536" y="127525"/>
                    <a:pt x="1133427" y="131447"/>
                    <a:pt x="1136565" y="139379"/>
                  </a:cubicBezTo>
                  <a:lnTo>
                    <a:pt x="1136565" y="139379"/>
                  </a:lnTo>
                  <a:cubicBezTo>
                    <a:pt x="1139616" y="147224"/>
                    <a:pt x="1135693" y="156115"/>
                    <a:pt x="1127848" y="159253"/>
                  </a:cubicBezTo>
                  <a:lnTo>
                    <a:pt x="1127848" y="159253"/>
                  </a:lnTo>
                  <a:cubicBezTo>
                    <a:pt x="1126018" y="159950"/>
                    <a:pt x="1124100" y="160299"/>
                    <a:pt x="1122270" y="160299"/>
                  </a:cubicBezTo>
                  <a:lnTo>
                    <a:pt x="1122270" y="160299"/>
                  </a:lnTo>
                  <a:cubicBezTo>
                    <a:pt x="1116081" y="160299"/>
                    <a:pt x="1110241" y="156638"/>
                    <a:pt x="1107887" y="150537"/>
                  </a:cubicBezTo>
                  <a:close/>
                  <a:moveTo>
                    <a:pt x="2443358" y="135718"/>
                  </a:moveTo>
                  <a:cubicBezTo>
                    <a:pt x="2435339" y="132929"/>
                    <a:pt x="2431067" y="124125"/>
                    <a:pt x="2433857" y="116106"/>
                  </a:cubicBezTo>
                  <a:lnTo>
                    <a:pt x="2433857" y="116106"/>
                  </a:lnTo>
                  <a:cubicBezTo>
                    <a:pt x="2436646" y="108087"/>
                    <a:pt x="2445450" y="103903"/>
                    <a:pt x="2453469" y="106692"/>
                  </a:cubicBezTo>
                  <a:lnTo>
                    <a:pt x="2453469" y="106692"/>
                  </a:lnTo>
                  <a:cubicBezTo>
                    <a:pt x="2461488" y="109481"/>
                    <a:pt x="2465672" y="118198"/>
                    <a:pt x="2462883" y="126217"/>
                  </a:cubicBezTo>
                  <a:lnTo>
                    <a:pt x="2462883" y="126217"/>
                  </a:lnTo>
                  <a:cubicBezTo>
                    <a:pt x="2460704" y="132580"/>
                    <a:pt x="2454777" y="136590"/>
                    <a:pt x="2448413" y="136590"/>
                  </a:cubicBezTo>
                  <a:lnTo>
                    <a:pt x="2448413" y="136590"/>
                  </a:lnTo>
                  <a:cubicBezTo>
                    <a:pt x="2446757" y="136590"/>
                    <a:pt x="2445014" y="136241"/>
                    <a:pt x="2443358" y="135718"/>
                  </a:cubicBezTo>
                  <a:close/>
                  <a:moveTo>
                    <a:pt x="1223644" y="108610"/>
                  </a:moveTo>
                  <a:cubicBezTo>
                    <a:pt x="1221029" y="100503"/>
                    <a:pt x="1225561" y="91874"/>
                    <a:pt x="1233668" y="89259"/>
                  </a:cubicBezTo>
                  <a:lnTo>
                    <a:pt x="1233668" y="89259"/>
                  </a:lnTo>
                  <a:cubicBezTo>
                    <a:pt x="1241687" y="86731"/>
                    <a:pt x="1250404" y="91264"/>
                    <a:pt x="1252932" y="99283"/>
                  </a:cubicBezTo>
                  <a:lnTo>
                    <a:pt x="1252932" y="99283"/>
                  </a:lnTo>
                  <a:cubicBezTo>
                    <a:pt x="1255459" y="107389"/>
                    <a:pt x="1251014" y="116019"/>
                    <a:pt x="1242908" y="118634"/>
                  </a:cubicBezTo>
                  <a:lnTo>
                    <a:pt x="1242908" y="118634"/>
                  </a:lnTo>
                  <a:cubicBezTo>
                    <a:pt x="1241339" y="119070"/>
                    <a:pt x="1239857" y="119331"/>
                    <a:pt x="1238288" y="119331"/>
                  </a:cubicBezTo>
                  <a:lnTo>
                    <a:pt x="1238288" y="119331"/>
                  </a:lnTo>
                  <a:cubicBezTo>
                    <a:pt x="1231750" y="119331"/>
                    <a:pt x="1225649" y="115147"/>
                    <a:pt x="1223644" y="108610"/>
                  </a:cubicBezTo>
                  <a:close/>
                  <a:moveTo>
                    <a:pt x="2326817" y="99283"/>
                  </a:moveTo>
                  <a:cubicBezTo>
                    <a:pt x="2318623" y="97017"/>
                    <a:pt x="2313829" y="88561"/>
                    <a:pt x="2316095" y="80368"/>
                  </a:cubicBezTo>
                  <a:lnTo>
                    <a:pt x="2316095" y="80368"/>
                  </a:lnTo>
                  <a:cubicBezTo>
                    <a:pt x="2318362" y="72174"/>
                    <a:pt x="2326817" y="67380"/>
                    <a:pt x="2335010" y="69646"/>
                  </a:cubicBezTo>
                  <a:lnTo>
                    <a:pt x="2335010" y="69646"/>
                  </a:lnTo>
                  <a:cubicBezTo>
                    <a:pt x="2343204" y="71913"/>
                    <a:pt x="2347998" y="80368"/>
                    <a:pt x="2345732" y="88561"/>
                  </a:cubicBezTo>
                  <a:lnTo>
                    <a:pt x="2345732" y="88561"/>
                  </a:lnTo>
                  <a:cubicBezTo>
                    <a:pt x="2343814" y="95360"/>
                    <a:pt x="2337625" y="99893"/>
                    <a:pt x="2330914" y="99893"/>
                  </a:cubicBezTo>
                  <a:lnTo>
                    <a:pt x="2330914" y="99893"/>
                  </a:lnTo>
                  <a:cubicBezTo>
                    <a:pt x="2329519" y="99893"/>
                    <a:pt x="2328211" y="99632"/>
                    <a:pt x="2326817" y="99283"/>
                  </a:cubicBezTo>
                  <a:close/>
                  <a:moveTo>
                    <a:pt x="1341841" y="74353"/>
                  </a:moveTo>
                  <a:cubicBezTo>
                    <a:pt x="1339836" y="66073"/>
                    <a:pt x="1344892" y="57792"/>
                    <a:pt x="1353085" y="55787"/>
                  </a:cubicBezTo>
                  <a:lnTo>
                    <a:pt x="1353085" y="55787"/>
                  </a:lnTo>
                  <a:cubicBezTo>
                    <a:pt x="1361366" y="53695"/>
                    <a:pt x="1369647" y="58751"/>
                    <a:pt x="1371652" y="66944"/>
                  </a:cubicBezTo>
                  <a:lnTo>
                    <a:pt x="1371652" y="66944"/>
                  </a:lnTo>
                  <a:cubicBezTo>
                    <a:pt x="1373744" y="75225"/>
                    <a:pt x="1368688" y="83593"/>
                    <a:pt x="1360495" y="85598"/>
                  </a:cubicBezTo>
                  <a:lnTo>
                    <a:pt x="1360495" y="85598"/>
                  </a:lnTo>
                  <a:cubicBezTo>
                    <a:pt x="1359187" y="85859"/>
                    <a:pt x="1357967" y="86034"/>
                    <a:pt x="1356746" y="86034"/>
                  </a:cubicBezTo>
                  <a:lnTo>
                    <a:pt x="1356746" y="86034"/>
                  </a:lnTo>
                  <a:cubicBezTo>
                    <a:pt x="1349860" y="86034"/>
                    <a:pt x="1343584" y="81327"/>
                    <a:pt x="1341841" y="74353"/>
                  </a:cubicBezTo>
                  <a:close/>
                  <a:moveTo>
                    <a:pt x="2208184" y="70518"/>
                  </a:moveTo>
                  <a:lnTo>
                    <a:pt x="2208184" y="70518"/>
                  </a:lnTo>
                  <a:cubicBezTo>
                    <a:pt x="2199816" y="68775"/>
                    <a:pt x="2194499" y="60668"/>
                    <a:pt x="2196242" y="52388"/>
                  </a:cubicBezTo>
                  <a:lnTo>
                    <a:pt x="2196242" y="52388"/>
                  </a:lnTo>
                  <a:cubicBezTo>
                    <a:pt x="2197985" y="44020"/>
                    <a:pt x="2206092" y="38703"/>
                    <a:pt x="2214373" y="40446"/>
                  </a:cubicBezTo>
                  <a:lnTo>
                    <a:pt x="2214373" y="40446"/>
                  </a:lnTo>
                  <a:lnTo>
                    <a:pt x="2214373" y="40446"/>
                  </a:lnTo>
                  <a:lnTo>
                    <a:pt x="2214373" y="40446"/>
                  </a:lnTo>
                  <a:cubicBezTo>
                    <a:pt x="2222741" y="42189"/>
                    <a:pt x="2228058" y="50296"/>
                    <a:pt x="2226314" y="58664"/>
                  </a:cubicBezTo>
                  <a:lnTo>
                    <a:pt x="2226314" y="58664"/>
                  </a:lnTo>
                  <a:cubicBezTo>
                    <a:pt x="2224833" y="65898"/>
                    <a:pt x="2218382" y="70867"/>
                    <a:pt x="2211322" y="70867"/>
                  </a:cubicBezTo>
                  <a:lnTo>
                    <a:pt x="2211322" y="70867"/>
                  </a:lnTo>
                  <a:cubicBezTo>
                    <a:pt x="2210276" y="70867"/>
                    <a:pt x="2209230" y="70780"/>
                    <a:pt x="2208184" y="70518"/>
                  </a:cubicBezTo>
                  <a:close/>
                  <a:moveTo>
                    <a:pt x="1462043" y="47855"/>
                  </a:moveTo>
                  <a:cubicBezTo>
                    <a:pt x="1460561" y="39487"/>
                    <a:pt x="1466140" y="31468"/>
                    <a:pt x="1474508" y="29986"/>
                  </a:cubicBezTo>
                  <a:lnTo>
                    <a:pt x="1474508" y="29986"/>
                  </a:lnTo>
                  <a:lnTo>
                    <a:pt x="1474508" y="29986"/>
                  </a:lnTo>
                  <a:lnTo>
                    <a:pt x="1474508" y="29986"/>
                  </a:lnTo>
                  <a:cubicBezTo>
                    <a:pt x="1482876" y="28504"/>
                    <a:pt x="1490808" y="34083"/>
                    <a:pt x="1492289" y="42451"/>
                  </a:cubicBezTo>
                  <a:lnTo>
                    <a:pt x="1492289" y="42451"/>
                  </a:lnTo>
                  <a:cubicBezTo>
                    <a:pt x="1493771" y="50819"/>
                    <a:pt x="1488193" y="58751"/>
                    <a:pt x="1479912" y="60233"/>
                  </a:cubicBezTo>
                  <a:lnTo>
                    <a:pt x="1479912" y="60233"/>
                  </a:lnTo>
                  <a:cubicBezTo>
                    <a:pt x="1478953" y="60407"/>
                    <a:pt x="1478081" y="60494"/>
                    <a:pt x="1477123" y="60494"/>
                  </a:cubicBezTo>
                  <a:lnTo>
                    <a:pt x="1477123" y="60494"/>
                  </a:lnTo>
                  <a:cubicBezTo>
                    <a:pt x="1469888" y="60494"/>
                    <a:pt x="1463350" y="55264"/>
                    <a:pt x="1462043" y="47855"/>
                  </a:cubicBezTo>
                  <a:close/>
                  <a:moveTo>
                    <a:pt x="2087895" y="49511"/>
                  </a:moveTo>
                  <a:cubicBezTo>
                    <a:pt x="2079440" y="48378"/>
                    <a:pt x="2073600" y="40533"/>
                    <a:pt x="2074820" y="32165"/>
                  </a:cubicBezTo>
                  <a:lnTo>
                    <a:pt x="2074820" y="32165"/>
                  </a:lnTo>
                  <a:cubicBezTo>
                    <a:pt x="2076040" y="23797"/>
                    <a:pt x="2083798" y="17957"/>
                    <a:pt x="2092166" y="19090"/>
                  </a:cubicBezTo>
                  <a:lnTo>
                    <a:pt x="2092166" y="19090"/>
                  </a:lnTo>
                  <a:cubicBezTo>
                    <a:pt x="2100621" y="20311"/>
                    <a:pt x="2106461" y="28068"/>
                    <a:pt x="2105241" y="36523"/>
                  </a:cubicBezTo>
                  <a:lnTo>
                    <a:pt x="2105241" y="36523"/>
                  </a:lnTo>
                  <a:cubicBezTo>
                    <a:pt x="2104195" y="44194"/>
                    <a:pt x="2097570" y="49685"/>
                    <a:pt x="2090074" y="49685"/>
                  </a:cubicBezTo>
                  <a:lnTo>
                    <a:pt x="2090074" y="49685"/>
                  </a:lnTo>
                  <a:cubicBezTo>
                    <a:pt x="2089289" y="49685"/>
                    <a:pt x="2088592" y="49685"/>
                    <a:pt x="2087895" y="49511"/>
                  </a:cubicBezTo>
                  <a:close/>
                  <a:moveTo>
                    <a:pt x="1583727" y="29201"/>
                  </a:moveTo>
                  <a:cubicBezTo>
                    <a:pt x="1582768" y="20746"/>
                    <a:pt x="1588782" y="13163"/>
                    <a:pt x="1597237" y="12204"/>
                  </a:cubicBezTo>
                  <a:lnTo>
                    <a:pt x="1597237" y="12204"/>
                  </a:lnTo>
                  <a:cubicBezTo>
                    <a:pt x="1605692" y="11245"/>
                    <a:pt x="1613276" y="17260"/>
                    <a:pt x="1614235" y="25715"/>
                  </a:cubicBezTo>
                  <a:lnTo>
                    <a:pt x="1614235" y="25715"/>
                  </a:lnTo>
                  <a:cubicBezTo>
                    <a:pt x="1615194" y="34170"/>
                    <a:pt x="1609092" y="41753"/>
                    <a:pt x="1600724" y="42712"/>
                  </a:cubicBezTo>
                  <a:lnTo>
                    <a:pt x="1600724" y="42712"/>
                  </a:lnTo>
                  <a:cubicBezTo>
                    <a:pt x="1600114" y="42799"/>
                    <a:pt x="1599504" y="42799"/>
                    <a:pt x="1598981" y="42799"/>
                  </a:cubicBezTo>
                  <a:lnTo>
                    <a:pt x="1598981" y="42799"/>
                  </a:lnTo>
                  <a:cubicBezTo>
                    <a:pt x="1591223" y="42799"/>
                    <a:pt x="1584598" y="37046"/>
                    <a:pt x="1583727" y="29201"/>
                  </a:cubicBezTo>
                  <a:close/>
                  <a:moveTo>
                    <a:pt x="1966472" y="36262"/>
                  </a:moveTo>
                  <a:lnTo>
                    <a:pt x="1966472" y="36262"/>
                  </a:lnTo>
                  <a:cubicBezTo>
                    <a:pt x="1958017" y="35652"/>
                    <a:pt x="1951742" y="28243"/>
                    <a:pt x="1952352" y="19788"/>
                  </a:cubicBezTo>
                  <a:lnTo>
                    <a:pt x="1952352" y="19788"/>
                  </a:lnTo>
                  <a:cubicBezTo>
                    <a:pt x="1953049" y="11332"/>
                    <a:pt x="1960371" y="4969"/>
                    <a:pt x="1968913" y="5667"/>
                  </a:cubicBezTo>
                  <a:lnTo>
                    <a:pt x="1968913" y="5667"/>
                  </a:lnTo>
                  <a:cubicBezTo>
                    <a:pt x="1968913" y="5667"/>
                    <a:pt x="1968913" y="5667"/>
                    <a:pt x="1968826" y="5667"/>
                  </a:cubicBezTo>
                  <a:lnTo>
                    <a:pt x="1968826" y="5667"/>
                  </a:lnTo>
                  <a:cubicBezTo>
                    <a:pt x="1977281" y="6277"/>
                    <a:pt x="1983644" y="13686"/>
                    <a:pt x="1983034" y="22141"/>
                  </a:cubicBezTo>
                  <a:lnTo>
                    <a:pt x="1983034" y="22141"/>
                  </a:lnTo>
                  <a:cubicBezTo>
                    <a:pt x="1982424" y="30247"/>
                    <a:pt x="1975625" y="36349"/>
                    <a:pt x="1967693" y="36349"/>
                  </a:cubicBezTo>
                  <a:lnTo>
                    <a:pt x="1967693" y="36349"/>
                  </a:lnTo>
                  <a:cubicBezTo>
                    <a:pt x="1967257" y="36349"/>
                    <a:pt x="1966908" y="36349"/>
                    <a:pt x="1966472" y="36262"/>
                  </a:cubicBezTo>
                  <a:close/>
                  <a:moveTo>
                    <a:pt x="1706282" y="18306"/>
                  </a:moveTo>
                  <a:cubicBezTo>
                    <a:pt x="1705846" y="9851"/>
                    <a:pt x="1712384" y="2616"/>
                    <a:pt x="1720926" y="2180"/>
                  </a:cubicBezTo>
                  <a:lnTo>
                    <a:pt x="1720926" y="2180"/>
                  </a:lnTo>
                  <a:cubicBezTo>
                    <a:pt x="1729381" y="1744"/>
                    <a:pt x="1736616" y="8282"/>
                    <a:pt x="1736964" y="16824"/>
                  </a:cubicBezTo>
                  <a:lnTo>
                    <a:pt x="1736964" y="16824"/>
                  </a:lnTo>
                  <a:cubicBezTo>
                    <a:pt x="1737400" y="25279"/>
                    <a:pt x="1730863" y="32514"/>
                    <a:pt x="1722408" y="32862"/>
                  </a:cubicBezTo>
                  <a:lnTo>
                    <a:pt x="1722408" y="32862"/>
                  </a:lnTo>
                  <a:cubicBezTo>
                    <a:pt x="1722146" y="32950"/>
                    <a:pt x="1721885" y="32950"/>
                    <a:pt x="1721623" y="32950"/>
                  </a:cubicBezTo>
                  <a:lnTo>
                    <a:pt x="1721623" y="32950"/>
                  </a:lnTo>
                  <a:cubicBezTo>
                    <a:pt x="1713517" y="32950"/>
                    <a:pt x="1706718" y="26499"/>
                    <a:pt x="1706282" y="18306"/>
                  </a:cubicBezTo>
                  <a:close/>
                  <a:moveTo>
                    <a:pt x="1844527" y="30770"/>
                  </a:moveTo>
                  <a:cubicBezTo>
                    <a:pt x="1836072" y="30683"/>
                    <a:pt x="1829273" y="23623"/>
                    <a:pt x="1829360" y="15168"/>
                  </a:cubicBezTo>
                  <a:lnTo>
                    <a:pt x="1829360" y="15168"/>
                  </a:lnTo>
                  <a:cubicBezTo>
                    <a:pt x="1829447" y="6713"/>
                    <a:pt x="1836421" y="-86"/>
                    <a:pt x="1844963" y="1"/>
                  </a:cubicBezTo>
                  <a:lnTo>
                    <a:pt x="1844963" y="1"/>
                  </a:lnTo>
                  <a:lnTo>
                    <a:pt x="1844963" y="1"/>
                  </a:lnTo>
                  <a:lnTo>
                    <a:pt x="1844963" y="1"/>
                  </a:lnTo>
                  <a:cubicBezTo>
                    <a:pt x="1853418" y="175"/>
                    <a:pt x="1860217" y="7148"/>
                    <a:pt x="1860130" y="15604"/>
                  </a:cubicBezTo>
                  <a:lnTo>
                    <a:pt x="1860130" y="15604"/>
                  </a:lnTo>
                  <a:cubicBezTo>
                    <a:pt x="1859956" y="24059"/>
                    <a:pt x="1853157" y="30770"/>
                    <a:pt x="1844702" y="30770"/>
                  </a:cubicBezTo>
                  <a:lnTo>
                    <a:pt x="1844702" y="30770"/>
                  </a:lnTo>
                  <a:cubicBezTo>
                    <a:pt x="1844614" y="30770"/>
                    <a:pt x="1844614" y="30770"/>
                    <a:pt x="1844527" y="30770"/>
                  </a:cubicBezTo>
                  <a:close/>
                </a:path>
              </a:pathLst>
            </a:custGeom>
            <a:solidFill>
              <a:srgbClr val="A4A5A2"/>
            </a:solidFill>
            <a:ln w="8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K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grpSp>
          <p:nvGrpSpPr>
            <p:cNvPr id="3" name="Graphic 3">
              <a:extLst>
                <a:ext uri="{FF2B5EF4-FFF2-40B4-BE49-F238E27FC236}">
                  <a16:creationId xmlns:a16="http://schemas.microsoft.com/office/drawing/2014/main" id="{0413DB5A-C04C-87BC-DB88-6C0970DA973C}"/>
                </a:ext>
              </a:extLst>
            </p:cNvPr>
            <p:cNvGrpSpPr/>
            <p:nvPr/>
          </p:nvGrpSpPr>
          <p:grpSpPr>
            <a:xfrm>
              <a:off x="6140154" y="2597989"/>
              <a:ext cx="832435" cy="762266"/>
              <a:chOff x="9113393" y="2288083"/>
              <a:chExt cx="832435" cy="76226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A5BB592-261A-9A2C-5493-D5C24BCF757A}"/>
                  </a:ext>
                </a:extLst>
              </p:cNvPr>
              <p:cNvSpPr/>
              <p:nvPr/>
            </p:nvSpPr>
            <p:spPr>
              <a:xfrm rot="-3323009">
                <a:off x="9509736" y="2463587"/>
                <a:ext cx="228208" cy="177127"/>
              </a:xfrm>
              <a:custGeom>
                <a:avLst/>
                <a:gdLst>
                  <a:gd name="connsiteX0" fmla="*/ 0 w 228208"/>
                  <a:gd name="connsiteY0" fmla="*/ 0 h 177127"/>
                  <a:gd name="connsiteX1" fmla="*/ 228208 w 228208"/>
                  <a:gd name="connsiteY1" fmla="*/ 0 h 177127"/>
                  <a:gd name="connsiteX2" fmla="*/ 228208 w 228208"/>
                  <a:gd name="connsiteY2" fmla="*/ 177127 h 177127"/>
                  <a:gd name="connsiteX3" fmla="*/ 0 w 228208"/>
                  <a:gd name="connsiteY3" fmla="*/ 177127 h 177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208" h="177127">
                    <a:moveTo>
                      <a:pt x="0" y="0"/>
                    </a:moveTo>
                    <a:lnTo>
                      <a:pt x="228208" y="0"/>
                    </a:lnTo>
                    <a:lnTo>
                      <a:pt x="228208" y="177127"/>
                    </a:lnTo>
                    <a:lnTo>
                      <a:pt x="0" y="177127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8D4A762E-717E-03C1-01F1-9BCC447E7BA8}"/>
                  </a:ext>
                </a:extLst>
              </p:cNvPr>
              <p:cNvSpPr/>
              <p:nvPr/>
            </p:nvSpPr>
            <p:spPr>
              <a:xfrm>
                <a:off x="9543121" y="2288083"/>
                <a:ext cx="262805" cy="283028"/>
              </a:xfrm>
              <a:custGeom>
                <a:avLst/>
                <a:gdLst>
                  <a:gd name="connsiteX0" fmla="*/ 262805 w 262805"/>
                  <a:gd name="connsiteY0" fmla="*/ 0 h 283028"/>
                  <a:gd name="connsiteX1" fmla="*/ 260103 w 262805"/>
                  <a:gd name="connsiteY1" fmla="*/ 141558 h 283028"/>
                  <a:gd name="connsiteX2" fmla="*/ 257488 w 262805"/>
                  <a:gd name="connsiteY2" fmla="*/ 283028 h 283028"/>
                  <a:gd name="connsiteX3" fmla="*/ 128744 w 262805"/>
                  <a:gd name="connsiteY3" fmla="*/ 194206 h 283028"/>
                  <a:gd name="connsiteX4" fmla="*/ 0 w 262805"/>
                  <a:gd name="connsiteY4" fmla="*/ 105297 h 283028"/>
                  <a:gd name="connsiteX5" fmla="*/ 131359 w 262805"/>
                  <a:gd name="connsiteY5" fmla="*/ 52648 h 28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805" h="283028">
                    <a:moveTo>
                      <a:pt x="262805" y="0"/>
                    </a:moveTo>
                    <a:lnTo>
                      <a:pt x="260103" y="141558"/>
                    </a:lnTo>
                    <a:lnTo>
                      <a:pt x="257488" y="283028"/>
                    </a:lnTo>
                    <a:lnTo>
                      <a:pt x="128744" y="194206"/>
                    </a:lnTo>
                    <a:lnTo>
                      <a:pt x="0" y="105297"/>
                    </a:lnTo>
                    <a:lnTo>
                      <a:pt x="131359" y="52648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95CA963-BEC6-AE6D-8C72-FC600E8BC59F}"/>
                  </a:ext>
                </a:extLst>
              </p:cNvPr>
              <p:cNvSpPr/>
              <p:nvPr/>
            </p:nvSpPr>
            <p:spPr>
              <a:xfrm>
                <a:off x="9113393" y="2360431"/>
                <a:ext cx="832435" cy="689918"/>
              </a:xfrm>
              <a:custGeom>
                <a:avLst/>
                <a:gdLst>
                  <a:gd name="connsiteX0" fmla="*/ 569891 w 832435"/>
                  <a:gd name="connsiteY0" fmla="*/ 689919 h 689918"/>
                  <a:gd name="connsiteX1" fmla="*/ 832435 w 832435"/>
                  <a:gd name="connsiteY1" fmla="*/ 604496 h 689918"/>
                  <a:gd name="connsiteX2" fmla="*/ 0 w 832435"/>
                  <a:gd name="connsiteY2" fmla="*/ 0 h 689918"/>
                  <a:gd name="connsiteX3" fmla="*/ 0 w 832435"/>
                  <a:gd name="connsiteY3" fmla="*/ 266292 h 689918"/>
                  <a:gd name="connsiteX4" fmla="*/ 569891 w 832435"/>
                  <a:gd name="connsiteY4" fmla="*/ 689919 h 68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2435" h="689918">
                    <a:moveTo>
                      <a:pt x="569891" y="689919"/>
                    </a:moveTo>
                    <a:lnTo>
                      <a:pt x="832435" y="604496"/>
                    </a:lnTo>
                    <a:cubicBezTo>
                      <a:pt x="703255" y="245547"/>
                      <a:pt x="383530" y="11942"/>
                      <a:pt x="0" y="0"/>
                    </a:cubicBezTo>
                    <a:lnTo>
                      <a:pt x="0" y="266292"/>
                    </a:lnTo>
                    <a:cubicBezTo>
                      <a:pt x="261411" y="283813"/>
                      <a:pt x="481767" y="454658"/>
                      <a:pt x="569891" y="689919"/>
                    </a:cubicBez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916A736E-4916-2313-5804-5A86B50C99E3}"/>
                </a:ext>
              </a:extLst>
            </p:cNvPr>
            <p:cNvGrpSpPr/>
            <p:nvPr/>
          </p:nvGrpSpPr>
          <p:grpSpPr>
            <a:xfrm>
              <a:off x="6516275" y="3333496"/>
              <a:ext cx="751458" cy="978089"/>
              <a:chOff x="9489514" y="3023590"/>
              <a:chExt cx="751458" cy="978089"/>
            </a:xfrm>
            <a:solidFill>
              <a:schemeClr val="accent3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54B8711B-5B8C-6525-C334-583ADCC79AFA}"/>
                  </a:ext>
                </a:extLst>
              </p:cNvPr>
              <p:cNvSpPr/>
              <p:nvPr/>
            </p:nvSpPr>
            <p:spPr>
              <a:xfrm rot="-4206711">
                <a:off x="9850937" y="3483293"/>
                <a:ext cx="177129" cy="228210"/>
              </a:xfrm>
              <a:custGeom>
                <a:avLst/>
                <a:gdLst>
                  <a:gd name="connsiteX0" fmla="*/ 0 w 177129"/>
                  <a:gd name="connsiteY0" fmla="*/ 0 h 228210"/>
                  <a:gd name="connsiteX1" fmla="*/ 177129 w 177129"/>
                  <a:gd name="connsiteY1" fmla="*/ 0 h 228210"/>
                  <a:gd name="connsiteX2" fmla="*/ 177129 w 177129"/>
                  <a:gd name="connsiteY2" fmla="*/ 228211 h 228210"/>
                  <a:gd name="connsiteX3" fmla="*/ 0 w 177129"/>
                  <a:gd name="connsiteY3" fmla="*/ 228211 h 228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129" h="228210">
                    <a:moveTo>
                      <a:pt x="0" y="0"/>
                    </a:moveTo>
                    <a:lnTo>
                      <a:pt x="177129" y="0"/>
                    </a:lnTo>
                    <a:lnTo>
                      <a:pt x="177129" y="228211"/>
                    </a:lnTo>
                    <a:lnTo>
                      <a:pt x="0" y="228211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AD08B89-4A74-98B1-D2A3-E82A306CBA49}"/>
                  </a:ext>
                </a:extLst>
              </p:cNvPr>
              <p:cNvSpPr/>
              <p:nvPr/>
            </p:nvSpPr>
            <p:spPr>
              <a:xfrm>
                <a:off x="9965876" y="3479294"/>
                <a:ext cx="275095" cy="294185"/>
              </a:xfrm>
              <a:custGeom>
                <a:avLst/>
                <a:gdLst>
                  <a:gd name="connsiteX0" fmla="*/ 275096 w 275095"/>
                  <a:gd name="connsiteY0" fmla="*/ 227242 h 294185"/>
                  <a:gd name="connsiteX1" fmla="*/ 190719 w 275095"/>
                  <a:gd name="connsiteY1" fmla="*/ 113577 h 294185"/>
                  <a:gd name="connsiteX2" fmla="*/ 106430 w 275095"/>
                  <a:gd name="connsiteY2" fmla="*/ 0 h 294185"/>
                  <a:gd name="connsiteX3" fmla="*/ 53258 w 275095"/>
                  <a:gd name="connsiteY3" fmla="*/ 147049 h 294185"/>
                  <a:gd name="connsiteX4" fmla="*/ 0 w 275095"/>
                  <a:gd name="connsiteY4" fmla="*/ 294185 h 294185"/>
                  <a:gd name="connsiteX5" fmla="*/ 137548 w 275095"/>
                  <a:gd name="connsiteY5" fmla="*/ 260713 h 294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095" h="294185">
                    <a:moveTo>
                      <a:pt x="275096" y="227242"/>
                    </a:moveTo>
                    <a:lnTo>
                      <a:pt x="190719" y="113577"/>
                    </a:lnTo>
                    <a:lnTo>
                      <a:pt x="106430" y="0"/>
                    </a:lnTo>
                    <a:lnTo>
                      <a:pt x="53258" y="147049"/>
                    </a:lnTo>
                    <a:lnTo>
                      <a:pt x="0" y="294185"/>
                    </a:lnTo>
                    <a:lnTo>
                      <a:pt x="137548" y="260713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20D9BC1-02C6-DBBF-F251-327BC296C8FA}"/>
                  </a:ext>
                </a:extLst>
              </p:cNvPr>
              <p:cNvSpPr/>
              <p:nvPr/>
            </p:nvSpPr>
            <p:spPr>
              <a:xfrm>
                <a:off x="9489514" y="3023590"/>
                <a:ext cx="514352" cy="978089"/>
              </a:xfrm>
              <a:custGeom>
                <a:avLst/>
                <a:gdLst>
                  <a:gd name="connsiteX0" fmla="*/ 476624 w 514352"/>
                  <a:gd name="connsiteY0" fmla="*/ 0 h 978089"/>
                  <a:gd name="connsiteX1" fmla="*/ 213382 w 514352"/>
                  <a:gd name="connsiteY1" fmla="*/ 85510 h 978089"/>
                  <a:gd name="connsiteX2" fmla="*/ 236046 w 514352"/>
                  <a:gd name="connsiteY2" fmla="*/ 256268 h 978089"/>
                  <a:gd name="connsiteX3" fmla="*/ 0 w 514352"/>
                  <a:gd name="connsiteY3" fmla="*/ 759565 h 978089"/>
                  <a:gd name="connsiteX4" fmla="*/ 158816 w 514352"/>
                  <a:gd name="connsiteY4" fmla="*/ 978090 h 978089"/>
                  <a:gd name="connsiteX5" fmla="*/ 476624 w 514352"/>
                  <a:gd name="connsiteY5" fmla="*/ 0 h 978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4352" h="978089">
                    <a:moveTo>
                      <a:pt x="476624" y="0"/>
                    </a:moveTo>
                    <a:lnTo>
                      <a:pt x="213382" y="85510"/>
                    </a:lnTo>
                    <a:cubicBezTo>
                      <a:pt x="228026" y="139989"/>
                      <a:pt x="236046" y="197169"/>
                      <a:pt x="236046" y="256268"/>
                    </a:cubicBezTo>
                    <a:cubicBezTo>
                      <a:pt x="236046" y="458580"/>
                      <a:pt x="144260" y="639450"/>
                      <a:pt x="0" y="759565"/>
                    </a:cubicBezTo>
                    <a:lnTo>
                      <a:pt x="158816" y="978090"/>
                    </a:lnTo>
                    <a:cubicBezTo>
                      <a:pt x="460324" y="744311"/>
                      <a:pt x="583054" y="366359"/>
                      <a:pt x="476624" y="0"/>
                    </a:cubicBez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aphic 3">
              <a:extLst>
                <a:ext uri="{FF2B5EF4-FFF2-40B4-BE49-F238E27FC236}">
                  <a16:creationId xmlns:a16="http://schemas.microsoft.com/office/drawing/2014/main" id="{34A5F2AB-8C0F-3370-3A90-6692AB3A983B}"/>
                </a:ext>
              </a:extLst>
            </p:cNvPr>
            <p:cNvGrpSpPr/>
            <p:nvPr/>
          </p:nvGrpSpPr>
          <p:grpSpPr>
            <a:xfrm>
              <a:off x="5596674" y="4130193"/>
              <a:ext cx="1028471" cy="704301"/>
              <a:chOff x="8569913" y="3820287"/>
              <a:chExt cx="1028471" cy="704301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5209E5B-D39D-A2A0-2594-9757A69AC04C}"/>
                  </a:ext>
                </a:extLst>
              </p:cNvPr>
              <p:cNvSpPr/>
              <p:nvPr/>
            </p:nvSpPr>
            <p:spPr>
              <a:xfrm rot="-5355651">
                <a:off x="8972267" y="4115240"/>
                <a:ext cx="228196" cy="177118"/>
              </a:xfrm>
              <a:custGeom>
                <a:avLst/>
                <a:gdLst>
                  <a:gd name="connsiteX0" fmla="*/ 0 w 228196"/>
                  <a:gd name="connsiteY0" fmla="*/ 0 h 177118"/>
                  <a:gd name="connsiteX1" fmla="*/ 228197 w 228196"/>
                  <a:gd name="connsiteY1" fmla="*/ 0 h 177118"/>
                  <a:gd name="connsiteX2" fmla="*/ 228197 w 228196"/>
                  <a:gd name="connsiteY2" fmla="*/ 177118 h 177118"/>
                  <a:gd name="connsiteX3" fmla="*/ 0 w 228196"/>
                  <a:gd name="connsiteY3" fmla="*/ 177118 h 17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196" h="177118">
                    <a:moveTo>
                      <a:pt x="0" y="0"/>
                    </a:moveTo>
                    <a:lnTo>
                      <a:pt x="228197" y="0"/>
                    </a:lnTo>
                    <a:lnTo>
                      <a:pt x="228197" y="177118"/>
                    </a:lnTo>
                    <a:lnTo>
                      <a:pt x="0" y="177118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561B9B9-ADEF-B7A6-7EDF-EC80CA8423E2}"/>
                  </a:ext>
                </a:extLst>
              </p:cNvPr>
              <p:cNvSpPr/>
              <p:nvPr/>
            </p:nvSpPr>
            <p:spPr>
              <a:xfrm>
                <a:off x="8928950" y="4286625"/>
                <a:ext cx="312751" cy="237963"/>
              </a:xfrm>
              <a:custGeom>
                <a:avLst/>
                <a:gdLst>
                  <a:gd name="connsiteX0" fmla="*/ 153325 w 312751"/>
                  <a:gd name="connsiteY0" fmla="*/ 237963 h 237963"/>
                  <a:gd name="connsiteX1" fmla="*/ 233082 w 312751"/>
                  <a:gd name="connsiteY1" fmla="*/ 120986 h 237963"/>
                  <a:gd name="connsiteX2" fmla="*/ 312752 w 312751"/>
                  <a:gd name="connsiteY2" fmla="*/ 4097 h 237963"/>
                  <a:gd name="connsiteX3" fmla="*/ 156376 w 312751"/>
                  <a:gd name="connsiteY3" fmla="*/ 2092 h 237963"/>
                  <a:gd name="connsiteX4" fmla="*/ 0 w 312751"/>
                  <a:gd name="connsiteY4" fmla="*/ 0 h 237963"/>
                  <a:gd name="connsiteX5" fmla="*/ 76619 w 312751"/>
                  <a:gd name="connsiteY5" fmla="*/ 118982 h 23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2751" h="237963">
                    <a:moveTo>
                      <a:pt x="153325" y="237963"/>
                    </a:moveTo>
                    <a:lnTo>
                      <a:pt x="233082" y="120986"/>
                    </a:lnTo>
                    <a:lnTo>
                      <a:pt x="312752" y="4097"/>
                    </a:lnTo>
                    <a:lnTo>
                      <a:pt x="156376" y="2092"/>
                    </a:lnTo>
                    <a:lnTo>
                      <a:pt x="0" y="0"/>
                    </a:lnTo>
                    <a:lnTo>
                      <a:pt x="76619" y="118982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C40CFA9-6FD7-BACD-C985-E457F83185DA}"/>
                  </a:ext>
                </a:extLst>
              </p:cNvPr>
              <p:cNvSpPr/>
              <p:nvPr/>
            </p:nvSpPr>
            <p:spPr>
              <a:xfrm>
                <a:off x="8569913" y="3820287"/>
                <a:ext cx="1028471" cy="378823"/>
              </a:xfrm>
              <a:custGeom>
                <a:avLst/>
                <a:gdLst>
                  <a:gd name="connsiteX0" fmla="*/ 500856 w 1028471"/>
                  <a:gd name="connsiteY0" fmla="*/ 114362 h 378823"/>
                  <a:gd name="connsiteX1" fmla="*/ 149490 w 1028471"/>
                  <a:gd name="connsiteY1" fmla="*/ 11942 h 378823"/>
                  <a:gd name="connsiteX2" fmla="*/ 0 w 1028471"/>
                  <a:gd name="connsiteY2" fmla="*/ 217653 h 378823"/>
                  <a:gd name="connsiteX3" fmla="*/ 514192 w 1028471"/>
                  <a:gd name="connsiteY3" fmla="*/ 378824 h 378823"/>
                  <a:gd name="connsiteX4" fmla="*/ 1028472 w 1028471"/>
                  <a:gd name="connsiteY4" fmla="*/ 217653 h 378823"/>
                  <a:gd name="connsiteX5" fmla="*/ 870352 w 1028471"/>
                  <a:gd name="connsiteY5" fmla="*/ 0 h 378823"/>
                  <a:gd name="connsiteX6" fmla="*/ 500856 w 1028471"/>
                  <a:gd name="connsiteY6" fmla="*/ 114362 h 378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8471" h="378823">
                    <a:moveTo>
                      <a:pt x="500856" y="114362"/>
                    </a:moveTo>
                    <a:cubicBezTo>
                      <a:pt x="371501" y="114362"/>
                      <a:pt x="251038" y="76706"/>
                      <a:pt x="149490" y="11942"/>
                    </a:cubicBezTo>
                    <a:lnTo>
                      <a:pt x="0" y="217653"/>
                    </a:lnTo>
                    <a:cubicBezTo>
                      <a:pt x="155156" y="323212"/>
                      <a:pt x="332364" y="378824"/>
                      <a:pt x="514192" y="378824"/>
                    </a:cubicBezTo>
                    <a:cubicBezTo>
                      <a:pt x="696108" y="378824"/>
                      <a:pt x="873229" y="323212"/>
                      <a:pt x="1028472" y="217653"/>
                    </a:cubicBezTo>
                    <a:lnTo>
                      <a:pt x="870352" y="0"/>
                    </a:lnTo>
                    <a:cubicBezTo>
                      <a:pt x="765230" y="72086"/>
                      <a:pt x="637968" y="114362"/>
                      <a:pt x="500856" y="114362"/>
                    </a:cubicBez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aphic 3">
              <a:extLst>
                <a:ext uri="{FF2B5EF4-FFF2-40B4-BE49-F238E27FC236}">
                  <a16:creationId xmlns:a16="http://schemas.microsoft.com/office/drawing/2014/main" id="{6752A069-B4B2-D7EB-2982-DF61057F1B93}"/>
                </a:ext>
              </a:extLst>
            </p:cNvPr>
            <p:cNvGrpSpPr/>
            <p:nvPr/>
          </p:nvGrpSpPr>
          <p:grpSpPr>
            <a:xfrm>
              <a:off x="4934997" y="3333496"/>
              <a:ext cx="760872" cy="978089"/>
              <a:chOff x="7908236" y="3023590"/>
              <a:chExt cx="760872" cy="978089"/>
            </a:xfrm>
            <a:solidFill>
              <a:schemeClr val="accent3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BF6E9E3-826F-5163-C3BA-829206E7C63D}"/>
                  </a:ext>
                </a:extLst>
              </p:cNvPr>
              <p:cNvSpPr/>
              <p:nvPr/>
            </p:nvSpPr>
            <p:spPr>
              <a:xfrm rot="-1192965">
                <a:off x="8095690" y="3509011"/>
                <a:ext cx="228202" cy="177123"/>
              </a:xfrm>
              <a:custGeom>
                <a:avLst/>
                <a:gdLst>
                  <a:gd name="connsiteX0" fmla="*/ 0 w 228202"/>
                  <a:gd name="connsiteY0" fmla="*/ 0 h 177123"/>
                  <a:gd name="connsiteX1" fmla="*/ 228203 w 228202"/>
                  <a:gd name="connsiteY1" fmla="*/ 0 h 177123"/>
                  <a:gd name="connsiteX2" fmla="*/ 228203 w 228202"/>
                  <a:gd name="connsiteY2" fmla="*/ 177123 h 177123"/>
                  <a:gd name="connsiteX3" fmla="*/ 0 w 228202"/>
                  <a:gd name="connsiteY3" fmla="*/ 177123 h 17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202" h="177123">
                    <a:moveTo>
                      <a:pt x="0" y="0"/>
                    </a:moveTo>
                    <a:lnTo>
                      <a:pt x="228203" y="0"/>
                    </a:lnTo>
                    <a:lnTo>
                      <a:pt x="228203" y="177123"/>
                    </a:lnTo>
                    <a:lnTo>
                      <a:pt x="0" y="177123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74FCD92-D44E-9E6C-2D20-D4E045BFB71C}"/>
                  </a:ext>
                </a:extLst>
              </p:cNvPr>
              <p:cNvSpPr/>
              <p:nvPr/>
            </p:nvSpPr>
            <p:spPr>
              <a:xfrm>
                <a:off x="7908236" y="3479294"/>
                <a:ext cx="275008" cy="294185"/>
              </a:xfrm>
              <a:custGeom>
                <a:avLst/>
                <a:gdLst>
                  <a:gd name="connsiteX0" fmla="*/ 0 w 275008"/>
                  <a:gd name="connsiteY0" fmla="*/ 227242 h 294185"/>
                  <a:gd name="connsiteX1" fmla="*/ 84290 w 275008"/>
                  <a:gd name="connsiteY1" fmla="*/ 113577 h 294185"/>
                  <a:gd name="connsiteX2" fmla="*/ 168666 w 275008"/>
                  <a:gd name="connsiteY2" fmla="*/ 0 h 294185"/>
                  <a:gd name="connsiteX3" fmla="*/ 221838 w 275008"/>
                  <a:gd name="connsiteY3" fmla="*/ 147049 h 294185"/>
                  <a:gd name="connsiteX4" fmla="*/ 275009 w 275008"/>
                  <a:gd name="connsiteY4" fmla="*/ 294185 h 294185"/>
                  <a:gd name="connsiteX5" fmla="*/ 137548 w 275008"/>
                  <a:gd name="connsiteY5" fmla="*/ 260713 h 294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5008" h="294185">
                    <a:moveTo>
                      <a:pt x="0" y="227242"/>
                    </a:moveTo>
                    <a:lnTo>
                      <a:pt x="84290" y="113577"/>
                    </a:lnTo>
                    <a:lnTo>
                      <a:pt x="168666" y="0"/>
                    </a:lnTo>
                    <a:lnTo>
                      <a:pt x="221838" y="147049"/>
                    </a:lnTo>
                    <a:lnTo>
                      <a:pt x="275009" y="294185"/>
                    </a:lnTo>
                    <a:lnTo>
                      <a:pt x="137548" y="260713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4F079AB-B5D6-3ACF-CDCB-98F1150C644B}"/>
                  </a:ext>
                </a:extLst>
              </p:cNvPr>
              <p:cNvSpPr/>
              <p:nvPr/>
            </p:nvSpPr>
            <p:spPr>
              <a:xfrm>
                <a:off x="8164569" y="3023590"/>
                <a:ext cx="504538" cy="978089"/>
              </a:xfrm>
              <a:custGeom>
                <a:avLst/>
                <a:gdLst>
                  <a:gd name="connsiteX0" fmla="*/ 251496 w 504538"/>
                  <a:gd name="connsiteY0" fmla="*/ 256268 h 978089"/>
                  <a:gd name="connsiteX1" fmla="*/ 276425 w 504538"/>
                  <a:gd name="connsiteY1" fmla="*/ 77578 h 978089"/>
                  <a:gd name="connsiteX2" fmla="*/ 37765 w 504538"/>
                  <a:gd name="connsiteY2" fmla="*/ 0 h 978089"/>
                  <a:gd name="connsiteX3" fmla="*/ 355572 w 504538"/>
                  <a:gd name="connsiteY3" fmla="*/ 978090 h 978089"/>
                  <a:gd name="connsiteX4" fmla="*/ 504539 w 504538"/>
                  <a:gd name="connsiteY4" fmla="*/ 773075 h 978089"/>
                  <a:gd name="connsiteX5" fmla="*/ 251496 w 504538"/>
                  <a:gd name="connsiteY5" fmla="*/ 256268 h 978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4538" h="978089">
                    <a:moveTo>
                      <a:pt x="251496" y="256268"/>
                    </a:moveTo>
                    <a:cubicBezTo>
                      <a:pt x="251496" y="194293"/>
                      <a:pt x="260300" y="134410"/>
                      <a:pt x="276425" y="77578"/>
                    </a:cubicBezTo>
                    <a:lnTo>
                      <a:pt x="37765" y="0"/>
                    </a:lnTo>
                    <a:cubicBezTo>
                      <a:pt x="-68752" y="366359"/>
                      <a:pt x="54065" y="744311"/>
                      <a:pt x="355572" y="978090"/>
                    </a:cubicBezTo>
                    <a:lnTo>
                      <a:pt x="504539" y="773075"/>
                    </a:lnTo>
                    <a:cubicBezTo>
                      <a:pt x="350604" y="653309"/>
                      <a:pt x="251496" y="466425"/>
                      <a:pt x="251496" y="256268"/>
                    </a:cubicBez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3">
              <a:extLst>
                <a:ext uri="{FF2B5EF4-FFF2-40B4-BE49-F238E27FC236}">
                  <a16:creationId xmlns:a16="http://schemas.microsoft.com/office/drawing/2014/main" id="{C2922504-93A8-2D27-E6A6-BC6FDEFCCDED}"/>
                </a:ext>
              </a:extLst>
            </p:cNvPr>
            <p:cNvGrpSpPr/>
            <p:nvPr/>
          </p:nvGrpSpPr>
          <p:grpSpPr>
            <a:xfrm>
              <a:off x="5247574" y="2597989"/>
              <a:ext cx="831476" cy="754596"/>
              <a:chOff x="8220813" y="2288083"/>
              <a:chExt cx="831476" cy="754596"/>
            </a:xfrm>
            <a:solidFill>
              <a:schemeClr val="accent4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D2BDE41-B0F2-5529-CAD4-5409269707E5}"/>
                  </a:ext>
                </a:extLst>
              </p:cNvPr>
              <p:cNvSpPr/>
              <p:nvPr/>
            </p:nvSpPr>
            <p:spPr>
              <a:xfrm rot="-2076991">
                <a:off x="8463166" y="2437899"/>
                <a:ext cx="177127" cy="228208"/>
              </a:xfrm>
              <a:custGeom>
                <a:avLst/>
                <a:gdLst>
                  <a:gd name="connsiteX0" fmla="*/ 0 w 177127"/>
                  <a:gd name="connsiteY0" fmla="*/ 0 h 228208"/>
                  <a:gd name="connsiteX1" fmla="*/ 177127 w 177127"/>
                  <a:gd name="connsiteY1" fmla="*/ 0 h 228208"/>
                  <a:gd name="connsiteX2" fmla="*/ 177127 w 177127"/>
                  <a:gd name="connsiteY2" fmla="*/ 228208 h 228208"/>
                  <a:gd name="connsiteX3" fmla="*/ 0 w 177127"/>
                  <a:gd name="connsiteY3" fmla="*/ 228208 h 22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127" h="228208">
                    <a:moveTo>
                      <a:pt x="0" y="0"/>
                    </a:moveTo>
                    <a:lnTo>
                      <a:pt x="177127" y="0"/>
                    </a:lnTo>
                    <a:lnTo>
                      <a:pt x="177127" y="228208"/>
                    </a:lnTo>
                    <a:lnTo>
                      <a:pt x="0" y="228208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C4ADC30-6E6E-1C0E-7CBD-780A6003830A}"/>
                  </a:ext>
                </a:extLst>
              </p:cNvPr>
              <p:cNvSpPr/>
              <p:nvPr/>
            </p:nvSpPr>
            <p:spPr>
              <a:xfrm>
                <a:off x="8369518" y="2288083"/>
                <a:ext cx="262718" cy="283028"/>
              </a:xfrm>
              <a:custGeom>
                <a:avLst/>
                <a:gdLst>
                  <a:gd name="connsiteX0" fmla="*/ 0 w 262718"/>
                  <a:gd name="connsiteY0" fmla="*/ 0 h 283028"/>
                  <a:gd name="connsiteX1" fmla="*/ 2615 w 262718"/>
                  <a:gd name="connsiteY1" fmla="*/ 141558 h 283028"/>
                  <a:gd name="connsiteX2" fmla="*/ 5230 w 262718"/>
                  <a:gd name="connsiteY2" fmla="*/ 283028 h 283028"/>
                  <a:gd name="connsiteX3" fmla="*/ 133974 w 262718"/>
                  <a:gd name="connsiteY3" fmla="*/ 194206 h 283028"/>
                  <a:gd name="connsiteX4" fmla="*/ 262718 w 262718"/>
                  <a:gd name="connsiteY4" fmla="*/ 105297 h 283028"/>
                  <a:gd name="connsiteX5" fmla="*/ 131359 w 262718"/>
                  <a:gd name="connsiteY5" fmla="*/ 52648 h 28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2718" h="283028">
                    <a:moveTo>
                      <a:pt x="0" y="0"/>
                    </a:moveTo>
                    <a:lnTo>
                      <a:pt x="2615" y="141558"/>
                    </a:lnTo>
                    <a:lnTo>
                      <a:pt x="5230" y="283028"/>
                    </a:lnTo>
                    <a:lnTo>
                      <a:pt x="133974" y="194206"/>
                    </a:lnTo>
                    <a:lnTo>
                      <a:pt x="262718" y="105297"/>
                    </a:lnTo>
                    <a:lnTo>
                      <a:pt x="131359" y="52648"/>
                    </a:ln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D1D6D88-8806-47B6-CE5E-15F848917A4B}"/>
                  </a:ext>
                </a:extLst>
              </p:cNvPr>
              <p:cNvSpPr/>
              <p:nvPr/>
            </p:nvSpPr>
            <p:spPr>
              <a:xfrm>
                <a:off x="8220813" y="2360431"/>
                <a:ext cx="831476" cy="682248"/>
              </a:xfrm>
              <a:custGeom>
                <a:avLst/>
                <a:gdLst>
                  <a:gd name="connsiteX0" fmla="*/ 831476 w 831476"/>
                  <a:gd name="connsiteY0" fmla="*/ 265072 h 682248"/>
                  <a:gd name="connsiteX1" fmla="*/ 831476 w 831476"/>
                  <a:gd name="connsiteY1" fmla="*/ 0 h 682248"/>
                  <a:gd name="connsiteX2" fmla="*/ 0 w 831476"/>
                  <a:gd name="connsiteY2" fmla="*/ 604496 h 682248"/>
                  <a:gd name="connsiteX3" fmla="*/ 238922 w 831476"/>
                  <a:gd name="connsiteY3" fmla="*/ 682248 h 682248"/>
                  <a:gd name="connsiteX4" fmla="*/ 831476 w 831476"/>
                  <a:gd name="connsiteY4" fmla="*/ 265072 h 682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1476" h="682248">
                    <a:moveTo>
                      <a:pt x="831476" y="265072"/>
                    </a:moveTo>
                    <a:lnTo>
                      <a:pt x="831476" y="0"/>
                    </a:lnTo>
                    <a:cubicBezTo>
                      <a:pt x="447946" y="11942"/>
                      <a:pt x="129180" y="245547"/>
                      <a:pt x="0" y="604496"/>
                    </a:cubicBezTo>
                    <a:lnTo>
                      <a:pt x="238922" y="682248"/>
                    </a:lnTo>
                    <a:cubicBezTo>
                      <a:pt x="331928" y="443065"/>
                      <a:pt x="561262" y="272219"/>
                      <a:pt x="831476" y="265072"/>
                    </a:cubicBezTo>
                    <a:close/>
                  </a:path>
                </a:pathLst>
              </a:custGeom>
              <a:grpFill/>
              <a:ln w="8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K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13693D5-E999-BEF5-8D40-D3063EE1E842}"/>
                </a:ext>
              </a:extLst>
            </p:cNvPr>
            <p:cNvSpPr/>
            <p:nvPr/>
          </p:nvSpPr>
          <p:spPr>
            <a:xfrm>
              <a:off x="4757155" y="1900108"/>
              <a:ext cx="683629" cy="683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1B9564-75C3-F2CD-C193-F59D135840A0}"/>
                </a:ext>
              </a:extLst>
            </p:cNvPr>
            <p:cNvSpPr/>
            <p:nvPr/>
          </p:nvSpPr>
          <p:spPr>
            <a:xfrm>
              <a:off x="6817880" y="1903573"/>
              <a:ext cx="683629" cy="683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EFE462-1828-086E-5C9E-7CE9DEE041C5}"/>
                </a:ext>
              </a:extLst>
            </p:cNvPr>
            <p:cNvSpPr/>
            <p:nvPr/>
          </p:nvSpPr>
          <p:spPr>
            <a:xfrm>
              <a:off x="7419498" y="3813743"/>
              <a:ext cx="683629" cy="683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F2C5A0C-6955-6074-3C7F-ADA1F03C044A}"/>
                </a:ext>
              </a:extLst>
            </p:cNvPr>
            <p:cNvSpPr/>
            <p:nvPr/>
          </p:nvSpPr>
          <p:spPr>
            <a:xfrm>
              <a:off x="4089000" y="3822896"/>
              <a:ext cx="683629" cy="683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96A8CEE-282A-985B-6A8A-5A1FDAF9CF54}"/>
                </a:ext>
              </a:extLst>
            </p:cNvPr>
            <p:cNvSpPr/>
            <p:nvPr/>
          </p:nvSpPr>
          <p:spPr>
            <a:xfrm>
              <a:off x="5754185" y="4937139"/>
              <a:ext cx="683629" cy="683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sx="101000" sy="101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K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3DE940-91AC-16DB-0AD5-F8F8823643DB}"/>
                </a:ext>
              </a:extLst>
            </p:cNvPr>
            <p:cNvSpPr txBox="1"/>
            <p:nvPr/>
          </p:nvSpPr>
          <p:spPr>
            <a:xfrm>
              <a:off x="1755055" y="1980312"/>
              <a:ext cx="268860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Growing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exponentially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C88092-3525-47B5-E8A0-DD64E02AF2D8}"/>
                </a:ext>
              </a:extLst>
            </p:cNvPr>
            <p:cNvSpPr txBox="1"/>
            <p:nvPr/>
          </p:nvSpPr>
          <p:spPr>
            <a:xfrm>
              <a:off x="7831121" y="1980312"/>
              <a:ext cx="19136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From new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sources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B33805-4286-C015-E597-761676DCD7F9}"/>
                </a:ext>
              </a:extLst>
            </p:cNvPr>
            <p:cNvSpPr txBox="1"/>
            <p:nvPr/>
          </p:nvSpPr>
          <p:spPr>
            <a:xfrm>
              <a:off x="2022752" y="3903100"/>
              <a:ext cx="18291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Increasingly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diverse formats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9BE2C2-A4A2-4C6B-C49D-8A2246A0ED0A}"/>
                </a:ext>
              </a:extLst>
            </p:cNvPr>
            <p:cNvSpPr txBox="1"/>
            <p:nvPr/>
          </p:nvSpPr>
          <p:spPr>
            <a:xfrm>
              <a:off x="8377002" y="3903100"/>
              <a:ext cx="1721808" cy="5690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Used by many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internal roles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8C6BBE-920D-11A0-3B07-8B2FDE7AC89E}"/>
                </a:ext>
              </a:extLst>
            </p:cNvPr>
            <p:cNvSpPr txBox="1"/>
            <p:nvPr/>
          </p:nvSpPr>
          <p:spPr>
            <a:xfrm>
              <a:off x="5088356" y="5815937"/>
              <a:ext cx="20152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Analytics and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/>
                  <a:ea typeface="+mn-ea"/>
                  <a:cs typeface="+mn-cs"/>
                </a:rPr>
                <a:t>machine learning</a:t>
              </a: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CBB6FCB-4899-BCB3-D37E-65FBB89E5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61809" y="2104762"/>
              <a:ext cx="274320" cy="274320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CB6E2988-4C1D-A201-622F-00BBD5122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3654" y="4027550"/>
              <a:ext cx="274320" cy="27432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7FA1B0E8-034A-9DB7-D6EB-AB30A5396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58839" y="5141793"/>
              <a:ext cx="274320" cy="27432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3A659B5F-E262-5D1C-8F7D-D38C4661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24152" y="4018397"/>
              <a:ext cx="274320" cy="274320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81DA22C-DB18-31ED-B169-5CAF31CA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22534" y="2108227"/>
              <a:ext cx="274320" cy="27432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0573B9A-2AE0-F25D-ADAF-0D771D54B4B6}"/>
              </a:ext>
            </a:extLst>
          </p:cNvPr>
          <p:cNvSpPr txBox="1"/>
          <p:nvPr/>
        </p:nvSpPr>
        <p:spPr>
          <a:xfrm>
            <a:off x="1530395" y="621389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Companies Expect More Value From Their Data</a:t>
            </a:r>
          </a:p>
        </p:txBody>
      </p:sp>
    </p:spTree>
    <p:extLst>
      <p:ext uri="{BB962C8B-B14F-4D97-AF65-F5344CB8AC3E}">
        <p14:creationId xmlns:p14="http://schemas.microsoft.com/office/powerpoint/2010/main" val="2317926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241E860-D1A3-B159-7D8B-7343D7B17893}"/>
              </a:ext>
            </a:extLst>
          </p:cNvPr>
          <p:cNvSpPr/>
          <p:nvPr/>
        </p:nvSpPr>
        <p:spPr>
          <a:xfrm>
            <a:off x="520585" y="1533525"/>
            <a:ext cx="11173282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E0197F-FC33-0EC5-321F-1117083B2E2F}"/>
              </a:ext>
            </a:extLst>
          </p:cNvPr>
          <p:cNvSpPr/>
          <p:nvPr/>
        </p:nvSpPr>
        <p:spPr>
          <a:xfrm>
            <a:off x="780026" y="1743075"/>
            <a:ext cx="5029802" cy="3912421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84606-800B-305E-1BEC-643EC88A8CFD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Federated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B25B1-EDF3-DB66-B1BC-EEA3FC213291}"/>
              </a:ext>
            </a:extLst>
          </p:cNvPr>
          <p:cNvSpPr txBox="1"/>
          <p:nvPr/>
        </p:nvSpPr>
        <p:spPr>
          <a:xfrm>
            <a:off x="2795519" y="1038607"/>
            <a:ext cx="66009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D a t a  s o u r c e  c o n n e c t o r s  f o r  i n - p l a c e a n a l y t i c 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1E9587-C316-E38B-B8FF-461223CBB7BE}"/>
              </a:ext>
            </a:extLst>
          </p:cNvPr>
          <p:cNvSpPr/>
          <p:nvPr/>
        </p:nvSpPr>
        <p:spPr>
          <a:xfrm>
            <a:off x="6382173" y="1743075"/>
            <a:ext cx="5029802" cy="3912421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1318DF03-980F-9BFE-EFEC-36705A94347D}"/>
              </a:ext>
            </a:extLst>
          </p:cNvPr>
          <p:cNvSpPr/>
          <p:nvPr/>
        </p:nvSpPr>
        <p:spPr>
          <a:xfrm>
            <a:off x="2588132" y="2255861"/>
            <a:ext cx="1050290" cy="1013460"/>
          </a:xfrm>
          <a:custGeom>
            <a:avLst/>
            <a:gdLst/>
            <a:ahLst/>
            <a:cxnLst/>
            <a:rect l="l" t="t" r="r" b="b"/>
            <a:pathLst>
              <a:path w="1050289" h="1013460">
                <a:moveTo>
                  <a:pt x="748571" y="789939"/>
                </a:moveTo>
                <a:lnTo>
                  <a:pt x="698754" y="789939"/>
                </a:lnTo>
                <a:lnTo>
                  <a:pt x="893318" y="986789"/>
                </a:lnTo>
                <a:lnTo>
                  <a:pt x="907186" y="998220"/>
                </a:lnTo>
                <a:lnTo>
                  <a:pt x="922924" y="1007110"/>
                </a:lnTo>
                <a:lnTo>
                  <a:pt x="940020" y="1012190"/>
                </a:lnTo>
                <a:lnTo>
                  <a:pt x="957961" y="1013460"/>
                </a:lnTo>
                <a:lnTo>
                  <a:pt x="976050" y="1012190"/>
                </a:lnTo>
                <a:lnTo>
                  <a:pt x="993235" y="1007110"/>
                </a:lnTo>
                <a:lnTo>
                  <a:pt x="1009038" y="998220"/>
                </a:lnTo>
                <a:lnTo>
                  <a:pt x="1022984" y="986789"/>
                </a:lnTo>
                <a:lnTo>
                  <a:pt x="1030311" y="977900"/>
                </a:lnTo>
                <a:lnTo>
                  <a:pt x="958215" y="977900"/>
                </a:lnTo>
                <a:lnTo>
                  <a:pt x="937013" y="974089"/>
                </a:lnTo>
                <a:lnTo>
                  <a:pt x="918337" y="962660"/>
                </a:lnTo>
                <a:lnTo>
                  <a:pt x="748571" y="789939"/>
                </a:lnTo>
                <a:close/>
              </a:path>
              <a:path w="1050289" h="1013460">
                <a:moveTo>
                  <a:pt x="860624" y="689610"/>
                </a:moveTo>
                <a:lnTo>
                  <a:pt x="809752" y="689610"/>
                </a:lnTo>
                <a:lnTo>
                  <a:pt x="998346" y="881380"/>
                </a:lnTo>
                <a:lnTo>
                  <a:pt x="1005425" y="890270"/>
                </a:lnTo>
                <a:lnTo>
                  <a:pt x="1010586" y="899160"/>
                </a:lnTo>
                <a:lnTo>
                  <a:pt x="1013723" y="910589"/>
                </a:lnTo>
                <a:lnTo>
                  <a:pt x="1014730" y="922020"/>
                </a:lnTo>
                <a:lnTo>
                  <a:pt x="1013702" y="932180"/>
                </a:lnTo>
                <a:lnTo>
                  <a:pt x="979416" y="974089"/>
                </a:lnTo>
                <a:lnTo>
                  <a:pt x="958215" y="977900"/>
                </a:lnTo>
                <a:lnTo>
                  <a:pt x="1030311" y="977900"/>
                </a:lnTo>
                <a:lnTo>
                  <a:pt x="1034498" y="972820"/>
                </a:lnTo>
                <a:lnTo>
                  <a:pt x="1042987" y="956310"/>
                </a:lnTo>
                <a:lnTo>
                  <a:pt x="1048238" y="939800"/>
                </a:lnTo>
                <a:lnTo>
                  <a:pt x="1050036" y="922020"/>
                </a:lnTo>
                <a:lnTo>
                  <a:pt x="1048331" y="902970"/>
                </a:lnTo>
                <a:lnTo>
                  <a:pt x="1043162" y="885189"/>
                </a:lnTo>
                <a:lnTo>
                  <a:pt x="1034730" y="869950"/>
                </a:lnTo>
                <a:lnTo>
                  <a:pt x="1023239" y="854710"/>
                </a:lnTo>
                <a:lnTo>
                  <a:pt x="860624" y="689610"/>
                </a:lnTo>
                <a:close/>
              </a:path>
              <a:path w="1050289" h="1013460">
                <a:moveTo>
                  <a:pt x="138430" y="612139"/>
                </a:moveTo>
                <a:lnTo>
                  <a:pt x="107315" y="629920"/>
                </a:lnTo>
                <a:lnTo>
                  <a:pt x="133925" y="673100"/>
                </a:lnTo>
                <a:lnTo>
                  <a:pt x="165267" y="713739"/>
                </a:lnTo>
                <a:lnTo>
                  <a:pt x="200871" y="748030"/>
                </a:lnTo>
                <a:lnTo>
                  <a:pt x="240266" y="779780"/>
                </a:lnTo>
                <a:lnTo>
                  <a:pt x="282982" y="805180"/>
                </a:lnTo>
                <a:lnTo>
                  <a:pt x="328549" y="825500"/>
                </a:lnTo>
                <a:lnTo>
                  <a:pt x="376495" y="840739"/>
                </a:lnTo>
                <a:lnTo>
                  <a:pt x="426351" y="850900"/>
                </a:lnTo>
                <a:lnTo>
                  <a:pt x="477647" y="853439"/>
                </a:lnTo>
                <a:lnTo>
                  <a:pt x="524331" y="850900"/>
                </a:lnTo>
                <a:lnTo>
                  <a:pt x="570216" y="843280"/>
                </a:lnTo>
                <a:lnTo>
                  <a:pt x="614871" y="830580"/>
                </a:lnTo>
                <a:lnTo>
                  <a:pt x="645578" y="817880"/>
                </a:lnTo>
                <a:lnTo>
                  <a:pt x="477647" y="817880"/>
                </a:lnTo>
                <a:lnTo>
                  <a:pt x="430663" y="815339"/>
                </a:lnTo>
                <a:lnTo>
                  <a:pt x="384995" y="806450"/>
                </a:lnTo>
                <a:lnTo>
                  <a:pt x="341074" y="792480"/>
                </a:lnTo>
                <a:lnTo>
                  <a:pt x="299334" y="773430"/>
                </a:lnTo>
                <a:lnTo>
                  <a:pt x="260204" y="749300"/>
                </a:lnTo>
                <a:lnTo>
                  <a:pt x="224117" y="721360"/>
                </a:lnTo>
                <a:lnTo>
                  <a:pt x="191504" y="688339"/>
                </a:lnTo>
                <a:lnTo>
                  <a:pt x="162798" y="652780"/>
                </a:lnTo>
                <a:lnTo>
                  <a:pt x="138430" y="612139"/>
                </a:lnTo>
                <a:close/>
              </a:path>
              <a:path w="1050289" h="1013460">
                <a:moveTo>
                  <a:pt x="642061" y="35560"/>
                </a:moveTo>
                <a:lnTo>
                  <a:pt x="477647" y="35560"/>
                </a:lnTo>
                <a:lnTo>
                  <a:pt x="525879" y="39370"/>
                </a:lnTo>
                <a:lnTo>
                  <a:pt x="572329" y="48260"/>
                </a:lnTo>
                <a:lnTo>
                  <a:pt x="616636" y="62229"/>
                </a:lnTo>
                <a:lnTo>
                  <a:pt x="658439" y="82550"/>
                </a:lnTo>
                <a:lnTo>
                  <a:pt x="697376" y="106679"/>
                </a:lnTo>
                <a:lnTo>
                  <a:pt x="733085" y="134620"/>
                </a:lnTo>
                <a:lnTo>
                  <a:pt x="765206" y="167640"/>
                </a:lnTo>
                <a:lnTo>
                  <a:pt x="793377" y="204470"/>
                </a:lnTo>
                <a:lnTo>
                  <a:pt x="817236" y="243839"/>
                </a:lnTo>
                <a:lnTo>
                  <a:pt x="836422" y="285750"/>
                </a:lnTo>
                <a:lnTo>
                  <a:pt x="850574" y="331470"/>
                </a:lnTo>
                <a:lnTo>
                  <a:pt x="859330" y="378460"/>
                </a:lnTo>
                <a:lnTo>
                  <a:pt x="862330" y="427989"/>
                </a:lnTo>
                <a:lnTo>
                  <a:pt x="859318" y="476250"/>
                </a:lnTo>
                <a:lnTo>
                  <a:pt x="850529" y="523239"/>
                </a:lnTo>
                <a:lnTo>
                  <a:pt x="836329" y="568960"/>
                </a:lnTo>
                <a:lnTo>
                  <a:pt x="817086" y="610870"/>
                </a:lnTo>
                <a:lnTo>
                  <a:pt x="793169" y="650239"/>
                </a:lnTo>
                <a:lnTo>
                  <a:pt x="764944" y="687070"/>
                </a:lnTo>
                <a:lnTo>
                  <a:pt x="732779" y="718820"/>
                </a:lnTo>
                <a:lnTo>
                  <a:pt x="697043" y="748030"/>
                </a:lnTo>
                <a:lnTo>
                  <a:pt x="658102" y="772160"/>
                </a:lnTo>
                <a:lnTo>
                  <a:pt x="616324" y="791210"/>
                </a:lnTo>
                <a:lnTo>
                  <a:pt x="572077" y="806450"/>
                </a:lnTo>
                <a:lnTo>
                  <a:pt x="525729" y="815339"/>
                </a:lnTo>
                <a:lnTo>
                  <a:pt x="477647" y="817880"/>
                </a:lnTo>
                <a:lnTo>
                  <a:pt x="645578" y="817880"/>
                </a:lnTo>
                <a:lnTo>
                  <a:pt x="657861" y="812800"/>
                </a:lnTo>
                <a:lnTo>
                  <a:pt x="698754" y="789939"/>
                </a:lnTo>
                <a:lnTo>
                  <a:pt x="748571" y="789939"/>
                </a:lnTo>
                <a:lnTo>
                  <a:pt x="728599" y="769620"/>
                </a:lnTo>
                <a:lnTo>
                  <a:pt x="750923" y="751839"/>
                </a:lnTo>
                <a:lnTo>
                  <a:pt x="771937" y="731520"/>
                </a:lnTo>
                <a:lnTo>
                  <a:pt x="791571" y="711200"/>
                </a:lnTo>
                <a:lnTo>
                  <a:pt x="809752" y="689610"/>
                </a:lnTo>
                <a:lnTo>
                  <a:pt x="860624" y="689610"/>
                </a:lnTo>
                <a:lnTo>
                  <a:pt x="830580" y="659130"/>
                </a:lnTo>
                <a:lnTo>
                  <a:pt x="854514" y="615950"/>
                </a:lnTo>
                <a:lnTo>
                  <a:pt x="873347" y="571500"/>
                </a:lnTo>
                <a:lnTo>
                  <a:pt x="886943" y="524510"/>
                </a:lnTo>
                <a:lnTo>
                  <a:pt x="895169" y="476250"/>
                </a:lnTo>
                <a:lnTo>
                  <a:pt x="897890" y="427989"/>
                </a:lnTo>
                <a:lnTo>
                  <a:pt x="895056" y="377189"/>
                </a:lnTo>
                <a:lnTo>
                  <a:pt x="886766" y="330200"/>
                </a:lnTo>
                <a:lnTo>
                  <a:pt x="873339" y="283210"/>
                </a:lnTo>
                <a:lnTo>
                  <a:pt x="855092" y="240030"/>
                </a:lnTo>
                <a:lnTo>
                  <a:pt x="832341" y="198120"/>
                </a:lnTo>
                <a:lnTo>
                  <a:pt x="805406" y="160020"/>
                </a:lnTo>
                <a:lnTo>
                  <a:pt x="774604" y="125729"/>
                </a:lnTo>
                <a:lnTo>
                  <a:pt x="740253" y="93979"/>
                </a:lnTo>
                <a:lnTo>
                  <a:pt x="702669" y="67310"/>
                </a:lnTo>
                <a:lnTo>
                  <a:pt x="662171" y="44450"/>
                </a:lnTo>
                <a:lnTo>
                  <a:pt x="642061" y="35560"/>
                </a:lnTo>
                <a:close/>
              </a:path>
              <a:path w="1050289" h="1013460">
                <a:moveTo>
                  <a:pt x="235128" y="565150"/>
                </a:moveTo>
                <a:lnTo>
                  <a:pt x="194564" y="565150"/>
                </a:lnTo>
                <a:lnTo>
                  <a:pt x="220075" y="609600"/>
                </a:lnTo>
                <a:lnTo>
                  <a:pt x="251965" y="648970"/>
                </a:lnTo>
                <a:lnTo>
                  <a:pt x="289396" y="681989"/>
                </a:lnTo>
                <a:lnTo>
                  <a:pt x="331529" y="708660"/>
                </a:lnTo>
                <a:lnTo>
                  <a:pt x="377529" y="728980"/>
                </a:lnTo>
                <a:lnTo>
                  <a:pt x="426556" y="741680"/>
                </a:lnTo>
                <a:lnTo>
                  <a:pt x="477774" y="745489"/>
                </a:lnTo>
                <a:lnTo>
                  <a:pt x="524113" y="741680"/>
                </a:lnTo>
                <a:lnTo>
                  <a:pt x="568385" y="732789"/>
                </a:lnTo>
                <a:lnTo>
                  <a:pt x="610094" y="716280"/>
                </a:lnTo>
                <a:lnTo>
                  <a:pt x="621462" y="709930"/>
                </a:lnTo>
                <a:lnTo>
                  <a:pt x="478028" y="709930"/>
                </a:lnTo>
                <a:lnTo>
                  <a:pt x="432513" y="706120"/>
                </a:lnTo>
                <a:lnTo>
                  <a:pt x="389392" y="694689"/>
                </a:lnTo>
                <a:lnTo>
                  <a:pt x="349234" y="678180"/>
                </a:lnTo>
                <a:lnTo>
                  <a:pt x="312613" y="655320"/>
                </a:lnTo>
                <a:lnTo>
                  <a:pt x="280098" y="626110"/>
                </a:lnTo>
                <a:lnTo>
                  <a:pt x="252262" y="593089"/>
                </a:lnTo>
                <a:lnTo>
                  <a:pt x="235128" y="565150"/>
                </a:lnTo>
                <a:close/>
              </a:path>
              <a:path w="1050289" h="1013460">
                <a:moveTo>
                  <a:pt x="619299" y="143510"/>
                </a:moveTo>
                <a:lnTo>
                  <a:pt x="478028" y="143510"/>
                </a:lnTo>
                <a:lnTo>
                  <a:pt x="523610" y="148590"/>
                </a:lnTo>
                <a:lnTo>
                  <a:pt x="566785" y="158750"/>
                </a:lnTo>
                <a:lnTo>
                  <a:pt x="606981" y="176529"/>
                </a:lnTo>
                <a:lnTo>
                  <a:pt x="643625" y="199390"/>
                </a:lnTo>
                <a:lnTo>
                  <a:pt x="676147" y="228600"/>
                </a:lnTo>
                <a:lnTo>
                  <a:pt x="703976" y="260350"/>
                </a:lnTo>
                <a:lnTo>
                  <a:pt x="726539" y="298450"/>
                </a:lnTo>
                <a:lnTo>
                  <a:pt x="743264" y="337820"/>
                </a:lnTo>
                <a:lnTo>
                  <a:pt x="753582" y="382270"/>
                </a:lnTo>
                <a:lnTo>
                  <a:pt x="756919" y="427989"/>
                </a:lnTo>
                <a:lnTo>
                  <a:pt x="753548" y="472439"/>
                </a:lnTo>
                <a:lnTo>
                  <a:pt x="743204" y="515620"/>
                </a:lnTo>
                <a:lnTo>
                  <a:pt x="726459" y="556260"/>
                </a:lnTo>
                <a:lnTo>
                  <a:pt x="703884" y="593089"/>
                </a:lnTo>
                <a:lnTo>
                  <a:pt x="676052" y="626110"/>
                </a:lnTo>
                <a:lnTo>
                  <a:pt x="643534" y="655320"/>
                </a:lnTo>
                <a:lnTo>
                  <a:pt x="606901" y="678180"/>
                </a:lnTo>
                <a:lnTo>
                  <a:pt x="566724" y="694689"/>
                </a:lnTo>
                <a:lnTo>
                  <a:pt x="523576" y="706120"/>
                </a:lnTo>
                <a:lnTo>
                  <a:pt x="478028" y="709930"/>
                </a:lnTo>
                <a:lnTo>
                  <a:pt x="621462" y="709930"/>
                </a:lnTo>
                <a:lnTo>
                  <a:pt x="683847" y="668020"/>
                </a:lnTo>
                <a:lnTo>
                  <a:pt x="714904" y="636270"/>
                </a:lnTo>
                <a:lnTo>
                  <a:pt x="741422" y="600710"/>
                </a:lnTo>
                <a:lnTo>
                  <a:pt x="762908" y="561339"/>
                </a:lnTo>
                <a:lnTo>
                  <a:pt x="778866" y="519430"/>
                </a:lnTo>
                <a:lnTo>
                  <a:pt x="788803" y="474980"/>
                </a:lnTo>
                <a:lnTo>
                  <a:pt x="792226" y="427989"/>
                </a:lnTo>
                <a:lnTo>
                  <a:pt x="788809" y="381000"/>
                </a:lnTo>
                <a:lnTo>
                  <a:pt x="778887" y="335280"/>
                </a:lnTo>
                <a:lnTo>
                  <a:pt x="762949" y="293370"/>
                </a:lnTo>
                <a:lnTo>
                  <a:pt x="741487" y="254000"/>
                </a:lnTo>
                <a:lnTo>
                  <a:pt x="714990" y="218439"/>
                </a:lnTo>
                <a:lnTo>
                  <a:pt x="683951" y="186690"/>
                </a:lnTo>
                <a:lnTo>
                  <a:pt x="648858" y="160020"/>
                </a:lnTo>
                <a:lnTo>
                  <a:pt x="619299" y="143510"/>
                </a:lnTo>
                <a:close/>
              </a:path>
              <a:path w="1050289" h="1013460">
                <a:moveTo>
                  <a:pt x="486664" y="234950"/>
                </a:moveTo>
                <a:lnTo>
                  <a:pt x="434250" y="237489"/>
                </a:lnTo>
                <a:lnTo>
                  <a:pt x="379491" y="247650"/>
                </a:lnTo>
                <a:lnTo>
                  <a:pt x="336377" y="266700"/>
                </a:lnTo>
                <a:lnTo>
                  <a:pt x="318897" y="297180"/>
                </a:lnTo>
                <a:lnTo>
                  <a:pt x="318897" y="299720"/>
                </a:lnTo>
                <a:lnTo>
                  <a:pt x="318643" y="300989"/>
                </a:lnTo>
                <a:lnTo>
                  <a:pt x="347472" y="566420"/>
                </a:lnTo>
                <a:lnTo>
                  <a:pt x="413178" y="610870"/>
                </a:lnTo>
                <a:lnTo>
                  <a:pt x="458503" y="615950"/>
                </a:lnTo>
                <a:lnTo>
                  <a:pt x="481456" y="617220"/>
                </a:lnTo>
                <a:lnTo>
                  <a:pt x="539374" y="613410"/>
                </a:lnTo>
                <a:lnTo>
                  <a:pt x="558419" y="609600"/>
                </a:lnTo>
                <a:lnTo>
                  <a:pt x="564679" y="607060"/>
                </a:lnTo>
                <a:lnTo>
                  <a:pt x="570880" y="605789"/>
                </a:lnTo>
                <a:lnTo>
                  <a:pt x="577010" y="603250"/>
                </a:lnTo>
                <a:lnTo>
                  <a:pt x="583057" y="601980"/>
                </a:lnTo>
                <a:lnTo>
                  <a:pt x="596816" y="594360"/>
                </a:lnTo>
                <a:lnTo>
                  <a:pt x="606837" y="586739"/>
                </a:lnTo>
                <a:lnTo>
                  <a:pt x="610414" y="581660"/>
                </a:lnTo>
                <a:lnTo>
                  <a:pt x="481584" y="581660"/>
                </a:lnTo>
                <a:lnTo>
                  <a:pt x="444640" y="579120"/>
                </a:lnTo>
                <a:lnTo>
                  <a:pt x="415020" y="574039"/>
                </a:lnTo>
                <a:lnTo>
                  <a:pt x="393948" y="568960"/>
                </a:lnTo>
                <a:lnTo>
                  <a:pt x="382650" y="562610"/>
                </a:lnTo>
                <a:lnTo>
                  <a:pt x="358902" y="340360"/>
                </a:lnTo>
                <a:lnTo>
                  <a:pt x="648656" y="340360"/>
                </a:lnTo>
                <a:lnTo>
                  <a:pt x="650891" y="325120"/>
                </a:lnTo>
                <a:lnTo>
                  <a:pt x="486283" y="325120"/>
                </a:lnTo>
                <a:lnTo>
                  <a:pt x="433075" y="322580"/>
                </a:lnTo>
                <a:lnTo>
                  <a:pt x="393430" y="314960"/>
                </a:lnTo>
                <a:lnTo>
                  <a:pt x="367285" y="306070"/>
                </a:lnTo>
                <a:lnTo>
                  <a:pt x="354584" y="298450"/>
                </a:lnTo>
                <a:lnTo>
                  <a:pt x="367285" y="290830"/>
                </a:lnTo>
                <a:lnTo>
                  <a:pt x="393430" y="281939"/>
                </a:lnTo>
                <a:lnTo>
                  <a:pt x="433075" y="274320"/>
                </a:lnTo>
                <a:lnTo>
                  <a:pt x="486283" y="271780"/>
                </a:lnTo>
                <a:lnTo>
                  <a:pt x="639849" y="271780"/>
                </a:lnTo>
                <a:lnTo>
                  <a:pt x="636932" y="266700"/>
                </a:lnTo>
                <a:lnTo>
                  <a:pt x="593788" y="247650"/>
                </a:lnTo>
                <a:lnTo>
                  <a:pt x="539023" y="237489"/>
                </a:lnTo>
                <a:lnTo>
                  <a:pt x="486664" y="234950"/>
                </a:lnTo>
                <a:close/>
              </a:path>
              <a:path w="1050289" h="1013460">
                <a:moveTo>
                  <a:pt x="580249" y="431800"/>
                </a:moveTo>
                <a:lnTo>
                  <a:pt x="491109" y="431800"/>
                </a:lnTo>
                <a:lnTo>
                  <a:pt x="566957" y="466089"/>
                </a:lnTo>
                <a:lnTo>
                  <a:pt x="592963" y="474980"/>
                </a:lnTo>
                <a:lnTo>
                  <a:pt x="580136" y="562610"/>
                </a:lnTo>
                <a:lnTo>
                  <a:pt x="576834" y="565150"/>
                </a:lnTo>
                <a:lnTo>
                  <a:pt x="573278" y="566420"/>
                </a:lnTo>
                <a:lnTo>
                  <a:pt x="569468" y="567689"/>
                </a:lnTo>
                <a:lnTo>
                  <a:pt x="563244" y="570230"/>
                </a:lnTo>
                <a:lnTo>
                  <a:pt x="556768" y="572770"/>
                </a:lnTo>
                <a:lnTo>
                  <a:pt x="550164" y="574039"/>
                </a:lnTo>
                <a:lnTo>
                  <a:pt x="533144" y="577850"/>
                </a:lnTo>
                <a:lnTo>
                  <a:pt x="516016" y="580389"/>
                </a:lnTo>
                <a:lnTo>
                  <a:pt x="498818" y="580389"/>
                </a:lnTo>
                <a:lnTo>
                  <a:pt x="481584" y="581660"/>
                </a:lnTo>
                <a:lnTo>
                  <a:pt x="610414" y="581660"/>
                </a:lnTo>
                <a:lnTo>
                  <a:pt x="613096" y="577850"/>
                </a:lnTo>
                <a:lnTo>
                  <a:pt x="615569" y="567689"/>
                </a:lnTo>
                <a:lnTo>
                  <a:pt x="627507" y="486410"/>
                </a:lnTo>
                <a:lnTo>
                  <a:pt x="657911" y="486410"/>
                </a:lnTo>
                <a:lnTo>
                  <a:pt x="664654" y="483870"/>
                </a:lnTo>
                <a:lnTo>
                  <a:pt x="668825" y="480060"/>
                </a:lnTo>
                <a:lnTo>
                  <a:pt x="674751" y="471170"/>
                </a:lnTo>
                <a:lnTo>
                  <a:pt x="675767" y="464820"/>
                </a:lnTo>
                <a:lnTo>
                  <a:pt x="674116" y="459739"/>
                </a:lnTo>
                <a:lnTo>
                  <a:pt x="668831" y="448310"/>
                </a:lnTo>
                <a:lnTo>
                  <a:pt x="661619" y="439420"/>
                </a:lnTo>
                <a:lnTo>
                  <a:pt x="598424" y="439420"/>
                </a:lnTo>
                <a:lnTo>
                  <a:pt x="580249" y="431800"/>
                </a:lnTo>
                <a:close/>
              </a:path>
              <a:path w="1050289" h="1013460">
                <a:moveTo>
                  <a:pt x="477774" y="107950"/>
                </a:moveTo>
                <a:lnTo>
                  <a:pt x="429036" y="113029"/>
                </a:lnTo>
                <a:lnTo>
                  <a:pt x="382339" y="123190"/>
                </a:lnTo>
                <a:lnTo>
                  <a:pt x="338365" y="142240"/>
                </a:lnTo>
                <a:lnTo>
                  <a:pt x="297799" y="166370"/>
                </a:lnTo>
                <a:lnTo>
                  <a:pt x="261322" y="195579"/>
                </a:lnTo>
                <a:lnTo>
                  <a:pt x="229617" y="231139"/>
                </a:lnTo>
                <a:lnTo>
                  <a:pt x="203369" y="271780"/>
                </a:lnTo>
                <a:lnTo>
                  <a:pt x="183261" y="316230"/>
                </a:lnTo>
                <a:lnTo>
                  <a:pt x="35687" y="316230"/>
                </a:lnTo>
                <a:lnTo>
                  <a:pt x="35687" y="351789"/>
                </a:lnTo>
                <a:lnTo>
                  <a:pt x="172466" y="351789"/>
                </a:lnTo>
                <a:lnTo>
                  <a:pt x="168753" y="369570"/>
                </a:lnTo>
                <a:lnTo>
                  <a:pt x="166004" y="387350"/>
                </a:lnTo>
                <a:lnTo>
                  <a:pt x="164232" y="405130"/>
                </a:lnTo>
                <a:lnTo>
                  <a:pt x="163449" y="424180"/>
                </a:lnTo>
                <a:lnTo>
                  <a:pt x="0" y="424180"/>
                </a:lnTo>
                <a:lnTo>
                  <a:pt x="0" y="459739"/>
                </a:lnTo>
                <a:lnTo>
                  <a:pt x="164592" y="459739"/>
                </a:lnTo>
                <a:lnTo>
                  <a:pt x="166965" y="477520"/>
                </a:lnTo>
                <a:lnTo>
                  <a:pt x="170433" y="496570"/>
                </a:lnTo>
                <a:lnTo>
                  <a:pt x="174950" y="514350"/>
                </a:lnTo>
                <a:lnTo>
                  <a:pt x="180467" y="530860"/>
                </a:lnTo>
                <a:lnTo>
                  <a:pt x="35687" y="530860"/>
                </a:lnTo>
                <a:lnTo>
                  <a:pt x="35687" y="566420"/>
                </a:lnTo>
                <a:lnTo>
                  <a:pt x="194564" y="566420"/>
                </a:lnTo>
                <a:lnTo>
                  <a:pt x="194564" y="565150"/>
                </a:lnTo>
                <a:lnTo>
                  <a:pt x="235128" y="565150"/>
                </a:lnTo>
                <a:lnTo>
                  <a:pt x="229676" y="556260"/>
                </a:lnTo>
                <a:lnTo>
                  <a:pt x="212912" y="515620"/>
                </a:lnTo>
                <a:lnTo>
                  <a:pt x="202542" y="472439"/>
                </a:lnTo>
                <a:lnTo>
                  <a:pt x="199136" y="427989"/>
                </a:lnTo>
                <a:lnTo>
                  <a:pt x="202542" y="382270"/>
                </a:lnTo>
                <a:lnTo>
                  <a:pt x="212912" y="337820"/>
                </a:lnTo>
                <a:lnTo>
                  <a:pt x="229676" y="298450"/>
                </a:lnTo>
                <a:lnTo>
                  <a:pt x="252262" y="260350"/>
                </a:lnTo>
                <a:lnTo>
                  <a:pt x="280098" y="228600"/>
                </a:lnTo>
                <a:lnTo>
                  <a:pt x="312613" y="199390"/>
                </a:lnTo>
                <a:lnTo>
                  <a:pt x="349234" y="176529"/>
                </a:lnTo>
                <a:lnTo>
                  <a:pt x="389392" y="158750"/>
                </a:lnTo>
                <a:lnTo>
                  <a:pt x="432513" y="148590"/>
                </a:lnTo>
                <a:lnTo>
                  <a:pt x="478028" y="143510"/>
                </a:lnTo>
                <a:lnTo>
                  <a:pt x="619299" y="143510"/>
                </a:lnTo>
                <a:lnTo>
                  <a:pt x="610203" y="138429"/>
                </a:lnTo>
                <a:lnTo>
                  <a:pt x="568477" y="121920"/>
                </a:lnTo>
                <a:lnTo>
                  <a:pt x="524171" y="111760"/>
                </a:lnTo>
                <a:lnTo>
                  <a:pt x="477774" y="107950"/>
                </a:lnTo>
                <a:close/>
              </a:path>
              <a:path w="1050289" h="1013460">
                <a:moveTo>
                  <a:pt x="657911" y="486410"/>
                </a:moveTo>
                <a:lnTo>
                  <a:pt x="627507" y="486410"/>
                </a:lnTo>
                <a:lnTo>
                  <a:pt x="634111" y="487680"/>
                </a:lnTo>
                <a:lnTo>
                  <a:pt x="647573" y="487680"/>
                </a:lnTo>
                <a:lnTo>
                  <a:pt x="657911" y="486410"/>
                </a:lnTo>
                <a:close/>
              </a:path>
              <a:path w="1050289" h="1013460">
                <a:moveTo>
                  <a:pt x="648470" y="341630"/>
                </a:moveTo>
                <a:lnTo>
                  <a:pt x="612521" y="341630"/>
                </a:lnTo>
                <a:lnTo>
                  <a:pt x="598424" y="439420"/>
                </a:lnTo>
                <a:lnTo>
                  <a:pt x="661619" y="439420"/>
                </a:lnTo>
                <a:lnTo>
                  <a:pt x="659558" y="436880"/>
                </a:lnTo>
                <a:lnTo>
                  <a:pt x="648452" y="425450"/>
                </a:lnTo>
                <a:lnTo>
                  <a:pt x="637667" y="415289"/>
                </a:lnTo>
                <a:lnTo>
                  <a:pt x="648470" y="341630"/>
                </a:lnTo>
                <a:close/>
              </a:path>
              <a:path w="1050289" h="1013460">
                <a:moveTo>
                  <a:pt x="481584" y="379730"/>
                </a:moveTo>
                <a:lnTo>
                  <a:pt x="471221" y="382270"/>
                </a:lnTo>
                <a:lnTo>
                  <a:pt x="462788" y="387350"/>
                </a:lnTo>
                <a:lnTo>
                  <a:pt x="457116" y="396239"/>
                </a:lnTo>
                <a:lnTo>
                  <a:pt x="455041" y="406400"/>
                </a:lnTo>
                <a:lnTo>
                  <a:pt x="457116" y="416560"/>
                </a:lnTo>
                <a:lnTo>
                  <a:pt x="462788" y="425450"/>
                </a:lnTo>
                <a:lnTo>
                  <a:pt x="471221" y="430530"/>
                </a:lnTo>
                <a:lnTo>
                  <a:pt x="481584" y="433070"/>
                </a:lnTo>
                <a:lnTo>
                  <a:pt x="484759" y="433070"/>
                </a:lnTo>
                <a:lnTo>
                  <a:pt x="488061" y="431800"/>
                </a:lnTo>
                <a:lnTo>
                  <a:pt x="580249" y="431800"/>
                </a:lnTo>
                <a:lnTo>
                  <a:pt x="577220" y="430530"/>
                </a:lnTo>
                <a:lnTo>
                  <a:pt x="554339" y="420370"/>
                </a:lnTo>
                <a:lnTo>
                  <a:pt x="542457" y="415289"/>
                </a:lnTo>
                <a:lnTo>
                  <a:pt x="477266" y="415289"/>
                </a:lnTo>
                <a:lnTo>
                  <a:pt x="474091" y="412750"/>
                </a:lnTo>
                <a:lnTo>
                  <a:pt x="472186" y="410210"/>
                </a:lnTo>
                <a:lnTo>
                  <a:pt x="472059" y="401320"/>
                </a:lnTo>
                <a:lnTo>
                  <a:pt x="476123" y="397510"/>
                </a:lnTo>
                <a:lnTo>
                  <a:pt x="506125" y="397510"/>
                </a:lnTo>
                <a:lnTo>
                  <a:pt x="503104" y="391160"/>
                </a:lnTo>
                <a:lnTo>
                  <a:pt x="497347" y="384810"/>
                </a:lnTo>
                <a:lnTo>
                  <a:pt x="489995" y="381000"/>
                </a:lnTo>
                <a:lnTo>
                  <a:pt x="481584" y="379730"/>
                </a:lnTo>
                <a:close/>
              </a:path>
              <a:path w="1050289" h="1013460">
                <a:moveTo>
                  <a:pt x="506125" y="397510"/>
                </a:moveTo>
                <a:lnTo>
                  <a:pt x="483869" y="397510"/>
                </a:lnTo>
                <a:lnTo>
                  <a:pt x="485140" y="398780"/>
                </a:lnTo>
                <a:lnTo>
                  <a:pt x="477266" y="415289"/>
                </a:lnTo>
                <a:lnTo>
                  <a:pt x="542457" y="415289"/>
                </a:lnTo>
                <a:lnTo>
                  <a:pt x="530576" y="410210"/>
                </a:lnTo>
                <a:lnTo>
                  <a:pt x="506730" y="398780"/>
                </a:lnTo>
                <a:lnTo>
                  <a:pt x="506125" y="397510"/>
                </a:lnTo>
                <a:close/>
              </a:path>
              <a:path w="1050289" h="1013460">
                <a:moveTo>
                  <a:pt x="648656" y="340360"/>
                </a:moveTo>
                <a:lnTo>
                  <a:pt x="358902" y="340360"/>
                </a:lnTo>
                <a:lnTo>
                  <a:pt x="388866" y="350520"/>
                </a:lnTo>
                <a:lnTo>
                  <a:pt x="422211" y="356870"/>
                </a:lnTo>
                <a:lnTo>
                  <a:pt x="455842" y="360680"/>
                </a:lnTo>
                <a:lnTo>
                  <a:pt x="517134" y="360680"/>
                </a:lnTo>
                <a:lnTo>
                  <a:pt x="550116" y="356870"/>
                </a:lnTo>
                <a:lnTo>
                  <a:pt x="582836" y="350520"/>
                </a:lnTo>
                <a:lnTo>
                  <a:pt x="612521" y="341630"/>
                </a:lnTo>
                <a:lnTo>
                  <a:pt x="648470" y="341630"/>
                </a:lnTo>
                <a:lnTo>
                  <a:pt x="648656" y="340360"/>
                </a:lnTo>
                <a:close/>
              </a:path>
              <a:path w="1050289" h="1013460">
                <a:moveTo>
                  <a:pt x="639849" y="271780"/>
                </a:moveTo>
                <a:lnTo>
                  <a:pt x="486283" y="271780"/>
                </a:lnTo>
                <a:lnTo>
                  <a:pt x="539434" y="274320"/>
                </a:lnTo>
                <a:lnTo>
                  <a:pt x="579072" y="281939"/>
                </a:lnTo>
                <a:lnTo>
                  <a:pt x="605208" y="290830"/>
                </a:lnTo>
                <a:lnTo>
                  <a:pt x="617855" y="298450"/>
                </a:lnTo>
                <a:lnTo>
                  <a:pt x="605208" y="306070"/>
                </a:lnTo>
                <a:lnTo>
                  <a:pt x="579072" y="314960"/>
                </a:lnTo>
                <a:lnTo>
                  <a:pt x="539434" y="322580"/>
                </a:lnTo>
                <a:lnTo>
                  <a:pt x="486283" y="325120"/>
                </a:lnTo>
                <a:lnTo>
                  <a:pt x="650891" y="325120"/>
                </a:lnTo>
                <a:lnTo>
                  <a:pt x="654431" y="300989"/>
                </a:lnTo>
                <a:lnTo>
                  <a:pt x="654431" y="297180"/>
                </a:lnTo>
                <a:lnTo>
                  <a:pt x="639849" y="271780"/>
                </a:lnTo>
                <a:close/>
              </a:path>
              <a:path w="1050289" h="1013460">
                <a:moveTo>
                  <a:pt x="477393" y="0"/>
                </a:moveTo>
                <a:lnTo>
                  <a:pt x="427699" y="3810"/>
                </a:lnTo>
                <a:lnTo>
                  <a:pt x="379400" y="12700"/>
                </a:lnTo>
                <a:lnTo>
                  <a:pt x="332909" y="26670"/>
                </a:lnTo>
                <a:lnTo>
                  <a:pt x="288638" y="46990"/>
                </a:lnTo>
                <a:lnTo>
                  <a:pt x="246999" y="71120"/>
                </a:lnTo>
                <a:lnTo>
                  <a:pt x="208403" y="99060"/>
                </a:lnTo>
                <a:lnTo>
                  <a:pt x="173265" y="132079"/>
                </a:lnTo>
                <a:lnTo>
                  <a:pt x="141995" y="170179"/>
                </a:lnTo>
                <a:lnTo>
                  <a:pt x="115005" y="210820"/>
                </a:lnTo>
                <a:lnTo>
                  <a:pt x="92710" y="255270"/>
                </a:lnTo>
                <a:lnTo>
                  <a:pt x="124968" y="269239"/>
                </a:lnTo>
                <a:lnTo>
                  <a:pt x="147962" y="224789"/>
                </a:lnTo>
                <a:lnTo>
                  <a:pt x="176215" y="182879"/>
                </a:lnTo>
                <a:lnTo>
                  <a:pt x="209206" y="146050"/>
                </a:lnTo>
                <a:lnTo>
                  <a:pt x="246419" y="114300"/>
                </a:lnTo>
                <a:lnTo>
                  <a:pt x="287333" y="87629"/>
                </a:lnTo>
                <a:lnTo>
                  <a:pt x="331432" y="66040"/>
                </a:lnTo>
                <a:lnTo>
                  <a:pt x="378196" y="49529"/>
                </a:lnTo>
                <a:lnTo>
                  <a:pt x="427107" y="39370"/>
                </a:lnTo>
                <a:lnTo>
                  <a:pt x="477647" y="35560"/>
                </a:lnTo>
                <a:lnTo>
                  <a:pt x="642061" y="35560"/>
                </a:lnTo>
                <a:lnTo>
                  <a:pt x="619077" y="25400"/>
                </a:lnTo>
                <a:lnTo>
                  <a:pt x="573704" y="11429"/>
                </a:lnTo>
                <a:lnTo>
                  <a:pt x="526370" y="3810"/>
                </a:lnTo>
                <a:lnTo>
                  <a:pt x="477393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B4446E-4F37-7170-5B77-C9C4DB7FDD20}"/>
              </a:ext>
            </a:extLst>
          </p:cNvPr>
          <p:cNvSpPr/>
          <p:nvPr/>
        </p:nvSpPr>
        <p:spPr>
          <a:xfrm>
            <a:off x="874468" y="3983355"/>
            <a:ext cx="4803267" cy="1341120"/>
          </a:xfrm>
          <a:prstGeom prst="roundRect">
            <a:avLst>
              <a:gd name="adj" fmla="val 6061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881B7A4-DAF2-29DC-AF53-5392BD56BE52}"/>
              </a:ext>
            </a:extLst>
          </p:cNvPr>
          <p:cNvGrpSpPr/>
          <p:nvPr/>
        </p:nvGrpSpPr>
        <p:grpSpPr>
          <a:xfrm>
            <a:off x="874468" y="4201614"/>
            <a:ext cx="4803267" cy="904602"/>
            <a:chOff x="874468" y="4201614"/>
            <a:chExt cx="4803267" cy="90460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8828119-3F97-EF25-C83E-A349F7AAE7F5}"/>
                </a:ext>
              </a:extLst>
            </p:cNvPr>
            <p:cNvGrpSpPr/>
            <p:nvPr/>
          </p:nvGrpSpPr>
          <p:grpSpPr>
            <a:xfrm>
              <a:off x="4343179" y="4201614"/>
              <a:ext cx="1334556" cy="904602"/>
              <a:chOff x="4343179" y="4201614"/>
              <a:chExt cx="1334556" cy="904602"/>
            </a:xfrm>
          </p:grpSpPr>
          <p:sp>
            <p:nvSpPr>
              <p:cNvPr id="30" name="object 14">
                <a:extLst>
                  <a:ext uri="{FF2B5EF4-FFF2-40B4-BE49-F238E27FC236}">
                    <a16:creationId xmlns:a16="http://schemas.microsoft.com/office/drawing/2014/main" id="{FC716ED6-5AAA-29DF-5928-22A01A691B5D}"/>
                  </a:ext>
                </a:extLst>
              </p:cNvPr>
              <p:cNvSpPr txBox="1"/>
              <p:nvPr/>
            </p:nvSpPr>
            <p:spPr>
              <a:xfrm>
                <a:off x="4343179" y="4939504"/>
                <a:ext cx="1334556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68605" marR="5080" lvl="0" indent="-256540" algn="ctr" defTabSz="91440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75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rebuchet MS"/>
                    <a:cs typeface="Trebuchet MS"/>
                  </a:rPr>
                  <a:t>MySQL</a:t>
                </a:r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7F1CAFA1-CC84-64A7-EBE3-4323B75AEB40}"/>
                  </a:ext>
                </a:extLst>
              </p:cNvPr>
              <p:cNvSpPr/>
              <p:nvPr/>
            </p:nvSpPr>
            <p:spPr>
              <a:xfrm>
                <a:off x="4781857" y="4201614"/>
                <a:ext cx="4572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315595" h="393064">
                    <a:moveTo>
                      <a:pt x="157692" y="0"/>
                    </a:moveTo>
                    <a:lnTo>
                      <a:pt x="94598" y="4545"/>
                    </a:lnTo>
                    <a:lnTo>
                      <a:pt x="44664" y="16922"/>
                    </a:lnTo>
                    <a:lnTo>
                      <a:pt x="11821" y="35244"/>
                    </a:lnTo>
                    <a:lnTo>
                      <a:pt x="0" y="57623"/>
                    </a:lnTo>
                    <a:lnTo>
                      <a:pt x="0" y="335398"/>
                    </a:lnTo>
                    <a:lnTo>
                      <a:pt x="22256" y="366459"/>
                    </a:lnTo>
                    <a:lnTo>
                      <a:pt x="85985" y="387230"/>
                    </a:lnTo>
                    <a:lnTo>
                      <a:pt x="124269" y="391804"/>
                    </a:lnTo>
                    <a:lnTo>
                      <a:pt x="151919" y="393023"/>
                    </a:lnTo>
                    <a:lnTo>
                      <a:pt x="157692" y="393023"/>
                    </a:lnTo>
                    <a:lnTo>
                      <a:pt x="163465" y="393023"/>
                    </a:lnTo>
                    <a:lnTo>
                      <a:pt x="168933" y="393023"/>
                    </a:lnTo>
                    <a:lnTo>
                      <a:pt x="210315" y="390021"/>
                    </a:lnTo>
                    <a:lnTo>
                      <a:pt x="266165" y="378360"/>
                    </a:lnTo>
                    <a:lnTo>
                      <a:pt x="309725" y="351814"/>
                    </a:lnTo>
                    <a:lnTo>
                      <a:pt x="315383" y="335398"/>
                    </a:lnTo>
                    <a:lnTo>
                      <a:pt x="315383" y="57623"/>
                    </a:lnTo>
                    <a:lnTo>
                      <a:pt x="303561" y="35244"/>
                    </a:lnTo>
                    <a:lnTo>
                      <a:pt x="270718" y="16922"/>
                    </a:lnTo>
                    <a:lnTo>
                      <a:pt x="220785" y="4545"/>
                    </a:lnTo>
                    <a:lnTo>
                      <a:pt x="157692" y="0"/>
                    </a:lnTo>
                    <a:close/>
                  </a:path>
                  <a:path w="315595" h="393064">
                    <a:moveTo>
                      <a:pt x="315383" y="55508"/>
                    </a:moveTo>
                    <a:lnTo>
                      <a:pt x="303604" y="74666"/>
                    </a:lnTo>
                    <a:lnTo>
                      <a:pt x="270833" y="90373"/>
                    </a:lnTo>
                    <a:lnTo>
                      <a:pt x="220914" y="100996"/>
                    </a:lnTo>
                    <a:lnTo>
                      <a:pt x="157692" y="104900"/>
                    </a:lnTo>
                    <a:lnTo>
                      <a:pt x="94470" y="101039"/>
                    </a:lnTo>
                    <a:lnTo>
                      <a:pt x="44550" y="90487"/>
                    </a:lnTo>
                    <a:lnTo>
                      <a:pt x="11778" y="74794"/>
                    </a:lnTo>
                    <a:lnTo>
                      <a:pt x="0" y="55508"/>
                    </a:lnTo>
                    <a:lnTo>
                      <a:pt x="11821" y="35255"/>
                    </a:lnTo>
                    <a:lnTo>
                      <a:pt x="44664" y="17461"/>
                    </a:lnTo>
                    <a:lnTo>
                      <a:pt x="94598" y="4813"/>
                    </a:lnTo>
                    <a:lnTo>
                      <a:pt x="157692" y="0"/>
                    </a:lnTo>
                    <a:lnTo>
                      <a:pt x="220785" y="4813"/>
                    </a:lnTo>
                    <a:lnTo>
                      <a:pt x="270718" y="17461"/>
                    </a:lnTo>
                    <a:lnTo>
                      <a:pt x="303561" y="35255"/>
                    </a:lnTo>
                    <a:lnTo>
                      <a:pt x="315383" y="55508"/>
                    </a:lnTo>
                    <a:close/>
                  </a:path>
                  <a:path w="315595" h="393064">
                    <a:moveTo>
                      <a:pt x="315383" y="153372"/>
                    </a:moveTo>
                    <a:lnTo>
                      <a:pt x="303604" y="172537"/>
                    </a:lnTo>
                    <a:lnTo>
                      <a:pt x="270833" y="188245"/>
                    </a:lnTo>
                    <a:lnTo>
                      <a:pt x="220914" y="198864"/>
                    </a:lnTo>
                    <a:lnTo>
                      <a:pt x="157692" y="202766"/>
                    </a:lnTo>
                    <a:lnTo>
                      <a:pt x="94470" y="198907"/>
                    </a:lnTo>
                    <a:lnTo>
                      <a:pt x="44550" y="188359"/>
                    </a:lnTo>
                    <a:lnTo>
                      <a:pt x="11778" y="172666"/>
                    </a:lnTo>
                    <a:lnTo>
                      <a:pt x="0" y="153372"/>
                    </a:lnTo>
                  </a:path>
                  <a:path w="315595" h="393064">
                    <a:moveTo>
                      <a:pt x="315383" y="250331"/>
                    </a:moveTo>
                    <a:lnTo>
                      <a:pt x="303604" y="269496"/>
                    </a:lnTo>
                    <a:lnTo>
                      <a:pt x="270833" y="285202"/>
                    </a:lnTo>
                    <a:lnTo>
                      <a:pt x="220914" y="295821"/>
                    </a:lnTo>
                    <a:lnTo>
                      <a:pt x="157692" y="299723"/>
                    </a:lnTo>
                    <a:lnTo>
                      <a:pt x="94470" y="295864"/>
                    </a:lnTo>
                    <a:lnTo>
                      <a:pt x="44550" y="285317"/>
                    </a:lnTo>
                    <a:lnTo>
                      <a:pt x="11778" y="269625"/>
                    </a:lnTo>
                    <a:lnTo>
                      <a:pt x="0" y="250331"/>
                    </a:lnTo>
                  </a:path>
                  <a:path w="315595" h="393064">
                    <a:moveTo>
                      <a:pt x="157692" y="0"/>
                    </a:moveTo>
                    <a:lnTo>
                      <a:pt x="94598" y="4545"/>
                    </a:lnTo>
                    <a:lnTo>
                      <a:pt x="44664" y="16922"/>
                    </a:lnTo>
                    <a:lnTo>
                      <a:pt x="11821" y="35244"/>
                    </a:lnTo>
                    <a:lnTo>
                      <a:pt x="0" y="57623"/>
                    </a:lnTo>
                    <a:lnTo>
                      <a:pt x="0" y="335398"/>
                    </a:lnTo>
                    <a:lnTo>
                      <a:pt x="22256" y="366459"/>
                    </a:lnTo>
                    <a:lnTo>
                      <a:pt x="85985" y="387230"/>
                    </a:lnTo>
                    <a:lnTo>
                      <a:pt x="124269" y="391804"/>
                    </a:lnTo>
                    <a:lnTo>
                      <a:pt x="151919" y="393023"/>
                    </a:lnTo>
                    <a:lnTo>
                      <a:pt x="157692" y="393023"/>
                    </a:lnTo>
                    <a:lnTo>
                      <a:pt x="163465" y="393023"/>
                    </a:lnTo>
                    <a:lnTo>
                      <a:pt x="168933" y="393023"/>
                    </a:lnTo>
                    <a:lnTo>
                      <a:pt x="210315" y="390021"/>
                    </a:lnTo>
                    <a:lnTo>
                      <a:pt x="266165" y="378360"/>
                    </a:lnTo>
                    <a:lnTo>
                      <a:pt x="309725" y="351814"/>
                    </a:lnTo>
                    <a:lnTo>
                      <a:pt x="315383" y="335398"/>
                    </a:lnTo>
                    <a:lnTo>
                      <a:pt x="315383" y="57623"/>
                    </a:lnTo>
                    <a:lnTo>
                      <a:pt x="303561" y="35244"/>
                    </a:lnTo>
                    <a:lnTo>
                      <a:pt x="270718" y="16922"/>
                    </a:lnTo>
                    <a:lnTo>
                      <a:pt x="220785" y="4545"/>
                    </a:lnTo>
                    <a:lnTo>
                      <a:pt x="157692" y="0"/>
                    </a:lnTo>
                    <a:close/>
                  </a:path>
                </a:pathLst>
              </a:custGeom>
              <a:ln w="17924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4A3F08C-8367-36D5-A6E3-B0169EBA298C}"/>
                </a:ext>
              </a:extLst>
            </p:cNvPr>
            <p:cNvGrpSpPr/>
            <p:nvPr/>
          </p:nvGrpSpPr>
          <p:grpSpPr>
            <a:xfrm>
              <a:off x="1989296" y="4201614"/>
              <a:ext cx="1210328" cy="904602"/>
              <a:chOff x="1980428" y="4201614"/>
              <a:chExt cx="1210328" cy="904602"/>
            </a:xfrm>
          </p:grpSpPr>
          <p:sp>
            <p:nvSpPr>
              <p:cNvPr id="27" name="object 14">
                <a:extLst>
                  <a:ext uri="{FF2B5EF4-FFF2-40B4-BE49-F238E27FC236}">
                    <a16:creationId xmlns:a16="http://schemas.microsoft.com/office/drawing/2014/main" id="{FE34B3F2-8DB6-C183-1993-CDCA6E09E39E}"/>
                  </a:ext>
                </a:extLst>
              </p:cNvPr>
              <p:cNvSpPr txBox="1"/>
              <p:nvPr/>
            </p:nvSpPr>
            <p:spPr>
              <a:xfrm>
                <a:off x="1980428" y="4939504"/>
                <a:ext cx="1210328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68605" marR="5080" lvl="0" indent="-256540" algn="ctr" defTabSz="91440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75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rebuchet MS"/>
                    <a:cs typeface="Trebuchet MS"/>
                  </a:rPr>
                  <a:t>Amazon S3</a:t>
                </a:r>
              </a:p>
            </p:txBody>
          </p: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1EF80001-C8D2-7ED3-5F4F-327029377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992" y="420161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32976F1-E947-10DF-7823-C5FFC4A4FA87}"/>
                </a:ext>
              </a:extLst>
            </p:cNvPr>
            <p:cNvGrpSpPr/>
            <p:nvPr/>
          </p:nvGrpSpPr>
          <p:grpSpPr>
            <a:xfrm>
              <a:off x="3104124" y="4201614"/>
              <a:ext cx="1334556" cy="904602"/>
              <a:chOff x="2950888" y="4201614"/>
              <a:chExt cx="1334556" cy="904602"/>
            </a:xfrm>
          </p:grpSpPr>
          <p:sp>
            <p:nvSpPr>
              <p:cNvPr id="29" name="object 14">
                <a:extLst>
                  <a:ext uri="{FF2B5EF4-FFF2-40B4-BE49-F238E27FC236}">
                    <a16:creationId xmlns:a16="http://schemas.microsoft.com/office/drawing/2014/main" id="{497A6F6A-3D32-90EB-ED8A-F5B43E2D9298}"/>
                  </a:ext>
                </a:extLst>
              </p:cNvPr>
              <p:cNvSpPr txBox="1"/>
              <p:nvPr/>
            </p:nvSpPr>
            <p:spPr>
              <a:xfrm>
                <a:off x="2950888" y="4939504"/>
                <a:ext cx="1334556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68605" marR="5080" lvl="0" indent="-256540" algn="ctr" defTabSz="91440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75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rebuchet MS"/>
                    <a:cs typeface="Trebuchet MS"/>
                  </a:rPr>
                  <a:t>Amazon RDS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1F96A81F-99B9-BA3E-66D4-D92E74C4E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389566" y="420161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B02D83C-1B23-CB78-33D6-AC5CDA33533A}"/>
                </a:ext>
              </a:extLst>
            </p:cNvPr>
            <p:cNvGrpSpPr/>
            <p:nvPr/>
          </p:nvGrpSpPr>
          <p:grpSpPr>
            <a:xfrm>
              <a:off x="874468" y="4201614"/>
              <a:ext cx="1210328" cy="904602"/>
              <a:chOff x="874468" y="4201614"/>
              <a:chExt cx="1210328" cy="904602"/>
            </a:xfrm>
          </p:grpSpPr>
          <p:sp>
            <p:nvSpPr>
              <p:cNvPr id="12" name="object 14">
                <a:extLst>
                  <a:ext uri="{FF2B5EF4-FFF2-40B4-BE49-F238E27FC236}">
                    <a16:creationId xmlns:a16="http://schemas.microsoft.com/office/drawing/2014/main" id="{F46038F9-F661-8814-43B4-E9458A6A5A73}"/>
                  </a:ext>
                </a:extLst>
              </p:cNvPr>
              <p:cNvSpPr txBox="1"/>
              <p:nvPr/>
            </p:nvSpPr>
            <p:spPr>
              <a:xfrm>
                <a:off x="874468" y="4939504"/>
                <a:ext cx="1210328" cy="1667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68605" marR="5080" lvl="0" indent="-256540" algn="ctr" defTabSz="91440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000" b="0" i="0" u="none" strike="noStrike" kern="0" cap="none" spc="75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rebuchet MS"/>
                    <a:cs typeface="Trebuchet MS"/>
                  </a:rPr>
                  <a:t>On</a:t>
                </a:r>
                <a:r>
                  <a:rPr kumimoji="0" sz="1000" b="0" i="0" u="none" strike="noStrike" kern="0" cap="none" spc="-4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rebuchet MS"/>
                    <a:cs typeface="Trebuchet MS"/>
                  </a:rPr>
                  <a:t> </a:t>
                </a:r>
                <a:r>
                  <a:rPr kumimoji="0" sz="1000" b="0" i="0" u="none" strike="noStrike" kern="0" cap="none" spc="-1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rebuchet MS"/>
                    <a:cs typeface="Trebuchet MS"/>
                  </a:rPr>
                  <a:t>premises</a:t>
                </a:r>
                <a:r>
                  <a:rPr kumimoji="0" lang="en-US" sz="1000" b="0" i="0" u="none" strike="noStrike" kern="0" cap="none" spc="-1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rebuchet MS"/>
                    <a:cs typeface="Trebuchet MS"/>
                  </a:rPr>
                  <a:t> </a:t>
                </a:r>
                <a:r>
                  <a:rPr kumimoji="0" sz="1000" b="0" i="0" u="none" strike="noStrike" kern="0" cap="none" spc="-2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Trebuchet MS"/>
                    <a:cs typeface="Trebuchet MS"/>
                  </a:rPr>
                  <a:t>data</a:t>
                </a:r>
                <a:endParaRPr kumimoji="0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cs typeface="Trebuchet MS"/>
                </a:endParaRPr>
              </a:p>
            </p:txBody>
          </p: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16ECAE47-3CC9-50DD-CB70-4C26D25BC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51032" y="4201614"/>
                <a:ext cx="457200" cy="457200"/>
              </a:xfrm>
              <a:prstGeom prst="rect">
                <a:avLst/>
              </a:prstGeom>
            </p:spPr>
          </p:pic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F354DDC-4861-30E5-E5A8-7DF471D6835E}"/>
                </a:ext>
              </a:extLst>
            </p:cNvPr>
            <p:cNvCxnSpPr/>
            <p:nvPr/>
          </p:nvCxnSpPr>
          <p:spPr>
            <a:xfrm>
              <a:off x="2037046" y="4307840"/>
              <a:ext cx="0" cy="63166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51EB1B3-68F1-8099-F3FD-975F3561C78A}"/>
                </a:ext>
              </a:extLst>
            </p:cNvPr>
            <p:cNvCxnSpPr/>
            <p:nvPr/>
          </p:nvCxnSpPr>
          <p:spPr>
            <a:xfrm>
              <a:off x="3151874" y="4307840"/>
              <a:ext cx="0" cy="63166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155C129-D5CC-4A1D-4009-200FDBB74BDF}"/>
                </a:ext>
              </a:extLst>
            </p:cNvPr>
            <p:cNvCxnSpPr/>
            <p:nvPr/>
          </p:nvCxnSpPr>
          <p:spPr>
            <a:xfrm>
              <a:off x="4390930" y="4307840"/>
              <a:ext cx="0" cy="63166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0958662-D0AD-66A9-6F7C-ACD314333478}"/>
              </a:ext>
            </a:extLst>
          </p:cNvPr>
          <p:cNvGrpSpPr/>
          <p:nvPr/>
        </p:nvGrpSpPr>
        <p:grpSpPr>
          <a:xfrm>
            <a:off x="6967315" y="2851371"/>
            <a:ext cx="3859519" cy="1695829"/>
            <a:chOff x="6797005" y="2676007"/>
            <a:chExt cx="3859519" cy="169582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2BFCB25-E2B9-0E8E-7AE8-6C800AE9358B}"/>
                </a:ext>
              </a:extLst>
            </p:cNvPr>
            <p:cNvGrpSpPr/>
            <p:nvPr/>
          </p:nvGrpSpPr>
          <p:grpSpPr>
            <a:xfrm>
              <a:off x="6797005" y="2676007"/>
              <a:ext cx="3859519" cy="340445"/>
              <a:chOff x="6797005" y="2676007"/>
              <a:chExt cx="3859519" cy="340445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8766EF5-5DEA-BF82-73B0-6040A3751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4946" y="3016452"/>
                <a:ext cx="373129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bject 6">
                <a:extLst>
                  <a:ext uri="{FF2B5EF4-FFF2-40B4-BE49-F238E27FC236}">
                    <a16:creationId xmlns:a16="http://schemas.microsoft.com/office/drawing/2014/main" id="{BDE4CD7E-9426-0492-1024-4A206297E3DF}"/>
                  </a:ext>
                </a:extLst>
              </p:cNvPr>
              <p:cNvSpPr txBox="1"/>
              <p:nvPr/>
            </p:nvSpPr>
            <p:spPr>
              <a:xfrm>
                <a:off x="6797005" y="2676007"/>
                <a:ext cx="3859519" cy="260520"/>
              </a:xfrm>
              <a:prstGeom prst="rect">
                <a:avLst/>
              </a:prstGeom>
            </p:spPr>
            <p:txBody>
              <a:bodyPr vert="horz" wrap="square" lIns="0" tIns="14604" rIns="0" bIns="0" rtlCol="0" anchor="ctr">
                <a:spAutoFit/>
              </a:bodyPr>
              <a:lstStyle/>
              <a:p>
                <a:pPr marL="12700" marR="0" lvl="0" indent="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Integrate external databases with your data lake</a:t>
                </a: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BFCC827-DE2B-DD92-ED00-77612E05F5D0}"/>
                </a:ext>
              </a:extLst>
            </p:cNvPr>
            <p:cNvGrpSpPr/>
            <p:nvPr/>
          </p:nvGrpSpPr>
          <p:grpSpPr>
            <a:xfrm>
              <a:off x="6797005" y="3127802"/>
              <a:ext cx="3859519" cy="340445"/>
              <a:chOff x="6797005" y="3100466"/>
              <a:chExt cx="3859519" cy="340445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91DD7CB-2742-D634-6934-ECB8B2D32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4946" y="3440911"/>
                <a:ext cx="373129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bject 6">
                <a:extLst>
                  <a:ext uri="{FF2B5EF4-FFF2-40B4-BE49-F238E27FC236}">
                    <a16:creationId xmlns:a16="http://schemas.microsoft.com/office/drawing/2014/main" id="{6794B680-E33C-52C4-3559-C67DA81DF231}"/>
                  </a:ext>
                </a:extLst>
              </p:cNvPr>
              <p:cNvSpPr txBox="1"/>
              <p:nvPr/>
            </p:nvSpPr>
            <p:spPr>
              <a:xfrm>
                <a:off x="6797005" y="3100466"/>
                <a:ext cx="3859519" cy="260520"/>
              </a:xfrm>
              <a:prstGeom prst="rect">
                <a:avLst/>
              </a:prstGeom>
            </p:spPr>
            <p:txBody>
              <a:bodyPr vert="horz" wrap="square" lIns="0" tIns="14604" rIns="0" bIns="0" rtlCol="0" anchor="ctr">
                <a:spAutoFit/>
              </a:bodyPr>
              <a:lstStyle/>
              <a:p>
                <a:pPr marL="12700" marR="0" lvl="0" indent="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No data movement</a:t>
                </a: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97967A4-6D24-90D5-CD93-ECEFB5A50C52}"/>
                </a:ext>
              </a:extLst>
            </p:cNvPr>
            <p:cNvGrpSpPr/>
            <p:nvPr/>
          </p:nvGrpSpPr>
          <p:grpSpPr>
            <a:xfrm>
              <a:off x="6797005" y="3579597"/>
              <a:ext cx="3859519" cy="340445"/>
              <a:chOff x="6797005" y="3524925"/>
              <a:chExt cx="3859519" cy="34044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12C260D-8D61-59A7-63E5-23B7575DAA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4946" y="3865370"/>
                <a:ext cx="373129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bject 6">
                <a:extLst>
                  <a:ext uri="{FF2B5EF4-FFF2-40B4-BE49-F238E27FC236}">
                    <a16:creationId xmlns:a16="http://schemas.microsoft.com/office/drawing/2014/main" id="{50EF9454-F655-5D4E-4F15-50231D88685F}"/>
                  </a:ext>
                </a:extLst>
              </p:cNvPr>
              <p:cNvSpPr txBox="1"/>
              <p:nvPr/>
            </p:nvSpPr>
            <p:spPr>
              <a:xfrm>
                <a:off x="6797005" y="3524925"/>
                <a:ext cx="3859519" cy="260520"/>
              </a:xfrm>
              <a:prstGeom prst="rect">
                <a:avLst/>
              </a:prstGeom>
            </p:spPr>
            <p:txBody>
              <a:bodyPr vert="horz" wrap="square" lIns="0" tIns="14604" rIns="0" bIns="0" rtlCol="0" anchor="ctr">
                <a:spAutoFit/>
              </a:bodyPr>
              <a:lstStyle/>
              <a:p>
                <a:pPr marL="12700" marR="0" lvl="0" indent="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Flexible and easy way to ingest data for analysis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ADB4646-BF68-CCE1-D73C-230A3C3592C0}"/>
                </a:ext>
              </a:extLst>
            </p:cNvPr>
            <p:cNvGrpSpPr/>
            <p:nvPr/>
          </p:nvGrpSpPr>
          <p:grpSpPr>
            <a:xfrm>
              <a:off x="6797005" y="4031391"/>
              <a:ext cx="3859519" cy="340445"/>
              <a:chOff x="6797005" y="3949385"/>
              <a:chExt cx="3859519" cy="340445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4C3DFDA-FAF4-EF7E-0294-BF56AFE9BA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4946" y="4289830"/>
                <a:ext cx="373129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bject 6">
                <a:extLst>
                  <a:ext uri="{FF2B5EF4-FFF2-40B4-BE49-F238E27FC236}">
                    <a16:creationId xmlns:a16="http://schemas.microsoft.com/office/drawing/2014/main" id="{A9A9B18A-3444-43A4-94C8-D0CE46F7EAC6}"/>
                  </a:ext>
                </a:extLst>
              </p:cNvPr>
              <p:cNvSpPr txBox="1"/>
              <p:nvPr/>
            </p:nvSpPr>
            <p:spPr>
              <a:xfrm>
                <a:off x="6797005" y="3949385"/>
                <a:ext cx="3859519" cy="260520"/>
              </a:xfrm>
              <a:prstGeom prst="rect">
                <a:avLst/>
              </a:prstGeom>
            </p:spPr>
            <p:txBody>
              <a:bodyPr vert="horz" wrap="square" lIns="0" tIns="14604" rIns="0" bIns="0" rtlCol="0" anchor="ctr">
                <a:spAutoFit/>
              </a:bodyPr>
              <a:lstStyle/>
              <a:p>
                <a:pPr marL="12700" marR="0" lvl="0" indent="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Process data in place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8666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41915-22AB-2BB7-4B3E-432A5E7BF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3A5670FD-ABCE-66AC-974A-EE94941EE18D}"/>
              </a:ext>
            </a:extLst>
          </p:cNvPr>
          <p:cNvSpPr txBox="1"/>
          <p:nvPr/>
        </p:nvSpPr>
        <p:spPr>
          <a:xfrm>
            <a:off x="1530395" y="671820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Data Source Connectors Use Cases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F9AEFA7-91B6-3240-F5E3-F2CC250D4D64}"/>
              </a:ext>
            </a:extLst>
          </p:cNvPr>
          <p:cNvSpPr/>
          <p:nvPr/>
        </p:nvSpPr>
        <p:spPr>
          <a:xfrm>
            <a:off x="300038" y="1533525"/>
            <a:ext cx="11591924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8EE2B6C-FE8A-304C-9A02-70177B7443D4}"/>
              </a:ext>
            </a:extLst>
          </p:cNvPr>
          <p:cNvSpPr/>
          <p:nvPr/>
        </p:nvSpPr>
        <p:spPr>
          <a:xfrm>
            <a:off x="502785" y="1717778"/>
            <a:ext cx="2055220" cy="3912421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1" name="object 6">
            <a:extLst>
              <a:ext uri="{FF2B5EF4-FFF2-40B4-BE49-F238E27FC236}">
                <a16:creationId xmlns:a16="http://schemas.microsoft.com/office/drawing/2014/main" id="{72F9E087-E8C2-4763-38E4-6F990AD6DB18}"/>
              </a:ext>
            </a:extLst>
          </p:cNvPr>
          <p:cNvSpPr txBox="1"/>
          <p:nvPr/>
        </p:nvSpPr>
        <p:spPr>
          <a:xfrm>
            <a:off x="762246" y="3041078"/>
            <a:ext cx="1536298" cy="458458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Interactive </a:t>
            </a:r>
          </a:p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Query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DFE935-13A5-1369-61F1-603E3F3F08D4}"/>
              </a:ext>
            </a:extLst>
          </p:cNvPr>
          <p:cNvCxnSpPr>
            <a:cxnSpLocks/>
          </p:cNvCxnSpPr>
          <p:nvPr/>
        </p:nvCxnSpPr>
        <p:spPr>
          <a:xfrm>
            <a:off x="735625" y="3727652"/>
            <a:ext cx="15895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87CA7E0-ECC5-2FB3-ECD3-21EF1FCA960A}"/>
              </a:ext>
            </a:extLst>
          </p:cNvPr>
          <p:cNvSpPr/>
          <p:nvPr/>
        </p:nvSpPr>
        <p:spPr>
          <a:xfrm>
            <a:off x="2743198" y="1717778"/>
            <a:ext cx="2055220" cy="3912421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4B294487-8E10-0F62-EAFA-9D4149A4A745}"/>
              </a:ext>
            </a:extLst>
          </p:cNvPr>
          <p:cNvSpPr txBox="1"/>
          <p:nvPr/>
        </p:nvSpPr>
        <p:spPr>
          <a:xfrm>
            <a:off x="3002659" y="3041078"/>
            <a:ext cx="1536298" cy="445634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Business Intelligence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84C20F-2274-69E4-2B0F-6A77CDD99291}"/>
              </a:ext>
            </a:extLst>
          </p:cNvPr>
          <p:cNvCxnSpPr>
            <a:cxnSpLocks/>
          </p:cNvCxnSpPr>
          <p:nvPr/>
        </p:nvCxnSpPr>
        <p:spPr>
          <a:xfrm>
            <a:off x="2976038" y="3727652"/>
            <a:ext cx="15895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34F7CC7-720B-8D17-63B6-3B0A6A813CA9}"/>
              </a:ext>
            </a:extLst>
          </p:cNvPr>
          <p:cNvSpPr/>
          <p:nvPr/>
        </p:nvSpPr>
        <p:spPr>
          <a:xfrm>
            <a:off x="5031257" y="1717778"/>
            <a:ext cx="2055220" cy="3912421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57" name="object 6">
            <a:extLst>
              <a:ext uri="{FF2B5EF4-FFF2-40B4-BE49-F238E27FC236}">
                <a16:creationId xmlns:a16="http://schemas.microsoft.com/office/drawing/2014/main" id="{1A45FBC8-21A9-D5F6-2460-829A68D79A74}"/>
              </a:ext>
            </a:extLst>
          </p:cNvPr>
          <p:cNvSpPr txBox="1"/>
          <p:nvPr/>
        </p:nvSpPr>
        <p:spPr>
          <a:xfrm>
            <a:off x="5290718" y="3041078"/>
            <a:ext cx="1536298" cy="458458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Data </a:t>
            </a:r>
          </a:p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Workflows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81145D9-9108-C657-1F9A-1B37C3AC5377}"/>
              </a:ext>
            </a:extLst>
          </p:cNvPr>
          <p:cNvCxnSpPr>
            <a:cxnSpLocks/>
          </p:cNvCxnSpPr>
          <p:nvPr/>
        </p:nvCxnSpPr>
        <p:spPr>
          <a:xfrm>
            <a:off x="5264097" y="3727652"/>
            <a:ext cx="15895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5DE8E6D-C866-EE29-E2D0-6A8F784BEE1C}"/>
              </a:ext>
            </a:extLst>
          </p:cNvPr>
          <p:cNvSpPr/>
          <p:nvPr/>
        </p:nvSpPr>
        <p:spPr>
          <a:xfrm>
            <a:off x="7319316" y="1717778"/>
            <a:ext cx="2055220" cy="3912421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2" name="object 6">
            <a:extLst>
              <a:ext uri="{FF2B5EF4-FFF2-40B4-BE49-F238E27FC236}">
                <a16:creationId xmlns:a16="http://schemas.microsoft.com/office/drawing/2014/main" id="{4696DF68-38A3-F59F-A325-AE873DFD9450}"/>
              </a:ext>
            </a:extLst>
          </p:cNvPr>
          <p:cNvSpPr txBox="1"/>
          <p:nvPr/>
        </p:nvSpPr>
        <p:spPr>
          <a:xfrm>
            <a:off x="7578777" y="3041078"/>
            <a:ext cx="1536298" cy="458458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Analytics </a:t>
            </a:r>
          </a:p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Apps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4F976A9-446E-3932-DFEE-9206790F1984}"/>
              </a:ext>
            </a:extLst>
          </p:cNvPr>
          <p:cNvCxnSpPr>
            <a:cxnSpLocks/>
          </p:cNvCxnSpPr>
          <p:nvPr/>
        </p:nvCxnSpPr>
        <p:spPr>
          <a:xfrm>
            <a:off x="7552156" y="3727652"/>
            <a:ext cx="15895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EBBA19B-24E5-ACA7-C02F-EAD8B1BE135E}"/>
              </a:ext>
            </a:extLst>
          </p:cNvPr>
          <p:cNvSpPr/>
          <p:nvPr/>
        </p:nvSpPr>
        <p:spPr>
          <a:xfrm>
            <a:off x="9607375" y="1717778"/>
            <a:ext cx="2055220" cy="3912421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6" name="object 6">
            <a:extLst>
              <a:ext uri="{FF2B5EF4-FFF2-40B4-BE49-F238E27FC236}">
                <a16:creationId xmlns:a16="http://schemas.microsoft.com/office/drawing/2014/main" id="{EB8E8B3E-F1A5-F4A9-0C45-5AB853C103CC}"/>
              </a:ext>
            </a:extLst>
          </p:cNvPr>
          <p:cNvSpPr txBox="1"/>
          <p:nvPr/>
        </p:nvSpPr>
        <p:spPr>
          <a:xfrm>
            <a:off x="9866836" y="3041078"/>
            <a:ext cx="1536298" cy="458458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Machine </a:t>
            </a:r>
          </a:p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Learning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B2F5937-D33E-C0A1-A1ED-70E3A980933F}"/>
              </a:ext>
            </a:extLst>
          </p:cNvPr>
          <p:cNvCxnSpPr>
            <a:cxnSpLocks/>
          </p:cNvCxnSpPr>
          <p:nvPr/>
        </p:nvCxnSpPr>
        <p:spPr>
          <a:xfrm>
            <a:off x="9840215" y="3727652"/>
            <a:ext cx="15895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bject 6">
            <a:extLst>
              <a:ext uri="{FF2B5EF4-FFF2-40B4-BE49-F238E27FC236}">
                <a16:creationId xmlns:a16="http://schemas.microsoft.com/office/drawing/2014/main" id="{A80AD067-B22C-C56D-C4EE-ADBC7E1ACB3F}"/>
              </a:ext>
            </a:extLst>
          </p:cNvPr>
          <p:cNvSpPr txBox="1"/>
          <p:nvPr/>
        </p:nvSpPr>
        <p:spPr>
          <a:xfrm>
            <a:off x="735625" y="3807930"/>
            <a:ext cx="1589540" cy="1594153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5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Fast, scalable interactive </a:t>
            </a:r>
            <a:r>
              <a:rPr kumimoji="0" lang="fr-FR" sz="1400" i="0" u="none" strike="noStrike" kern="0" cap="none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queries</a:t>
            </a:r>
            <a:r>
              <a:rPr kumimoji="0" lang="fr-FR" sz="14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on </a:t>
            </a:r>
            <a:r>
              <a:rPr kumimoji="0" lang="fr-FR" sz="1400" i="0" u="none" strike="noStrike" kern="0" cap="none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petabyte-scale</a:t>
            </a:r>
            <a:r>
              <a:rPr kumimoji="0" lang="fr-FR" sz="14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data </a:t>
            </a:r>
            <a:r>
              <a:rPr kumimoji="0" lang="fr-FR" sz="1400" i="0" u="none" strike="noStrike" kern="0" cap="none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lakes</a:t>
            </a:r>
            <a:endParaRPr kumimoji="0" lang="fr-FR" sz="140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70" name="object 6">
            <a:extLst>
              <a:ext uri="{FF2B5EF4-FFF2-40B4-BE49-F238E27FC236}">
                <a16:creationId xmlns:a16="http://schemas.microsoft.com/office/drawing/2014/main" id="{C195383C-4ED5-1AFC-EED4-C81664F32508}"/>
              </a:ext>
            </a:extLst>
          </p:cNvPr>
          <p:cNvSpPr txBox="1"/>
          <p:nvPr/>
        </p:nvSpPr>
        <p:spPr>
          <a:xfrm>
            <a:off x="2976038" y="3884874"/>
            <a:ext cx="1589540" cy="1270988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5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Visualizations and scheduled reporting on your data lake</a:t>
            </a:r>
          </a:p>
        </p:txBody>
      </p:sp>
      <p:sp>
        <p:nvSpPr>
          <p:cNvPr id="71" name="object 6">
            <a:extLst>
              <a:ext uri="{FF2B5EF4-FFF2-40B4-BE49-F238E27FC236}">
                <a16:creationId xmlns:a16="http://schemas.microsoft.com/office/drawing/2014/main" id="{8A41F68C-1B8B-DBA8-B29A-0DF51C519A1D}"/>
              </a:ext>
            </a:extLst>
          </p:cNvPr>
          <p:cNvSpPr txBox="1"/>
          <p:nvPr/>
        </p:nvSpPr>
        <p:spPr>
          <a:xfrm>
            <a:off x="5264097" y="3807930"/>
            <a:ext cx="1589540" cy="1594153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5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Lightweight data workflows to prepare data for downstream use cases</a:t>
            </a:r>
          </a:p>
        </p:txBody>
      </p:sp>
      <p:sp>
        <p:nvSpPr>
          <p:cNvPr id="72" name="object 6">
            <a:extLst>
              <a:ext uri="{FF2B5EF4-FFF2-40B4-BE49-F238E27FC236}">
                <a16:creationId xmlns:a16="http://schemas.microsoft.com/office/drawing/2014/main" id="{BB5190CF-8102-7E86-CB88-9CD5BF19383E}"/>
              </a:ext>
            </a:extLst>
          </p:cNvPr>
          <p:cNvSpPr txBox="1"/>
          <p:nvPr/>
        </p:nvSpPr>
        <p:spPr>
          <a:xfrm>
            <a:off x="7552156" y="3884874"/>
            <a:ext cx="1589540" cy="1270988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5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Build applications that use </a:t>
            </a:r>
            <a:r>
              <a:rPr kumimoji="0" lang="en-US" sz="1400" i="0" u="none" strike="noStrike" kern="0" cap="none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athena</a:t>
            </a:r>
            <a:r>
              <a:rPr kumimoji="0" lang="en-US" sz="14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to surface insights</a:t>
            </a:r>
          </a:p>
        </p:txBody>
      </p:sp>
      <p:sp>
        <p:nvSpPr>
          <p:cNvPr id="73" name="object 6">
            <a:extLst>
              <a:ext uri="{FF2B5EF4-FFF2-40B4-BE49-F238E27FC236}">
                <a16:creationId xmlns:a16="http://schemas.microsoft.com/office/drawing/2014/main" id="{123AAB99-00C4-D90F-068E-C821DB369BF2}"/>
              </a:ext>
            </a:extLst>
          </p:cNvPr>
          <p:cNvSpPr txBox="1"/>
          <p:nvPr/>
        </p:nvSpPr>
        <p:spPr>
          <a:xfrm>
            <a:off x="9840215" y="3807930"/>
            <a:ext cx="1589540" cy="1594153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5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Combine raw data from multiple sources to train more diverse models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40DC2684-D5C0-7A13-BCF8-4693344F3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6075" y="2123317"/>
            <a:ext cx="548640" cy="54864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87B5B2F8-A073-DAC8-CBCC-59AE8904B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6488" y="2123317"/>
            <a:ext cx="548640" cy="54864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7536BA5E-E9D2-E847-8D60-213D8C2249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4547" y="2123317"/>
            <a:ext cx="548640" cy="54864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91A46EF5-5D54-80CF-7108-6B77696718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72606" y="2123317"/>
            <a:ext cx="548640" cy="54864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A834B038-7E4A-0C9A-EDB0-C44BD9874A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0665" y="2123317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5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84F00E8A-0A8D-6A1B-3C04-5F0EE985F74A}"/>
              </a:ext>
            </a:extLst>
          </p:cNvPr>
          <p:cNvSpPr/>
          <p:nvPr/>
        </p:nvSpPr>
        <p:spPr>
          <a:xfrm>
            <a:off x="520585" y="1533525"/>
            <a:ext cx="11173282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E971D39-D0FD-1C47-6C31-5344B8821584}"/>
              </a:ext>
            </a:extLst>
          </p:cNvPr>
          <p:cNvGrpSpPr/>
          <p:nvPr/>
        </p:nvGrpSpPr>
        <p:grpSpPr>
          <a:xfrm>
            <a:off x="1034618" y="2042984"/>
            <a:ext cx="10145217" cy="3262009"/>
            <a:chOff x="886764" y="1888158"/>
            <a:chExt cx="10145217" cy="3262009"/>
          </a:xfrm>
        </p:grpSpPr>
        <p:sp>
          <p:nvSpPr>
            <p:cNvPr id="54" name="object 6">
              <a:extLst>
                <a:ext uri="{FF2B5EF4-FFF2-40B4-BE49-F238E27FC236}">
                  <a16:creationId xmlns:a16="http://schemas.microsoft.com/office/drawing/2014/main" id="{68EE8C62-05BA-DBFA-1C20-4C2C34FBEE98}"/>
                </a:ext>
              </a:extLst>
            </p:cNvPr>
            <p:cNvSpPr/>
            <p:nvPr/>
          </p:nvSpPr>
          <p:spPr>
            <a:xfrm>
              <a:off x="9411461" y="2532125"/>
              <a:ext cx="1620520" cy="1620520"/>
            </a:xfrm>
            <a:custGeom>
              <a:avLst/>
              <a:gdLst/>
              <a:ahLst/>
              <a:cxnLst/>
              <a:rect l="l" t="t" r="r" b="b"/>
              <a:pathLst>
                <a:path w="1620520" h="1620520">
                  <a:moveTo>
                    <a:pt x="810006" y="0"/>
                  </a:moveTo>
                  <a:lnTo>
                    <a:pt x="762417" y="1375"/>
                  </a:lnTo>
                  <a:lnTo>
                    <a:pt x="715553" y="5450"/>
                  </a:lnTo>
                  <a:lnTo>
                    <a:pt x="669487" y="12149"/>
                  </a:lnTo>
                  <a:lnTo>
                    <a:pt x="624297" y="21395"/>
                  </a:lnTo>
                  <a:lnTo>
                    <a:pt x="580059" y="33114"/>
                  </a:lnTo>
                  <a:lnTo>
                    <a:pt x="536848" y="47228"/>
                  </a:lnTo>
                  <a:lnTo>
                    <a:pt x="494740" y="63662"/>
                  </a:lnTo>
                  <a:lnTo>
                    <a:pt x="453812" y="82340"/>
                  </a:lnTo>
                  <a:lnTo>
                    <a:pt x="414139" y="103185"/>
                  </a:lnTo>
                  <a:lnTo>
                    <a:pt x="375797" y="126122"/>
                  </a:lnTo>
                  <a:lnTo>
                    <a:pt x="338864" y="151075"/>
                  </a:lnTo>
                  <a:lnTo>
                    <a:pt x="303413" y="177968"/>
                  </a:lnTo>
                  <a:lnTo>
                    <a:pt x="269522" y="206724"/>
                  </a:lnTo>
                  <a:lnTo>
                    <a:pt x="237267" y="237267"/>
                  </a:lnTo>
                  <a:lnTo>
                    <a:pt x="206724" y="269522"/>
                  </a:lnTo>
                  <a:lnTo>
                    <a:pt x="177968" y="303413"/>
                  </a:lnTo>
                  <a:lnTo>
                    <a:pt x="151075" y="338864"/>
                  </a:lnTo>
                  <a:lnTo>
                    <a:pt x="126122" y="375797"/>
                  </a:lnTo>
                  <a:lnTo>
                    <a:pt x="103185" y="414139"/>
                  </a:lnTo>
                  <a:lnTo>
                    <a:pt x="82340" y="453812"/>
                  </a:lnTo>
                  <a:lnTo>
                    <a:pt x="63662" y="494740"/>
                  </a:lnTo>
                  <a:lnTo>
                    <a:pt x="47228" y="536848"/>
                  </a:lnTo>
                  <a:lnTo>
                    <a:pt x="33114" y="580059"/>
                  </a:lnTo>
                  <a:lnTo>
                    <a:pt x="21395" y="624297"/>
                  </a:lnTo>
                  <a:lnTo>
                    <a:pt x="12149" y="669487"/>
                  </a:lnTo>
                  <a:lnTo>
                    <a:pt x="5450" y="715553"/>
                  </a:lnTo>
                  <a:lnTo>
                    <a:pt x="1375" y="762417"/>
                  </a:lnTo>
                  <a:lnTo>
                    <a:pt x="0" y="810006"/>
                  </a:lnTo>
                  <a:lnTo>
                    <a:pt x="1375" y="857594"/>
                  </a:lnTo>
                  <a:lnTo>
                    <a:pt x="5450" y="904458"/>
                  </a:lnTo>
                  <a:lnTo>
                    <a:pt x="12149" y="950524"/>
                  </a:lnTo>
                  <a:lnTo>
                    <a:pt x="21395" y="995714"/>
                  </a:lnTo>
                  <a:lnTo>
                    <a:pt x="33114" y="1039952"/>
                  </a:lnTo>
                  <a:lnTo>
                    <a:pt x="47228" y="1083163"/>
                  </a:lnTo>
                  <a:lnTo>
                    <a:pt x="63662" y="1125271"/>
                  </a:lnTo>
                  <a:lnTo>
                    <a:pt x="82340" y="1166199"/>
                  </a:lnTo>
                  <a:lnTo>
                    <a:pt x="103185" y="1205872"/>
                  </a:lnTo>
                  <a:lnTo>
                    <a:pt x="126122" y="1244214"/>
                  </a:lnTo>
                  <a:lnTo>
                    <a:pt x="151075" y="1281147"/>
                  </a:lnTo>
                  <a:lnTo>
                    <a:pt x="177968" y="1316598"/>
                  </a:lnTo>
                  <a:lnTo>
                    <a:pt x="206724" y="1350489"/>
                  </a:lnTo>
                  <a:lnTo>
                    <a:pt x="237267" y="1382744"/>
                  </a:lnTo>
                  <a:lnTo>
                    <a:pt x="269522" y="1413287"/>
                  </a:lnTo>
                  <a:lnTo>
                    <a:pt x="303413" y="1442043"/>
                  </a:lnTo>
                  <a:lnTo>
                    <a:pt x="338864" y="1468936"/>
                  </a:lnTo>
                  <a:lnTo>
                    <a:pt x="375797" y="1493889"/>
                  </a:lnTo>
                  <a:lnTo>
                    <a:pt x="414139" y="1516826"/>
                  </a:lnTo>
                  <a:lnTo>
                    <a:pt x="453812" y="1537671"/>
                  </a:lnTo>
                  <a:lnTo>
                    <a:pt x="494740" y="1556349"/>
                  </a:lnTo>
                  <a:lnTo>
                    <a:pt x="536848" y="1572783"/>
                  </a:lnTo>
                  <a:lnTo>
                    <a:pt x="580059" y="1586897"/>
                  </a:lnTo>
                  <a:lnTo>
                    <a:pt x="624297" y="1598616"/>
                  </a:lnTo>
                  <a:lnTo>
                    <a:pt x="669487" y="1607862"/>
                  </a:lnTo>
                  <a:lnTo>
                    <a:pt x="715553" y="1614561"/>
                  </a:lnTo>
                  <a:lnTo>
                    <a:pt x="762417" y="1618636"/>
                  </a:lnTo>
                  <a:lnTo>
                    <a:pt x="810006" y="1620012"/>
                  </a:lnTo>
                  <a:lnTo>
                    <a:pt x="857594" y="1618636"/>
                  </a:lnTo>
                  <a:lnTo>
                    <a:pt x="904458" y="1614561"/>
                  </a:lnTo>
                  <a:lnTo>
                    <a:pt x="950524" y="1607862"/>
                  </a:lnTo>
                  <a:lnTo>
                    <a:pt x="995714" y="1598616"/>
                  </a:lnTo>
                  <a:lnTo>
                    <a:pt x="1039952" y="1586897"/>
                  </a:lnTo>
                  <a:lnTo>
                    <a:pt x="1083163" y="1572783"/>
                  </a:lnTo>
                  <a:lnTo>
                    <a:pt x="1125271" y="1556349"/>
                  </a:lnTo>
                  <a:lnTo>
                    <a:pt x="1166199" y="1537671"/>
                  </a:lnTo>
                  <a:lnTo>
                    <a:pt x="1205872" y="1516826"/>
                  </a:lnTo>
                  <a:lnTo>
                    <a:pt x="1244214" y="1493889"/>
                  </a:lnTo>
                  <a:lnTo>
                    <a:pt x="1281147" y="1468936"/>
                  </a:lnTo>
                  <a:lnTo>
                    <a:pt x="1316598" y="1442043"/>
                  </a:lnTo>
                  <a:lnTo>
                    <a:pt x="1350489" y="1413287"/>
                  </a:lnTo>
                  <a:lnTo>
                    <a:pt x="1382744" y="1382744"/>
                  </a:lnTo>
                  <a:lnTo>
                    <a:pt x="1413287" y="1350489"/>
                  </a:lnTo>
                  <a:lnTo>
                    <a:pt x="1442043" y="1316598"/>
                  </a:lnTo>
                  <a:lnTo>
                    <a:pt x="1468936" y="1281147"/>
                  </a:lnTo>
                  <a:lnTo>
                    <a:pt x="1493889" y="1244214"/>
                  </a:lnTo>
                  <a:lnTo>
                    <a:pt x="1516826" y="1205872"/>
                  </a:lnTo>
                  <a:lnTo>
                    <a:pt x="1537671" y="1166199"/>
                  </a:lnTo>
                  <a:lnTo>
                    <a:pt x="1556349" y="1125271"/>
                  </a:lnTo>
                  <a:lnTo>
                    <a:pt x="1572783" y="1083163"/>
                  </a:lnTo>
                  <a:lnTo>
                    <a:pt x="1586897" y="1039952"/>
                  </a:lnTo>
                  <a:lnTo>
                    <a:pt x="1598616" y="995714"/>
                  </a:lnTo>
                  <a:lnTo>
                    <a:pt x="1607862" y="950524"/>
                  </a:lnTo>
                  <a:lnTo>
                    <a:pt x="1614561" y="904458"/>
                  </a:lnTo>
                  <a:lnTo>
                    <a:pt x="1618636" y="857594"/>
                  </a:lnTo>
                  <a:lnTo>
                    <a:pt x="1620012" y="810006"/>
                  </a:lnTo>
                  <a:lnTo>
                    <a:pt x="1618636" y="762417"/>
                  </a:lnTo>
                  <a:lnTo>
                    <a:pt x="1614561" y="715553"/>
                  </a:lnTo>
                  <a:lnTo>
                    <a:pt x="1607862" y="669487"/>
                  </a:lnTo>
                  <a:lnTo>
                    <a:pt x="1598616" y="624297"/>
                  </a:lnTo>
                  <a:lnTo>
                    <a:pt x="1586897" y="580059"/>
                  </a:lnTo>
                  <a:lnTo>
                    <a:pt x="1572783" y="536848"/>
                  </a:lnTo>
                  <a:lnTo>
                    <a:pt x="1556349" y="494740"/>
                  </a:lnTo>
                  <a:lnTo>
                    <a:pt x="1537671" y="453812"/>
                  </a:lnTo>
                  <a:lnTo>
                    <a:pt x="1516826" y="414139"/>
                  </a:lnTo>
                  <a:lnTo>
                    <a:pt x="1493889" y="375797"/>
                  </a:lnTo>
                  <a:lnTo>
                    <a:pt x="1468936" y="338864"/>
                  </a:lnTo>
                  <a:lnTo>
                    <a:pt x="1442043" y="303413"/>
                  </a:lnTo>
                  <a:lnTo>
                    <a:pt x="1413287" y="269522"/>
                  </a:lnTo>
                  <a:lnTo>
                    <a:pt x="1382744" y="237267"/>
                  </a:lnTo>
                  <a:lnTo>
                    <a:pt x="1350489" y="206724"/>
                  </a:lnTo>
                  <a:lnTo>
                    <a:pt x="1316598" y="177968"/>
                  </a:lnTo>
                  <a:lnTo>
                    <a:pt x="1281147" y="151075"/>
                  </a:lnTo>
                  <a:lnTo>
                    <a:pt x="1244214" y="126122"/>
                  </a:lnTo>
                  <a:lnTo>
                    <a:pt x="1205872" y="103185"/>
                  </a:lnTo>
                  <a:lnTo>
                    <a:pt x="1166199" y="82340"/>
                  </a:lnTo>
                  <a:lnTo>
                    <a:pt x="1125271" y="63662"/>
                  </a:lnTo>
                  <a:lnTo>
                    <a:pt x="1083163" y="47228"/>
                  </a:lnTo>
                  <a:lnTo>
                    <a:pt x="1039952" y="33114"/>
                  </a:lnTo>
                  <a:lnTo>
                    <a:pt x="995714" y="21395"/>
                  </a:lnTo>
                  <a:lnTo>
                    <a:pt x="950524" y="12149"/>
                  </a:lnTo>
                  <a:lnTo>
                    <a:pt x="904458" y="5450"/>
                  </a:lnTo>
                  <a:lnTo>
                    <a:pt x="857594" y="1375"/>
                  </a:lnTo>
                  <a:lnTo>
                    <a:pt x="81000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bject 8">
              <a:extLst>
                <a:ext uri="{FF2B5EF4-FFF2-40B4-BE49-F238E27FC236}">
                  <a16:creationId xmlns:a16="http://schemas.microsoft.com/office/drawing/2014/main" id="{3F4C0AA5-92A0-019F-0B23-D6599E2C86C8}"/>
                </a:ext>
              </a:extLst>
            </p:cNvPr>
            <p:cNvSpPr/>
            <p:nvPr/>
          </p:nvSpPr>
          <p:spPr>
            <a:xfrm>
              <a:off x="7726266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4" h="1620520">
                  <a:moveTo>
                    <a:pt x="810164" y="0"/>
                  </a:moveTo>
                  <a:lnTo>
                    <a:pt x="765755" y="1210"/>
                  </a:lnTo>
                  <a:lnTo>
                    <a:pt x="721453" y="4842"/>
                  </a:lnTo>
                  <a:lnTo>
                    <a:pt x="677365" y="10894"/>
                  </a:lnTo>
                  <a:lnTo>
                    <a:pt x="633600" y="19368"/>
                  </a:lnTo>
                  <a:lnTo>
                    <a:pt x="590264" y="30263"/>
                  </a:lnTo>
                  <a:lnTo>
                    <a:pt x="547464" y="43579"/>
                  </a:lnTo>
                  <a:lnTo>
                    <a:pt x="505309" y="59316"/>
                  </a:lnTo>
                  <a:lnTo>
                    <a:pt x="463904" y="77475"/>
                  </a:lnTo>
                  <a:lnTo>
                    <a:pt x="423359" y="98054"/>
                  </a:lnTo>
                  <a:lnTo>
                    <a:pt x="383779" y="121054"/>
                  </a:lnTo>
                  <a:lnTo>
                    <a:pt x="345273" y="146476"/>
                  </a:lnTo>
                  <a:lnTo>
                    <a:pt x="307947" y="174319"/>
                  </a:lnTo>
                  <a:lnTo>
                    <a:pt x="271910" y="204582"/>
                  </a:lnTo>
                  <a:lnTo>
                    <a:pt x="237267" y="237267"/>
                  </a:lnTo>
                  <a:lnTo>
                    <a:pt x="204582" y="271897"/>
                  </a:lnTo>
                  <a:lnTo>
                    <a:pt x="174319" y="307924"/>
                  </a:lnTo>
                  <a:lnTo>
                    <a:pt x="146476" y="345240"/>
                  </a:lnTo>
                  <a:lnTo>
                    <a:pt x="121054" y="383739"/>
                  </a:lnTo>
                  <a:lnTo>
                    <a:pt x="98054" y="423312"/>
                  </a:lnTo>
                  <a:lnTo>
                    <a:pt x="77475" y="463853"/>
                  </a:lnTo>
                  <a:lnTo>
                    <a:pt x="59316" y="505253"/>
                  </a:lnTo>
                  <a:lnTo>
                    <a:pt x="43579" y="547406"/>
                  </a:lnTo>
                  <a:lnTo>
                    <a:pt x="30263" y="590203"/>
                  </a:lnTo>
                  <a:lnTo>
                    <a:pt x="19368" y="633538"/>
                  </a:lnTo>
                  <a:lnTo>
                    <a:pt x="10894" y="677302"/>
                  </a:lnTo>
                  <a:lnTo>
                    <a:pt x="4842" y="721389"/>
                  </a:lnTo>
                  <a:lnTo>
                    <a:pt x="1210" y="765691"/>
                  </a:lnTo>
                  <a:lnTo>
                    <a:pt x="0" y="810101"/>
                  </a:lnTo>
                  <a:lnTo>
                    <a:pt x="1210" y="854510"/>
                  </a:lnTo>
                  <a:lnTo>
                    <a:pt x="4842" y="898812"/>
                  </a:lnTo>
                  <a:lnTo>
                    <a:pt x="10894" y="942899"/>
                  </a:lnTo>
                  <a:lnTo>
                    <a:pt x="19368" y="986664"/>
                  </a:lnTo>
                  <a:lnTo>
                    <a:pt x="30263" y="1029998"/>
                  </a:lnTo>
                  <a:lnTo>
                    <a:pt x="43579" y="1072796"/>
                  </a:lnTo>
                  <a:lnTo>
                    <a:pt x="59316" y="1114948"/>
                  </a:lnTo>
                  <a:lnTo>
                    <a:pt x="77475" y="1156349"/>
                  </a:lnTo>
                  <a:lnTo>
                    <a:pt x="98054" y="1196889"/>
                  </a:lnTo>
                  <a:lnTo>
                    <a:pt x="121054" y="1236463"/>
                  </a:lnTo>
                  <a:lnTo>
                    <a:pt x="146476" y="1274961"/>
                  </a:lnTo>
                  <a:lnTo>
                    <a:pt x="174319" y="1312278"/>
                  </a:lnTo>
                  <a:lnTo>
                    <a:pt x="204582" y="1348304"/>
                  </a:lnTo>
                  <a:lnTo>
                    <a:pt x="237267" y="1382934"/>
                  </a:lnTo>
                  <a:lnTo>
                    <a:pt x="271910" y="1415619"/>
                  </a:lnTo>
                  <a:lnTo>
                    <a:pt x="307947" y="1445883"/>
                  </a:lnTo>
                  <a:lnTo>
                    <a:pt x="345273" y="1473725"/>
                  </a:lnTo>
                  <a:lnTo>
                    <a:pt x="383779" y="1499147"/>
                  </a:lnTo>
                  <a:lnTo>
                    <a:pt x="423359" y="1522147"/>
                  </a:lnTo>
                  <a:lnTo>
                    <a:pt x="463904" y="1542727"/>
                  </a:lnTo>
                  <a:lnTo>
                    <a:pt x="505309" y="1560885"/>
                  </a:lnTo>
                  <a:lnTo>
                    <a:pt x="547464" y="1576622"/>
                  </a:lnTo>
                  <a:lnTo>
                    <a:pt x="590264" y="1589938"/>
                  </a:lnTo>
                  <a:lnTo>
                    <a:pt x="633600" y="1600833"/>
                  </a:lnTo>
                  <a:lnTo>
                    <a:pt x="677365" y="1609307"/>
                  </a:lnTo>
                  <a:lnTo>
                    <a:pt x="721453" y="1615360"/>
                  </a:lnTo>
                  <a:lnTo>
                    <a:pt x="765755" y="1618991"/>
                  </a:lnTo>
                  <a:lnTo>
                    <a:pt x="810164" y="1620202"/>
                  </a:lnTo>
                  <a:lnTo>
                    <a:pt x="854574" y="1618991"/>
                  </a:lnTo>
                  <a:lnTo>
                    <a:pt x="898876" y="1615360"/>
                  </a:lnTo>
                  <a:lnTo>
                    <a:pt x="942963" y="1609307"/>
                  </a:lnTo>
                  <a:lnTo>
                    <a:pt x="986729" y="1600833"/>
                  </a:lnTo>
                  <a:lnTo>
                    <a:pt x="1030065" y="1589938"/>
                  </a:lnTo>
                  <a:lnTo>
                    <a:pt x="1072864" y="1576622"/>
                  </a:lnTo>
                  <a:lnTo>
                    <a:pt x="1115020" y="1560885"/>
                  </a:lnTo>
                  <a:lnTo>
                    <a:pt x="1156424" y="1542727"/>
                  </a:lnTo>
                  <a:lnTo>
                    <a:pt x="1196970" y="1522147"/>
                  </a:lnTo>
                  <a:lnTo>
                    <a:pt x="1236549" y="1499147"/>
                  </a:lnTo>
                  <a:lnTo>
                    <a:pt x="1275055" y="1473725"/>
                  </a:lnTo>
                  <a:lnTo>
                    <a:pt x="1312381" y="1445883"/>
                  </a:lnTo>
                  <a:lnTo>
                    <a:pt x="1348419" y="1415619"/>
                  </a:lnTo>
                  <a:lnTo>
                    <a:pt x="1383061" y="1382934"/>
                  </a:lnTo>
                  <a:lnTo>
                    <a:pt x="1955831" y="810164"/>
                  </a:lnTo>
                  <a:lnTo>
                    <a:pt x="1383061" y="237267"/>
                  </a:lnTo>
                  <a:lnTo>
                    <a:pt x="1348419" y="204582"/>
                  </a:lnTo>
                  <a:lnTo>
                    <a:pt x="1312381" y="174319"/>
                  </a:lnTo>
                  <a:lnTo>
                    <a:pt x="1275055" y="146476"/>
                  </a:lnTo>
                  <a:lnTo>
                    <a:pt x="1236549" y="121054"/>
                  </a:lnTo>
                  <a:lnTo>
                    <a:pt x="1196970" y="98054"/>
                  </a:lnTo>
                  <a:lnTo>
                    <a:pt x="1156424" y="77475"/>
                  </a:lnTo>
                  <a:lnTo>
                    <a:pt x="1115020" y="59316"/>
                  </a:lnTo>
                  <a:lnTo>
                    <a:pt x="1072864" y="43579"/>
                  </a:lnTo>
                  <a:lnTo>
                    <a:pt x="1030065" y="30263"/>
                  </a:lnTo>
                  <a:lnTo>
                    <a:pt x="986729" y="19368"/>
                  </a:lnTo>
                  <a:lnTo>
                    <a:pt x="942963" y="10894"/>
                  </a:lnTo>
                  <a:lnTo>
                    <a:pt x="898876" y="4842"/>
                  </a:lnTo>
                  <a:lnTo>
                    <a:pt x="854574" y="1210"/>
                  </a:lnTo>
                  <a:lnTo>
                    <a:pt x="810164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10">
              <a:extLst>
                <a:ext uri="{FF2B5EF4-FFF2-40B4-BE49-F238E27FC236}">
                  <a16:creationId xmlns:a16="http://schemas.microsoft.com/office/drawing/2014/main" id="{E37BE5F5-BACB-AE90-4CAB-E274EE8643A2}"/>
                </a:ext>
              </a:extLst>
            </p:cNvPr>
            <p:cNvSpPr/>
            <p:nvPr/>
          </p:nvSpPr>
          <p:spPr>
            <a:xfrm>
              <a:off x="6038056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4" h="1620520">
                  <a:moveTo>
                    <a:pt x="810101" y="0"/>
                  </a:moveTo>
                  <a:lnTo>
                    <a:pt x="765691" y="1210"/>
                  </a:lnTo>
                  <a:lnTo>
                    <a:pt x="721389" y="4842"/>
                  </a:lnTo>
                  <a:lnTo>
                    <a:pt x="677302" y="10894"/>
                  </a:lnTo>
                  <a:lnTo>
                    <a:pt x="633538" y="19368"/>
                  </a:lnTo>
                  <a:lnTo>
                    <a:pt x="590203" y="30263"/>
                  </a:lnTo>
                  <a:lnTo>
                    <a:pt x="547406" y="43579"/>
                  </a:lnTo>
                  <a:lnTo>
                    <a:pt x="505253" y="59316"/>
                  </a:lnTo>
                  <a:lnTo>
                    <a:pt x="463853" y="77475"/>
                  </a:lnTo>
                  <a:lnTo>
                    <a:pt x="423312" y="98054"/>
                  </a:lnTo>
                  <a:lnTo>
                    <a:pt x="383739" y="121054"/>
                  </a:lnTo>
                  <a:lnTo>
                    <a:pt x="345240" y="146476"/>
                  </a:lnTo>
                  <a:lnTo>
                    <a:pt x="307924" y="174319"/>
                  </a:lnTo>
                  <a:lnTo>
                    <a:pt x="271897" y="204582"/>
                  </a:lnTo>
                  <a:lnTo>
                    <a:pt x="237267" y="237267"/>
                  </a:lnTo>
                  <a:lnTo>
                    <a:pt x="204582" y="271897"/>
                  </a:lnTo>
                  <a:lnTo>
                    <a:pt x="174319" y="307924"/>
                  </a:lnTo>
                  <a:lnTo>
                    <a:pt x="146476" y="345240"/>
                  </a:lnTo>
                  <a:lnTo>
                    <a:pt x="121054" y="383739"/>
                  </a:lnTo>
                  <a:lnTo>
                    <a:pt x="98054" y="423312"/>
                  </a:lnTo>
                  <a:lnTo>
                    <a:pt x="77475" y="463853"/>
                  </a:lnTo>
                  <a:lnTo>
                    <a:pt x="59316" y="505253"/>
                  </a:lnTo>
                  <a:lnTo>
                    <a:pt x="43579" y="547406"/>
                  </a:lnTo>
                  <a:lnTo>
                    <a:pt x="30263" y="590203"/>
                  </a:lnTo>
                  <a:lnTo>
                    <a:pt x="19368" y="633538"/>
                  </a:lnTo>
                  <a:lnTo>
                    <a:pt x="10894" y="677302"/>
                  </a:lnTo>
                  <a:lnTo>
                    <a:pt x="4842" y="721389"/>
                  </a:lnTo>
                  <a:lnTo>
                    <a:pt x="1210" y="765691"/>
                  </a:lnTo>
                  <a:lnTo>
                    <a:pt x="0" y="810101"/>
                  </a:lnTo>
                  <a:lnTo>
                    <a:pt x="1210" y="854510"/>
                  </a:lnTo>
                  <a:lnTo>
                    <a:pt x="4842" y="898812"/>
                  </a:lnTo>
                  <a:lnTo>
                    <a:pt x="10894" y="942899"/>
                  </a:lnTo>
                  <a:lnTo>
                    <a:pt x="19368" y="986664"/>
                  </a:lnTo>
                  <a:lnTo>
                    <a:pt x="30263" y="1029998"/>
                  </a:lnTo>
                  <a:lnTo>
                    <a:pt x="43579" y="1072796"/>
                  </a:lnTo>
                  <a:lnTo>
                    <a:pt x="59316" y="1114948"/>
                  </a:lnTo>
                  <a:lnTo>
                    <a:pt x="77475" y="1156349"/>
                  </a:lnTo>
                  <a:lnTo>
                    <a:pt x="98054" y="1196889"/>
                  </a:lnTo>
                  <a:lnTo>
                    <a:pt x="121054" y="1236463"/>
                  </a:lnTo>
                  <a:lnTo>
                    <a:pt x="146476" y="1274961"/>
                  </a:lnTo>
                  <a:lnTo>
                    <a:pt x="174319" y="1312278"/>
                  </a:lnTo>
                  <a:lnTo>
                    <a:pt x="204582" y="1348304"/>
                  </a:lnTo>
                  <a:lnTo>
                    <a:pt x="237267" y="1382934"/>
                  </a:lnTo>
                  <a:lnTo>
                    <a:pt x="271897" y="1415619"/>
                  </a:lnTo>
                  <a:lnTo>
                    <a:pt x="307924" y="1445883"/>
                  </a:lnTo>
                  <a:lnTo>
                    <a:pt x="345240" y="1473725"/>
                  </a:lnTo>
                  <a:lnTo>
                    <a:pt x="383739" y="1499147"/>
                  </a:lnTo>
                  <a:lnTo>
                    <a:pt x="423312" y="1522147"/>
                  </a:lnTo>
                  <a:lnTo>
                    <a:pt x="463853" y="1542727"/>
                  </a:lnTo>
                  <a:lnTo>
                    <a:pt x="505253" y="1560885"/>
                  </a:lnTo>
                  <a:lnTo>
                    <a:pt x="547406" y="1576622"/>
                  </a:lnTo>
                  <a:lnTo>
                    <a:pt x="590203" y="1589938"/>
                  </a:lnTo>
                  <a:lnTo>
                    <a:pt x="633538" y="1600833"/>
                  </a:lnTo>
                  <a:lnTo>
                    <a:pt x="677302" y="1609307"/>
                  </a:lnTo>
                  <a:lnTo>
                    <a:pt x="721389" y="1615360"/>
                  </a:lnTo>
                  <a:lnTo>
                    <a:pt x="765691" y="1618991"/>
                  </a:lnTo>
                  <a:lnTo>
                    <a:pt x="810101" y="1620202"/>
                  </a:lnTo>
                  <a:lnTo>
                    <a:pt x="854510" y="1618991"/>
                  </a:lnTo>
                  <a:lnTo>
                    <a:pt x="898812" y="1615360"/>
                  </a:lnTo>
                  <a:lnTo>
                    <a:pt x="942899" y="1609307"/>
                  </a:lnTo>
                  <a:lnTo>
                    <a:pt x="986664" y="1600833"/>
                  </a:lnTo>
                  <a:lnTo>
                    <a:pt x="1029998" y="1589938"/>
                  </a:lnTo>
                  <a:lnTo>
                    <a:pt x="1072796" y="1576622"/>
                  </a:lnTo>
                  <a:lnTo>
                    <a:pt x="1114948" y="1560885"/>
                  </a:lnTo>
                  <a:lnTo>
                    <a:pt x="1156349" y="1542727"/>
                  </a:lnTo>
                  <a:lnTo>
                    <a:pt x="1196889" y="1522147"/>
                  </a:lnTo>
                  <a:lnTo>
                    <a:pt x="1236463" y="1499147"/>
                  </a:lnTo>
                  <a:lnTo>
                    <a:pt x="1274961" y="1473725"/>
                  </a:lnTo>
                  <a:lnTo>
                    <a:pt x="1312278" y="1445883"/>
                  </a:lnTo>
                  <a:lnTo>
                    <a:pt x="1348304" y="1415619"/>
                  </a:lnTo>
                  <a:lnTo>
                    <a:pt x="1382934" y="1382934"/>
                  </a:lnTo>
                  <a:lnTo>
                    <a:pt x="1955831" y="810164"/>
                  </a:lnTo>
                  <a:lnTo>
                    <a:pt x="1382934" y="237267"/>
                  </a:lnTo>
                  <a:lnTo>
                    <a:pt x="1348304" y="204582"/>
                  </a:lnTo>
                  <a:lnTo>
                    <a:pt x="1312278" y="174319"/>
                  </a:lnTo>
                  <a:lnTo>
                    <a:pt x="1274961" y="146476"/>
                  </a:lnTo>
                  <a:lnTo>
                    <a:pt x="1236463" y="121054"/>
                  </a:lnTo>
                  <a:lnTo>
                    <a:pt x="1196889" y="98054"/>
                  </a:lnTo>
                  <a:lnTo>
                    <a:pt x="1156349" y="77475"/>
                  </a:lnTo>
                  <a:lnTo>
                    <a:pt x="1114948" y="59316"/>
                  </a:lnTo>
                  <a:lnTo>
                    <a:pt x="1072796" y="43579"/>
                  </a:lnTo>
                  <a:lnTo>
                    <a:pt x="1029998" y="30263"/>
                  </a:lnTo>
                  <a:lnTo>
                    <a:pt x="986664" y="19368"/>
                  </a:lnTo>
                  <a:lnTo>
                    <a:pt x="942899" y="10894"/>
                  </a:lnTo>
                  <a:lnTo>
                    <a:pt x="898812" y="4842"/>
                  </a:lnTo>
                  <a:lnTo>
                    <a:pt x="854510" y="1210"/>
                  </a:lnTo>
                  <a:lnTo>
                    <a:pt x="810101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12">
              <a:extLst>
                <a:ext uri="{FF2B5EF4-FFF2-40B4-BE49-F238E27FC236}">
                  <a16:creationId xmlns:a16="http://schemas.microsoft.com/office/drawing/2014/main" id="{2FF7E642-B069-9761-BF3E-0F70D62BD4FB}"/>
                </a:ext>
              </a:extLst>
            </p:cNvPr>
            <p:cNvSpPr/>
            <p:nvPr/>
          </p:nvSpPr>
          <p:spPr>
            <a:xfrm>
              <a:off x="4349718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5" h="1620520">
                  <a:moveTo>
                    <a:pt x="810101" y="0"/>
                  </a:moveTo>
                  <a:lnTo>
                    <a:pt x="765691" y="1210"/>
                  </a:lnTo>
                  <a:lnTo>
                    <a:pt x="721389" y="4842"/>
                  </a:lnTo>
                  <a:lnTo>
                    <a:pt x="677302" y="10894"/>
                  </a:lnTo>
                  <a:lnTo>
                    <a:pt x="633538" y="19368"/>
                  </a:lnTo>
                  <a:lnTo>
                    <a:pt x="590203" y="30263"/>
                  </a:lnTo>
                  <a:lnTo>
                    <a:pt x="547406" y="43579"/>
                  </a:lnTo>
                  <a:lnTo>
                    <a:pt x="505253" y="59316"/>
                  </a:lnTo>
                  <a:lnTo>
                    <a:pt x="463853" y="77475"/>
                  </a:lnTo>
                  <a:lnTo>
                    <a:pt x="423312" y="98054"/>
                  </a:lnTo>
                  <a:lnTo>
                    <a:pt x="383739" y="121054"/>
                  </a:lnTo>
                  <a:lnTo>
                    <a:pt x="345240" y="146476"/>
                  </a:lnTo>
                  <a:lnTo>
                    <a:pt x="307924" y="174319"/>
                  </a:lnTo>
                  <a:lnTo>
                    <a:pt x="271897" y="204582"/>
                  </a:lnTo>
                  <a:lnTo>
                    <a:pt x="237267" y="237267"/>
                  </a:lnTo>
                  <a:lnTo>
                    <a:pt x="204582" y="271897"/>
                  </a:lnTo>
                  <a:lnTo>
                    <a:pt x="174319" y="307924"/>
                  </a:lnTo>
                  <a:lnTo>
                    <a:pt x="146476" y="345240"/>
                  </a:lnTo>
                  <a:lnTo>
                    <a:pt x="121054" y="383739"/>
                  </a:lnTo>
                  <a:lnTo>
                    <a:pt x="98054" y="423312"/>
                  </a:lnTo>
                  <a:lnTo>
                    <a:pt x="77475" y="463853"/>
                  </a:lnTo>
                  <a:lnTo>
                    <a:pt x="59316" y="505253"/>
                  </a:lnTo>
                  <a:lnTo>
                    <a:pt x="43579" y="547406"/>
                  </a:lnTo>
                  <a:lnTo>
                    <a:pt x="30263" y="590203"/>
                  </a:lnTo>
                  <a:lnTo>
                    <a:pt x="19368" y="633538"/>
                  </a:lnTo>
                  <a:lnTo>
                    <a:pt x="10894" y="677302"/>
                  </a:lnTo>
                  <a:lnTo>
                    <a:pt x="4842" y="721389"/>
                  </a:lnTo>
                  <a:lnTo>
                    <a:pt x="1210" y="765691"/>
                  </a:lnTo>
                  <a:lnTo>
                    <a:pt x="0" y="810101"/>
                  </a:lnTo>
                  <a:lnTo>
                    <a:pt x="1210" y="854510"/>
                  </a:lnTo>
                  <a:lnTo>
                    <a:pt x="4842" y="898812"/>
                  </a:lnTo>
                  <a:lnTo>
                    <a:pt x="10894" y="942899"/>
                  </a:lnTo>
                  <a:lnTo>
                    <a:pt x="19368" y="986664"/>
                  </a:lnTo>
                  <a:lnTo>
                    <a:pt x="30263" y="1029998"/>
                  </a:lnTo>
                  <a:lnTo>
                    <a:pt x="43579" y="1072796"/>
                  </a:lnTo>
                  <a:lnTo>
                    <a:pt x="59316" y="1114948"/>
                  </a:lnTo>
                  <a:lnTo>
                    <a:pt x="77475" y="1156349"/>
                  </a:lnTo>
                  <a:lnTo>
                    <a:pt x="98054" y="1196889"/>
                  </a:lnTo>
                  <a:lnTo>
                    <a:pt x="121054" y="1236463"/>
                  </a:lnTo>
                  <a:lnTo>
                    <a:pt x="146476" y="1274961"/>
                  </a:lnTo>
                  <a:lnTo>
                    <a:pt x="174319" y="1312278"/>
                  </a:lnTo>
                  <a:lnTo>
                    <a:pt x="204582" y="1348304"/>
                  </a:lnTo>
                  <a:lnTo>
                    <a:pt x="237267" y="1382934"/>
                  </a:lnTo>
                  <a:lnTo>
                    <a:pt x="271897" y="1415619"/>
                  </a:lnTo>
                  <a:lnTo>
                    <a:pt x="307924" y="1445883"/>
                  </a:lnTo>
                  <a:lnTo>
                    <a:pt x="345240" y="1473725"/>
                  </a:lnTo>
                  <a:lnTo>
                    <a:pt x="383739" y="1499147"/>
                  </a:lnTo>
                  <a:lnTo>
                    <a:pt x="423312" y="1522147"/>
                  </a:lnTo>
                  <a:lnTo>
                    <a:pt x="463853" y="1542727"/>
                  </a:lnTo>
                  <a:lnTo>
                    <a:pt x="505253" y="1560885"/>
                  </a:lnTo>
                  <a:lnTo>
                    <a:pt x="547406" y="1576622"/>
                  </a:lnTo>
                  <a:lnTo>
                    <a:pt x="590203" y="1589938"/>
                  </a:lnTo>
                  <a:lnTo>
                    <a:pt x="633538" y="1600833"/>
                  </a:lnTo>
                  <a:lnTo>
                    <a:pt x="677302" y="1609307"/>
                  </a:lnTo>
                  <a:lnTo>
                    <a:pt x="721389" y="1615360"/>
                  </a:lnTo>
                  <a:lnTo>
                    <a:pt x="765691" y="1618991"/>
                  </a:lnTo>
                  <a:lnTo>
                    <a:pt x="810101" y="1620202"/>
                  </a:lnTo>
                  <a:lnTo>
                    <a:pt x="854510" y="1618991"/>
                  </a:lnTo>
                  <a:lnTo>
                    <a:pt x="898812" y="1615360"/>
                  </a:lnTo>
                  <a:lnTo>
                    <a:pt x="942899" y="1609307"/>
                  </a:lnTo>
                  <a:lnTo>
                    <a:pt x="986664" y="1600833"/>
                  </a:lnTo>
                  <a:lnTo>
                    <a:pt x="1029998" y="1589938"/>
                  </a:lnTo>
                  <a:lnTo>
                    <a:pt x="1072796" y="1576622"/>
                  </a:lnTo>
                  <a:lnTo>
                    <a:pt x="1114948" y="1560885"/>
                  </a:lnTo>
                  <a:lnTo>
                    <a:pt x="1156349" y="1542727"/>
                  </a:lnTo>
                  <a:lnTo>
                    <a:pt x="1196889" y="1522147"/>
                  </a:lnTo>
                  <a:lnTo>
                    <a:pt x="1236463" y="1499147"/>
                  </a:lnTo>
                  <a:lnTo>
                    <a:pt x="1274961" y="1473725"/>
                  </a:lnTo>
                  <a:lnTo>
                    <a:pt x="1312278" y="1445883"/>
                  </a:lnTo>
                  <a:lnTo>
                    <a:pt x="1348304" y="1415619"/>
                  </a:lnTo>
                  <a:lnTo>
                    <a:pt x="1382934" y="1382934"/>
                  </a:lnTo>
                  <a:lnTo>
                    <a:pt x="1955831" y="810164"/>
                  </a:lnTo>
                  <a:lnTo>
                    <a:pt x="1382934" y="237267"/>
                  </a:lnTo>
                  <a:lnTo>
                    <a:pt x="1348304" y="204582"/>
                  </a:lnTo>
                  <a:lnTo>
                    <a:pt x="1312278" y="174319"/>
                  </a:lnTo>
                  <a:lnTo>
                    <a:pt x="1274961" y="146476"/>
                  </a:lnTo>
                  <a:lnTo>
                    <a:pt x="1236463" y="121054"/>
                  </a:lnTo>
                  <a:lnTo>
                    <a:pt x="1196889" y="98054"/>
                  </a:lnTo>
                  <a:lnTo>
                    <a:pt x="1156349" y="77475"/>
                  </a:lnTo>
                  <a:lnTo>
                    <a:pt x="1114948" y="59316"/>
                  </a:lnTo>
                  <a:lnTo>
                    <a:pt x="1072796" y="43579"/>
                  </a:lnTo>
                  <a:lnTo>
                    <a:pt x="1029998" y="30263"/>
                  </a:lnTo>
                  <a:lnTo>
                    <a:pt x="986664" y="19368"/>
                  </a:lnTo>
                  <a:lnTo>
                    <a:pt x="942899" y="10894"/>
                  </a:lnTo>
                  <a:lnTo>
                    <a:pt x="898812" y="4842"/>
                  </a:lnTo>
                  <a:lnTo>
                    <a:pt x="854510" y="1210"/>
                  </a:lnTo>
                  <a:lnTo>
                    <a:pt x="810101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14">
              <a:extLst>
                <a:ext uri="{FF2B5EF4-FFF2-40B4-BE49-F238E27FC236}">
                  <a16:creationId xmlns:a16="http://schemas.microsoft.com/office/drawing/2014/main" id="{F68E17DA-5629-58BB-85E6-522FA9C6AB1E}"/>
                </a:ext>
              </a:extLst>
            </p:cNvPr>
            <p:cNvSpPr/>
            <p:nvPr/>
          </p:nvSpPr>
          <p:spPr>
            <a:xfrm>
              <a:off x="2661411" y="2531586"/>
              <a:ext cx="1955800" cy="1620520"/>
            </a:xfrm>
            <a:custGeom>
              <a:avLst/>
              <a:gdLst/>
              <a:ahLst/>
              <a:cxnLst/>
              <a:rect l="l" t="t" r="r" b="b"/>
              <a:pathLst>
                <a:path w="1955800" h="1620520">
                  <a:moveTo>
                    <a:pt x="810196" y="0"/>
                  </a:moveTo>
                  <a:lnTo>
                    <a:pt x="765787" y="1210"/>
                  </a:lnTo>
                  <a:lnTo>
                    <a:pt x="721485" y="4842"/>
                  </a:lnTo>
                  <a:lnTo>
                    <a:pt x="677398" y="10894"/>
                  </a:lnTo>
                  <a:lnTo>
                    <a:pt x="633633" y="19368"/>
                  </a:lnTo>
                  <a:lnTo>
                    <a:pt x="590298" y="30263"/>
                  </a:lnTo>
                  <a:lnTo>
                    <a:pt x="547501" y="43579"/>
                  </a:lnTo>
                  <a:lnTo>
                    <a:pt x="505348" y="59316"/>
                  </a:lnTo>
                  <a:lnTo>
                    <a:pt x="463948" y="77475"/>
                  </a:lnTo>
                  <a:lnTo>
                    <a:pt x="423408" y="98054"/>
                  </a:lnTo>
                  <a:lnTo>
                    <a:pt x="383834" y="121054"/>
                  </a:lnTo>
                  <a:lnTo>
                    <a:pt x="345336" y="146476"/>
                  </a:lnTo>
                  <a:lnTo>
                    <a:pt x="308019" y="174319"/>
                  </a:lnTo>
                  <a:lnTo>
                    <a:pt x="271992" y="204582"/>
                  </a:lnTo>
                  <a:lnTo>
                    <a:pt x="237363" y="237267"/>
                  </a:lnTo>
                  <a:lnTo>
                    <a:pt x="204665" y="271897"/>
                  </a:lnTo>
                  <a:lnTo>
                    <a:pt x="174389" y="307924"/>
                  </a:lnTo>
                  <a:lnTo>
                    <a:pt x="146535" y="345240"/>
                  </a:lnTo>
                  <a:lnTo>
                    <a:pt x="121103" y="383739"/>
                  </a:lnTo>
                  <a:lnTo>
                    <a:pt x="98093" y="423312"/>
                  </a:lnTo>
                  <a:lnTo>
                    <a:pt x="77506" y="463853"/>
                  </a:lnTo>
                  <a:lnTo>
                    <a:pt x="59340" y="505253"/>
                  </a:lnTo>
                  <a:lnTo>
                    <a:pt x="43597" y="547406"/>
                  </a:lnTo>
                  <a:lnTo>
                    <a:pt x="30275" y="590203"/>
                  </a:lnTo>
                  <a:lnTo>
                    <a:pt x="19376" y="633538"/>
                  </a:lnTo>
                  <a:lnTo>
                    <a:pt x="10899" y="677302"/>
                  </a:lnTo>
                  <a:lnTo>
                    <a:pt x="4844" y="721389"/>
                  </a:lnTo>
                  <a:lnTo>
                    <a:pt x="1211" y="765691"/>
                  </a:lnTo>
                  <a:lnTo>
                    <a:pt x="0" y="810101"/>
                  </a:lnTo>
                  <a:lnTo>
                    <a:pt x="1211" y="854510"/>
                  </a:lnTo>
                  <a:lnTo>
                    <a:pt x="4844" y="898812"/>
                  </a:lnTo>
                  <a:lnTo>
                    <a:pt x="10899" y="942899"/>
                  </a:lnTo>
                  <a:lnTo>
                    <a:pt x="19376" y="986664"/>
                  </a:lnTo>
                  <a:lnTo>
                    <a:pt x="30275" y="1029998"/>
                  </a:lnTo>
                  <a:lnTo>
                    <a:pt x="43597" y="1072796"/>
                  </a:lnTo>
                  <a:lnTo>
                    <a:pt x="59340" y="1114948"/>
                  </a:lnTo>
                  <a:lnTo>
                    <a:pt x="77506" y="1156349"/>
                  </a:lnTo>
                  <a:lnTo>
                    <a:pt x="98093" y="1196889"/>
                  </a:lnTo>
                  <a:lnTo>
                    <a:pt x="121103" y="1236463"/>
                  </a:lnTo>
                  <a:lnTo>
                    <a:pt x="146535" y="1274961"/>
                  </a:lnTo>
                  <a:lnTo>
                    <a:pt x="174389" y="1312278"/>
                  </a:lnTo>
                  <a:lnTo>
                    <a:pt x="204665" y="1348304"/>
                  </a:lnTo>
                  <a:lnTo>
                    <a:pt x="237363" y="1382934"/>
                  </a:lnTo>
                  <a:lnTo>
                    <a:pt x="271992" y="1415619"/>
                  </a:lnTo>
                  <a:lnTo>
                    <a:pt x="308019" y="1445883"/>
                  </a:lnTo>
                  <a:lnTo>
                    <a:pt x="345336" y="1473725"/>
                  </a:lnTo>
                  <a:lnTo>
                    <a:pt x="383834" y="1499147"/>
                  </a:lnTo>
                  <a:lnTo>
                    <a:pt x="423408" y="1522147"/>
                  </a:lnTo>
                  <a:lnTo>
                    <a:pt x="463948" y="1542727"/>
                  </a:lnTo>
                  <a:lnTo>
                    <a:pt x="505348" y="1560885"/>
                  </a:lnTo>
                  <a:lnTo>
                    <a:pt x="547501" y="1576622"/>
                  </a:lnTo>
                  <a:lnTo>
                    <a:pt x="590298" y="1589938"/>
                  </a:lnTo>
                  <a:lnTo>
                    <a:pt x="633633" y="1600833"/>
                  </a:lnTo>
                  <a:lnTo>
                    <a:pt x="677398" y="1609307"/>
                  </a:lnTo>
                  <a:lnTo>
                    <a:pt x="721485" y="1615360"/>
                  </a:lnTo>
                  <a:lnTo>
                    <a:pt x="765787" y="1618991"/>
                  </a:lnTo>
                  <a:lnTo>
                    <a:pt x="810196" y="1620202"/>
                  </a:lnTo>
                  <a:lnTo>
                    <a:pt x="854605" y="1618991"/>
                  </a:lnTo>
                  <a:lnTo>
                    <a:pt x="898907" y="1615360"/>
                  </a:lnTo>
                  <a:lnTo>
                    <a:pt x="942994" y="1609307"/>
                  </a:lnTo>
                  <a:lnTo>
                    <a:pt x="986759" y="1600833"/>
                  </a:lnTo>
                  <a:lnTo>
                    <a:pt x="1030094" y="1589938"/>
                  </a:lnTo>
                  <a:lnTo>
                    <a:pt x="1072891" y="1576622"/>
                  </a:lnTo>
                  <a:lnTo>
                    <a:pt x="1115044" y="1560885"/>
                  </a:lnTo>
                  <a:lnTo>
                    <a:pt x="1156444" y="1542727"/>
                  </a:lnTo>
                  <a:lnTo>
                    <a:pt x="1196984" y="1522147"/>
                  </a:lnTo>
                  <a:lnTo>
                    <a:pt x="1236558" y="1499147"/>
                  </a:lnTo>
                  <a:lnTo>
                    <a:pt x="1275056" y="1473725"/>
                  </a:lnTo>
                  <a:lnTo>
                    <a:pt x="1312373" y="1445883"/>
                  </a:lnTo>
                  <a:lnTo>
                    <a:pt x="1348400" y="1415619"/>
                  </a:lnTo>
                  <a:lnTo>
                    <a:pt x="1383030" y="1382934"/>
                  </a:lnTo>
                  <a:lnTo>
                    <a:pt x="1955800" y="810164"/>
                  </a:lnTo>
                  <a:lnTo>
                    <a:pt x="1383030" y="237267"/>
                  </a:lnTo>
                  <a:lnTo>
                    <a:pt x="1348400" y="204582"/>
                  </a:lnTo>
                  <a:lnTo>
                    <a:pt x="1312373" y="174319"/>
                  </a:lnTo>
                  <a:lnTo>
                    <a:pt x="1275056" y="146476"/>
                  </a:lnTo>
                  <a:lnTo>
                    <a:pt x="1236558" y="121054"/>
                  </a:lnTo>
                  <a:lnTo>
                    <a:pt x="1196984" y="98054"/>
                  </a:lnTo>
                  <a:lnTo>
                    <a:pt x="1156444" y="77475"/>
                  </a:lnTo>
                  <a:lnTo>
                    <a:pt x="1115044" y="59316"/>
                  </a:lnTo>
                  <a:lnTo>
                    <a:pt x="1072891" y="43579"/>
                  </a:lnTo>
                  <a:lnTo>
                    <a:pt x="1030094" y="30263"/>
                  </a:lnTo>
                  <a:lnTo>
                    <a:pt x="986759" y="19368"/>
                  </a:lnTo>
                  <a:lnTo>
                    <a:pt x="942994" y="10894"/>
                  </a:lnTo>
                  <a:lnTo>
                    <a:pt x="898907" y="4842"/>
                  </a:lnTo>
                  <a:lnTo>
                    <a:pt x="854605" y="1210"/>
                  </a:lnTo>
                  <a:lnTo>
                    <a:pt x="810196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16">
              <a:extLst>
                <a:ext uri="{FF2B5EF4-FFF2-40B4-BE49-F238E27FC236}">
                  <a16:creationId xmlns:a16="http://schemas.microsoft.com/office/drawing/2014/main" id="{73430F7F-4D7F-3247-08E9-E1EDC2F745B1}"/>
                </a:ext>
              </a:extLst>
            </p:cNvPr>
            <p:cNvSpPr/>
            <p:nvPr/>
          </p:nvSpPr>
          <p:spPr>
            <a:xfrm>
              <a:off x="973159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5" h="1620520">
                  <a:moveTo>
                    <a:pt x="810110" y="0"/>
                  </a:moveTo>
                  <a:lnTo>
                    <a:pt x="765701" y="1210"/>
                  </a:lnTo>
                  <a:lnTo>
                    <a:pt x="721399" y="4842"/>
                  </a:lnTo>
                  <a:lnTo>
                    <a:pt x="677312" y="10894"/>
                  </a:lnTo>
                  <a:lnTo>
                    <a:pt x="633547" y="19368"/>
                  </a:lnTo>
                  <a:lnTo>
                    <a:pt x="590213" y="30263"/>
                  </a:lnTo>
                  <a:lnTo>
                    <a:pt x="547415" y="43579"/>
                  </a:lnTo>
                  <a:lnTo>
                    <a:pt x="505263" y="59316"/>
                  </a:lnTo>
                  <a:lnTo>
                    <a:pt x="463862" y="77475"/>
                  </a:lnTo>
                  <a:lnTo>
                    <a:pt x="423322" y="98054"/>
                  </a:lnTo>
                  <a:lnTo>
                    <a:pt x="383749" y="121054"/>
                  </a:lnTo>
                  <a:lnTo>
                    <a:pt x="345250" y="146476"/>
                  </a:lnTo>
                  <a:lnTo>
                    <a:pt x="307933" y="174319"/>
                  </a:lnTo>
                  <a:lnTo>
                    <a:pt x="271907" y="204582"/>
                  </a:lnTo>
                  <a:lnTo>
                    <a:pt x="237277" y="237267"/>
                  </a:lnTo>
                  <a:lnTo>
                    <a:pt x="204591" y="271897"/>
                  </a:lnTo>
                  <a:lnTo>
                    <a:pt x="174326" y="307924"/>
                  </a:lnTo>
                  <a:lnTo>
                    <a:pt x="146482" y="345240"/>
                  </a:lnTo>
                  <a:lnTo>
                    <a:pt x="121059" y="383739"/>
                  </a:lnTo>
                  <a:lnTo>
                    <a:pt x="98058" y="423312"/>
                  </a:lnTo>
                  <a:lnTo>
                    <a:pt x="77478" y="463853"/>
                  </a:lnTo>
                  <a:lnTo>
                    <a:pt x="59319" y="505253"/>
                  </a:lnTo>
                  <a:lnTo>
                    <a:pt x="43581" y="547406"/>
                  </a:lnTo>
                  <a:lnTo>
                    <a:pt x="30264" y="590203"/>
                  </a:lnTo>
                  <a:lnTo>
                    <a:pt x="19369" y="633538"/>
                  </a:lnTo>
                  <a:lnTo>
                    <a:pt x="10895" y="677302"/>
                  </a:lnTo>
                  <a:lnTo>
                    <a:pt x="4842" y="721389"/>
                  </a:lnTo>
                  <a:lnTo>
                    <a:pt x="1210" y="765691"/>
                  </a:lnTo>
                  <a:lnTo>
                    <a:pt x="0" y="810101"/>
                  </a:lnTo>
                  <a:lnTo>
                    <a:pt x="1210" y="854510"/>
                  </a:lnTo>
                  <a:lnTo>
                    <a:pt x="4842" y="898812"/>
                  </a:lnTo>
                  <a:lnTo>
                    <a:pt x="10895" y="942899"/>
                  </a:lnTo>
                  <a:lnTo>
                    <a:pt x="19369" y="986664"/>
                  </a:lnTo>
                  <a:lnTo>
                    <a:pt x="30264" y="1029998"/>
                  </a:lnTo>
                  <a:lnTo>
                    <a:pt x="43581" y="1072796"/>
                  </a:lnTo>
                  <a:lnTo>
                    <a:pt x="59319" y="1114948"/>
                  </a:lnTo>
                  <a:lnTo>
                    <a:pt x="77478" y="1156349"/>
                  </a:lnTo>
                  <a:lnTo>
                    <a:pt x="98058" y="1196889"/>
                  </a:lnTo>
                  <a:lnTo>
                    <a:pt x="121059" y="1236463"/>
                  </a:lnTo>
                  <a:lnTo>
                    <a:pt x="146482" y="1274961"/>
                  </a:lnTo>
                  <a:lnTo>
                    <a:pt x="174326" y="1312278"/>
                  </a:lnTo>
                  <a:lnTo>
                    <a:pt x="204591" y="1348304"/>
                  </a:lnTo>
                  <a:lnTo>
                    <a:pt x="237277" y="1382934"/>
                  </a:lnTo>
                  <a:lnTo>
                    <a:pt x="271907" y="1415619"/>
                  </a:lnTo>
                  <a:lnTo>
                    <a:pt x="307933" y="1445883"/>
                  </a:lnTo>
                  <a:lnTo>
                    <a:pt x="345250" y="1473725"/>
                  </a:lnTo>
                  <a:lnTo>
                    <a:pt x="383749" y="1499147"/>
                  </a:lnTo>
                  <a:lnTo>
                    <a:pt x="423322" y="1522147"/>
                  </a:lnTo>
                  <a:lnTo>
                    <a:pt x="463862" y="1542727"/>
                  </a:lnTo>
                  <a:lnTo>
                    <a:pt x="505263" y="1560885"/>
                  </a:lnTo>
                  <a:lnTo>
                    <a:pt x="547415" y="1576622"/>
                  </a:lnTo>
                  <a:lnTo>
                    <a:pt x="590213" y="1589938"/>
                  </a:lnTo>
                  <a:lnTo>
                    <a:pt x="633547" y="1600833"/>
                  </a:lnTo>
                  <a:lnTo>
                    <a:pt x="677312" y="1609307"/>
                  </a:lnTo>
                  <a:lnTo>
                    <a:pt x="721399" y="1615360"/>
                  </a:lnTo>
                  <a:lnTo>
                    <a:pt x="765701" y="1618991"/>
                  </a:lnTo>
                  <a:lnTo>
                    <a:pt x="810110" y="1620202"/>
                  </a:lnTo>
                  <a:lnTo>
                    <a:pt x="854520" y="1618991"/>
                  </a:lnTo>
                  <a:lnTo>
                    <a:pt x="898822" y="1615360"/>
                  </a:lnTo>
                  <a:lnTo>
                    <a:pt x="942909" y="1609307"/>
                  </a:lnTo>
                  <a:lnTo>
                    <a:pt x="986673" y="1600833"/>
                  </a:lnTo>
                  <a:lnTo>
                    <a:pt x="1030008" y="1589938"/>
                  </a:lnTo>
                  <a:lnTo>
                    <a:pt x="1072805" y="1576622"/>
                  </a:lnTo>
                  <a:lnTo>
                    <a:pt x="1114958" y="1560885"/>
                  </a:lnTo>
                  <a:lnTo>
                    <a:pt x="1156358" y="1542727"/>
                  </a:lnTo>
                  <a:lnTo>
                    <a:pt x="1196899" y="1522147"/>
                  </a:lnTo>
                  <a:lnTo>
                    <a:pt x="1236472" y="1499147"/>
                  </a:lnTo>
                  <a:lnTo>
                    <a:pt x="1274971" y="1473725"/>
                  </a:lnTo>
                  <a:lnTo>
                    <a:pt x="1312287" y="1445883"/>
                  </a:lnTo>
                  <a:lnTo>
                    <a:pt x="1348314" y="1415619"/>
                  </a:lnTo>
                  <a:lnTo>
                    <a:pt x="1382944" y="1382934"/>
                  </a:lnTo>
                  <a:lnTo>
                    <a:pt x="1955841" y="810164"/>
                  </a:lnTo>
                  <a:lnTo>
                    <a:pt x="1382944" y="237267"/>
                  </a:lnTo>
                  <a:lnTo>
                    <a:pt x="1348314" y="204582"/>
                  </a:lnTo>
                  <a:lnTo>
                    <a:pt x="1312287" y="174319"/>
                  </a:lnTo>
                  <a:lnTo>
                    <a:pt x="1274971" y="146476"/>
                  </a:lnTo>
                  <a:lnTo>
                    <a:pt x="1236472" y="121054"/>
                  </a:lnTo>
                  <a:lnTo>
                    <a:pt x="1196899" y="98054"/>
                  </a:lnTo>
                  <a:lnTo>
                    <a:pt x="1156358" y="77475"/>
                  </a:lnTo>
                  <a:lnTo>
                    <a:pt x="1114958" y="59316"/>
                  </a:lnTo>
                  <a:lnTo>
                    <a:pt x="1072805" y="43579"/>
                  </a:lnTo>
                  <a:lnTo>
                    <a:pt x="1030008" y="30263"/>
                  </a:lnTo>
                  <a:lnTo>
                    <a:pt x="986673" y="19368"/>
                  </a:lnTo>
                  <a:lnTo>
                    <a:pt x="942909" y="10894"/>
                  </a:lnTo>
                  <a:lnTo>
                    <a:pt x="898822" y="4842"/>
                  </a:lnTo>
                  <a:lnTo>
                    <a:pt x="854520" y="1210"/>
                  </a:lnTo>
                  <a:lnTo>
                    <a:pt x="81011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3">
              <a:extLst>
                <a:ext uri="{FF2B5EF4-FFF2-40B4-BE49-F238E27FC236}">
                  <a16:creationId xmlns:a16="http://schemas.microsoft.com/office/drawing/2014/main" id="{129EC282-BC10-345E-CB99-2FB260D107D7}"/>
                </a:ext>
              </a:extLst>
            </p:cNvPr>
            <p:cNvSpPr txBox="1"/>
            <p:nvPr/>
          </p:nvSpPr>
          <p:spPr>
            <a:xfrm>
              <a:off x="8012312" y="4588154"/>
              <a:ext cx="1243330" cy="562013"/>
            </a:xfrm>
            <a:prstGeom prst="rect">
              <a:avLst/>
            </a:prstGeom>
          </p:spPr>
          <p:txBody>
            <a:bodyPr vert="horz" wrap="square" lIns="0" tIns="35560" rIns="0" bIns="0" rtlCol="0">
              <a:spAutoFit/>
            </a:bodyPr>
            <a:lstStyle/>
            <a:p>
              <a:pPr marL="198120" marR="191135" lvl="0" indent="0" algn="ctr" defTabSz="914400" rtl="0" eaLnBrk="1" fontAlgn="auto" latinLnBrk="0" hangingPunct="1">
                <a:lnSpc>
                  <a:spcPts val="1440"/>
                </a:lnSpc>
                <a:spcBef>
                  <a:spcPts val="2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Built-in </a:t>
              </a:r>
              <a:r>
                <a:rPr kumimoji="0" sz="1100" b="0" i="0" u="none" strike="noStrike" kern="1200" cap="none" spc="2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-1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t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i</a:t>
              </a:r>
              <a:r>
                <a:rPr kumimoji="0" sz="1100" b="0" i="0" u="none" strike="noStrike" kern="1200" cap="none" spc="4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m</a:t>
              </a:r>
              <a:r>
                <a:rPr kumimoji="0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e</a:t>
              </a:r>
              <a:r>
                <a:rPr kumimoji="0" sz="1100" b="0" i="0" u="none" strike="noStrike" kern="1200" cap="none" spc="3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-</a:t>
              </a:r>
              <a:r>
                <a:rPr kumimoji="0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ser</a:t>
              </a:r>
              <a:r>
                <a:rPr kumimoji="0" sz="11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i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es</a:t>
              </a:r>
              <a:endParaRPr kumimoji="0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Trebuchet M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1200" cap="none" spc="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analytics</a:t>
              </a:r>
              <a:r>
                <a:rPr kumimoji="0" sz="1100" b="0" i="0" u="none" strike="noStrike" kern="1200" cap="none" spc="-6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in</a:t>
              </a:r>
              <a:r>
                <a:rPr kumimoji="0" sz="1100" b="0" i="0" u="none" strike="noStrike" kern="1200" cap="none" spc="-6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10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SQL</a:t>
              </a:r>
              <a:endParaRPr kumimoji="0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Trebuchet MS"/>
              </a:endParaRPr>
            </a:p>
          </p:txBody>
        </p:sp>
        <p:sp>
          <p:nvSpPr>
            <p:cNvPr id="52" name="object 4">
              <a:extLst>
                <a:ext uri="{FF2B5EF4-FFF2-40B4-BE49-F238E27FC236}">
                  <a16:creationId xmlns:a16="http://schemas.microsoft.com/office/drawing/2014/main" id="{84F1A731-53F9-C3D0-CB09-73B39D5DD6B7}"/>
                </a:ext>
              </a:extLst>
            </p:cNvPr>
            <p:cNvSpPr txBox="1"/>
            <p:nvPr/>
          </p:nvSpPr>
          <p:spPr>
            <a:xfrm>
              <a:off x="886764" y="4588154"/>
              <a:ext cx="1761489" cy="562013"/>
            </a:xfrm>
            <a:prstGeom prst="rect">
              <a:avLst/>
            </a:prstGeom>
          </p:spPr>
          <p:txBody>
            <a:bodyPr vert="horz" wrap="square" lIns="0" tIns="35560" rIns="0" bIns="0" rtlCol="0">
              <a:spAutoFit/>
            </a:bodyPr>
            <a:lstStyle/>
            <a:p>
              <a:pPr marL="12065" marR="5080" lvl="0" indent="0" algn="ctr" defTabSz="914400" rtl="0" eaLnBrk="1" fontAlgn="auto" latinLnBrk="0" hangingPunct="1">
                <a:lnSpc>
                  <a:spcPts val="1440"/>
                </a:lnSpc>
                <a:spcBef>
                  <a:spcPts val="2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Serverless</a:t>
              </a:r>
              <a:r>
                <a:rPr kumimoji="0" sz="1100" b="0" i="0" u="none" strike="noStrike" kern="1200" cap="none" spc="-9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3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auto</a:t>
              </a:r>
              <a:r>
                <a:rPr kumimoji="0" sz="1100" b="0" i="0" u="none" strike="noStrike" kern="1200" cap="none" spc="-6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2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scaling </a:t>
              </a:r>
              <a:r>
                <a:rPr kumimoji="0" sz="1100" b="0" i="0" u="none" strike="noStrike" kern="1200" cap="none" spc="-37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for </a:t>
              </a:r>
              <a:r>
                <a:rPr kumimoji="0" sz="1100" b="0" i="0" u="none" strike="noStrike" kern="1200" cap="none" spc="1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ingesting, </a:t>
              </a:r>
              <a:r>
                <a:rPr kumimoji="0" sz="1100" b="0" i="0" u="none" strike="noStrike" kern="1200" cap="none" spc="1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storing, </a:t>
              </a:r>
              <a:r>
                <a:rPr kumimoji="0" sz="1100" b="0" i="0" u="none" strike="noStrike" kern="1200" cap="none" spc="1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4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and</a:t>
              </a:r>
              <a:r>
                <a:rPr kumimoji="0" sz="1100" b="0" i="0" u="none" strike="noStrike" kern="1200" cap="none" spc="-4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3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querying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Trebuchet MS"/>
              </a:endParaRPr>
            </a:p>
          </p:txBody>
        </p:sp>
        <p:sp>
          <p:nvSpPr>
            <p:cNvPr id="55" name="object 7">
              <a:extLst>
                <a:ext uri="{FF2B5EF4-FFF2-40B4-BE49-F238E27FC236}">
                  <a16:creationId xmlns:a16="http://schemas.microsoft.com/office/drawing/2014/main" id="{29B0AC5F-BA45-1149-DE91-985171873307}"/>
                </a:ext>
              </a:extLst>
            </p:cNvPr>
            <p:cNvSpPr/>
            <p:nvPr/>
          </p:nvSpPr>
          <p:spPr>
            <a:xfrm>
              <a:off x="9411461" y="2532125"/>
              <a:ext cx="1620520" cy="1620520"/>
            </a:xfrm>
            <a:custGeom>
              <a:avLst/>
              <a:gdLst/>
              <a:ahLst/>
              <a:cxnLst/>
              <a:rect l="l" t="t" r="r" b="b"/>
              <a:pathLst>
                <a:path w="1620520" h="1620520">
                  <a:moveTo>
                    <a:pt x="0" y="810006"/>
                  </a:moveTo>
                  <a:lnTo>
                    <a:pt x="1375" y="762417"/>
                  </a:lnTo>
                  <a:lnTo>
                    <a:pt x="5450" y="715553"/>
                  </a:lnTo>
                  <a:lnTo>
                    <a:pt x="12149" y="669487"/>
                  </a:lnTo>
                  <a:lnTo>
                    <a:pt x="21395" y="624297"/>
                  </a:lnTo>
                  <a:lnTo>
                    <a:pt x="33114" y="580059"/>
                  </a:lnTo>
                  <a:lnTo>
                    <a:pt x="47228" y="536848"/>
                  </a:lnTo>
                  <a:lnTo>
                    <a:pt x="63662" y="494740"/>
                  </a:lnTo>
                  <a:lnTo>
                    <a:pt x="82340" y="453812"/>
                  </a:lnTo>
                  <a:lnTo>
                    <a:pt x="103185" y="414139"/>
                  </a:lnTo>
                  <a:lnTo>
                    <a:pt x="126122" y="375797"/>
                  </a:lnTo>
                  <a:lnTo>
                    <a:pt x="151075" y="338864"/>
                  </a:lnTo>
                  <a:lnTo>
                    <a:pt x="177968" y="303413"/>
                  </a:lnTo>
                  <a:lnTo>
                    <a:pt x="206724" y="269522"/>
                  </a:lnTo>
                  <a:lnTo>
                    <a:pt x="237267" y="237267"/>
                  </a:lnTo>
                  <a:lnTo>
                    <a:pt x="269522" y="206724"/>
                  </a:lnTo>
                  <a:lnTo>
                    <a:pt x="303413" y="177968"/>
                  </a:lnTo>
                  <a:lnTo>
                    <a:pt x="338864" y="151075"/>
                  </a:lnTo>
                  <a:lnTo>
                    <a:pt x="375797" y="126122"/>
                  </a:lnTo>
                  <a:lnTo>
                    <a:pt x="414139" y="103185"/>
                  </a:lnTo>
                  <a:lnTo>
                    <a:pt x="453812" y="82340"/>
                  </a:lnTo>
                  <a:lnTo>
                    <a:pt x="494740" y="63662"/>
                  </a:lnTo>
                  <a:lnTo>
                    <a:pt x="536848" y="47228"/>
                  </a:lnTo>
                  <a:lnTo>
                    <a:pt x="580059" y="33114"/>
                  </a:lnTo>
                  <a:lnTo>
                    <a:pt x="624297" y="21395"/>
                  </a:lnTo>
                  <a:lnTo>
                    <a:pt x="669487" y="12149"/>
                  </a:lnTo>
                  <a:lnTo>
                    <a:pt x="715553" y="5450"/>
                  </a:lnTo>
                  <a:lnTo>
                    <a:pt x="762417" y="1375"/>
                  </a:lnTo>
                  <a:lnTo>
                    <a:pt x="810006" y="0"/>
                  </a:lnTo>
                  <a:lnTo>
                    <a:pt x="857594" y="1375"/>
                  </a:lnTo>
                  <a:lnTo>
                    <a:pt x="904458" y="5450"/>
                  </a:lnTo>
                  <a:lnTo>
                    <a:pt x="950524" y="12149"/>
                  </a:lnTo>
                  <a:lnTo>
                    <a:pt x="995714" y="21395"/>
                  </a:lnTo>
                  <a:lnTo>
                    <a:pt x="1039952" y="33114"/>
                  </a:lnTo>
                  <a:lnTo>
                    <a:pt x="1083163" y="47228"/>
                  </a:lnTo>
                  <a:lnTo>
                    <a:pt x="1125271" y="63662"/>
                  </a:lnTo>
                  <a:lnTo>
                    <a:pt x="1166199" y="82340"/>
                  </a:lnTo>
                  <a:lnTo>
                    <a:pt x="1205872" y="103185"/>
                  </a:lnTo>
                  <a:lnTo>
                    <a:pt x="1244214" y="126122"/>
                  </a:lnTo>
                  <a:lnTo>
                    <a:pt x="1281147" y="151075"/>
                  </a:lnTo>
                  <a:lnTo>
                    <a:pt x="1316598" y="177968"/>
                  </a:lnTo>
                  <a:lnTo>
                    <a:pt x="1350489" y="206724"/>
                  </a:lnTo>
                  <a:lnTo>
                    <a:pt x="1382744" y="237267"/>
                  </a:lnTo>
                  <a:lnTo>
                    <a:pt x="1413287" y="269522"/>
                  </a:lnTo>
                  <a:lnTo>
                    <a:pt x="1442043" y="303413"/>
                  </a:lnTo>
                  <a:lnTo>
                    <a:pt x="1468936" y="338864"/>
                  </a:lnTo>
                  <a:lnTo>
                    <a:pt x="1493889" y="375797"/>
                  </a:lnTo>
                  <a:lnTo>
                    <a:pt x="1516826" y="414139"/>
                  </a:lnTo>
                  <a:lnTo>
                    <a:pt x="1537671" y="453812"/>
                  </a:lnTo>
                  <a:lnTo>
                    <a:pt x="1556349" y="494740"/>
                  </a:lnTo>
                  <a:lnTo>
                    <a:pt x="1572783" y="536848"/>
                  </a:lnTo>
                  <a:lnTo>
                    <a:pt x="1586897" y="580059"/>
                  </a:lnTo>
                  <a:lnTo>
                    <a:pt x="1598616" y="624297"/>
                  </a:lnTo>
                  <a:lnTo>
                    <a:pt x="1607862" y="669487"/>
                  </a:lnTo>
                  <a:lnTo>
                    <a:pt x="1614561" y="715553"/>
                  </a:lnTo>
                  <a:lnTo>
                    <a:pt x="1618636" y="762417"/>
                  </a:lnTo>
                  <a:lnTo>
                    <a:pt x="1620012" y="810006"/>
                  </a:lnTo>
                  <a:lnTo>
                    <a:pt x="1618636" y="857594"/>
                  </a:lnTo>
                  <a:lnTo>
                    <a:pt x="1614561" y="904458"/>
                  </a:lnTo>
                  <a:lnTo>
                    <a:pt x="1607862" y="950524"/>
                  </a:lnTo>
                  <a:lnTo>
                    <a:pt x="1598616" y="995714"/>
                  </a:lnTo>
                  <a:lnTo>
                    <a:pt x="1586897" y="1039952"/>
                  </a:lnTo>
                  <a:lnTo>
                    <a:pt x="1572783" y="1083163"/>
                  </a:lnTo>
                  <a:lnTo>
                    <a:pt x="1556349" y="1125271"/>
                  </a:lnTo>
                  <a:lnTo>
                    <a:pt x="1537671" y="1166199"/>
                  </a:lnTo>
                  <a:lnTo>
                    <a:pt x="1516826" y="1205872"/>
                  </a:lnTo>
                  <a:lnTo>
                    <a:pt x="1493889" y="1244214"/>
                  </a:lnTo>
                  <a:lnTo>
                    <a:pt x="1468936" y="1281147"/>
                  </a:lnTo>
                  <a:lnTo>
                    <a:pt x="1442043" y="1316598"/>
                  </a:lnTo>
                  <a:lnTo>
                    <a:pt x="1413287" y="1350489"/>
                  </a:lnTo>
                  <a:lnTo>
                    <a:pt x="1382744" y="1382744"/>
                  </a:lnTo>
                  <a:lnTo>
                    <a:pt x="1350489" y="1413287"/>
                  </a:lnTo>
                  <a:lnTo>
                    <a:pt x="1316598" y="1442043"/>
                  </a:lnTo>
                  <a:lnTo>
                    <a:pt x="1281147" y="1468936"/>
                  </a:lnTo>
                  <a:lnTo>
                    <a:pt x="1244214" y="1493889"/>
                  </a:lnTo>
                  <a:lnTo>
                    <a:pt x="1205872" y="1516826"/>
                  </a:lnTo>
                  <a:lnTo>
                    <a:pt x="1166199" y="1537671"/>
                  </a:lnTo>
                  <a:lnTo>
                    <a:pt x="1125271" y="1556349"/>
                  </a:lnTo>
                  <a:lnTo>
                    <a:pt x="1083163" y="1572783"/>
                  </a:lnTo>
                  <a:lnTo>
                    <a:pt x="1039952" y="1586897"/>
                  </a:lnTo>
                  <a:lnTo>
                    <a:pt x="995714" y="1598616"/>
                  </a:lnTo>
                  <a:lnTo>
                    <a:pt x="950524" y="1607862"/>
                  </a:lnTo>
                  <a:lnTo>
                    <a:pt x="904458" y="1614561"/>
                  </a:lnTo>
                  <a:lnTo>
                    <a:pt x="857594" y="1618636"/>
                  </a:lnTo>
                  <a:lnTo>
                    <a:pt x="810006" y="1620012"/>
                  </a:lnTo>
                  <a:lnTo>
                    <a:pt x="762417" y="1618636"/>
                  </a:lnTo>
                  <a:lnTo>
                    <a:pt x="715553" y="1614561"/>
                  </a:lnTo>
                  <a:lnTo>
                    <a:pt x="669487" y="1607862"/>
                  </a:lnTo>
                  <a:lnTo>
                    <a:pt x="624297" y="1598616"/>
                  </a:lnTo>
                  <a:lnTo>
                    <a:pt x="580059" y="1586897"/>
                  </a:lnTo>
                  <a:lnTo>
                    <a:pt x="536848" y="1572783"/>
                  </a:lnTo>
                  <a:lnTo>
                    <a:pt x="494740" y="1556349"/>
                  </a:lnTo>
                  <a:lnTo>
                    <a:pt x="453812" y="1537671"/>
                  </a:lnTo>
                  <a:lnTo>
                    <a:pt x="414139" y="1516826"/>
                  </a:lnTo>
                  <a:lnTo>
                    <a:pt x="375797" y="1493889"/>
                  </a:lnTo>
                  <a:lnTo>
                    <a:pt x="338864" y="1468936"/>
                  </a:lnTo>
                  <a:lnTo>
                    <a:pt x="303413" y="1442043"/>
                  </a:lnTo>
                  <a:lnTo>
                    <a:pt x="269522" y="1413287"/>
                  </a:lnTo>
                  <a:lnTo>
                    <a:pt x="237267" y="1382744"/>
                  </a:lnTo>
                  <a:lnTo>
                    <a:pt x="206724" y="1350489"/>
                  </a:lnTo>
                  <a:lnTo>
                    <a:pt x="177968" y="1316598"/>
                  </a:lnTo>
                  <a:lnTo>
                    <a:pt x="151075" y="1281147"/>
                  </a:lnTo>
                  <a:lnTo>
                    <a:pt x="126122" y="1244214"/>
                  </a:lnTo>
                  <a:lnTo>
                    <a:pt x="103185" y="1205872"/>
                  </a:lnTo>
                  <a:lnTo>
                    <a:pt x="82340" y="1166199"/>
                  </a:lnTo>
                  <a:lnTo>
                    <a:pt x="63662" y="1125271"/>
                  </a:lnTo>
                  <a:lnTo>
                    <a:pt x="47228" y="1083163"/>
                  </a:lnTo>
                  <a:lnTo>
                    <a:pt x="33114" y="1039952"/>
                  </a:lnTo>
                  <a:lnTo>
                    <a:pt x="21395" y="995714"/>
                  </a:lnTo>
                  <a:lnTo>
                    <a:pt x="12149" y="950524"/>
                  </a:lnTo>
                  <a:lnTo>
                    <a:pt x="5450" y="904458"/>
                  </a:lnTo>
                  <a:lnTo>
                    <a:pt x="1375" y="857594"/>
                  </a:lnTo>
                  <a:lnTo>
                    <a:pt x="0" y="810006"/>
                  </a:lnTo>
                  <a:close/>
                </a:path>
              </a:pathLst>
            </a:custGeom>
            <a:ln w="28956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9">
              <a:extLst>
                <a:ext uri="{FF2B5EF4-FFF2-40B4-BE49-F238E27FC236}">
                  <a16:creationId xmlns:a16="http://schemas.microsoft.com/office/drawing/2014/main" id="{729F9183-643B-5F5A-62BB-CF5B05491640}"/>
                </a:ext>
              </a:extLst>
            </p:cNvPr>
            <p:cNvSpPr/>
            <p:nvPr/>
          </p:nvSpPr>
          <p:spPr>
            <a:xfrm>
              <a:off x="7726266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4" h="1620520">
                  <a:moveTo>
                    <a:pt x="237267" y="237267"/>
                  </a:moveTo>
                  <a:lnTo>
                    <a:pt x="271910" y="204582"/>
                  </a:lnTo>
                  <a:lnTo>
                    <a:pt x="307947" y="174319"/>
                  </a:lnTo>
                  <a:lnTo>
                    <a:pt x="345273" y="146476"/>
                  </a:lnTo>
                  <a:lnTo>
                    <a:pt x="383779" y="121054"/>
                  </a:lnTo>
                  <a:lnTo>
                    <a:pt x="423359" y="98054"/>
                  </a:lnTo>
                  <a:lnTo>
                    <a:pt x="463904" y="77475"/>
                  </a:lnTo>
                  <a:lnTo>
                    <a:pt x="505309" y="59316"/>
                  </a:lnTo>
                  <a:lnTo>
                    <a:pt x="547464" y="43579"/>
                  </a:lnTo>
                  <a:lnTo>
                    <a:pt x="590264" y="30263"/>
                  </a:lnTo>
                  <a:lnTo>
                    <a:pt x="633600" y="19368"/>
                  </a:lnTo>
                  <a:lnTo>
                    <a:pt x="677365" y="10894"/>
                  </a:lnTo>
                  <a:lnTo>
                    <a:pt x="721453" y="4842"/>
                  </a:lnTo>
                  <a:lnTo>
                    <a:pt x="765755" y="1210"/>
                  </a:lnTo>
                  <a:lnTo>
                    <a:pt x="810164" y="0"/>
                  </a:lnTo>
                  <a:lnTo>
                    <a:pt x="854574" y="1210"/>
                  </a:lnTo>
                  <a:lnTo>
                    <a:pt x="898876" y="4842"/>
                  </a:lnTo>
                  <a:lnTo>
                    <a:pt x="942963" y="10894"/>
                  </a:lnTo>
                  <a:lnTo>
                    <a:pt x="986729" y="19368"/>
                  </a:lnTo>
                  <a:lnTo>
                    <a:pt x="1030065" y="30263"/>
                  </a:lnTo>
                  <a:lnTo>
                    <a:pt x="1072864" y="43579"/>
                  </a:lnTo>
                  <a:lnTo>
                    <a:pt x="1115020" y="59316"/>
                  </a:lnTo>
                  <a:lnTo>
                    <a:pt x="1156424" y="77475"/>
                  </a:lnTo>
                  <a:lnTo>
                    <a:pt x="1196970" y="98054"/>
                  </a:lnTo>
                  <a:lnTo>
                    <a:pt x="1236549" y="121054"/>
                  </a:lnTo>
                  <a:lnTo>
                    <a:pt x="1275055" y="146476"/>
                  </a:lnTo>
                  <a:lnTo>
                    <a:pt x="1312381" y="174319"/>
                  </a:lnTo>
                  <a:lnTo>
                    <a:pt x="1348419" y="204582"/>
                  </a:lnTo>
                  <a:lnTo>
                    <a:pt x="1383061" y="237267"/>
                  </a:lnTo>
                  <a:lnTo>
                    <a:pt x="1418853" y="273059"/>
                  </a:lnTo>
                  <a:lnTo>
                    <a:pt x="1454647" y="308853"/>
                  </a:lnTo>
                  <a:lnTo>
                    <a:pt x="1490444" y="344650"/>
                  </a:lnTo>
                  <a:lnTo>
                    <a:pt x="1526242" y="380450"/>
                  </a:lnTo>
                  <a:lnTo>
                    <a:pt x="1562042" y="416252"/>
                  </a:lnTo>
                  <a:lnTo>
                    <a:pt x="1597843" y="452055"/>
                  </a:lnTo>
                  <a:lnTo>
                    <a:pt x="1633644" y="487861"/>
                  </a:lnTo>
                  <a:lnTo>
                    <a:pt x="1669446" y="523668"/>
                  </a:lnTo>
                  <a:lnTo>
                    <a:pt x="1705248" y="559477"/>
                  </a:lnTo>
                  <a:lnTo>
                    <a:pt x="1741050" y="595287"/>
                  </a:lnTo>
                  <a:lnTo>
                    <a:pt x="1776851" y="631098"/>
                  </a:lnTo>
                  <a:lnTo>
                    <a:pt x="1812651" y="666910"/>
                  </a:lnTo>
                  <a:lnTo>
                    <a:pt x="1848449" y="702723"/>
                  </a:lnTo>
                  <a:lnTo>
                    <a:pt x="1884245" y="738536"/>
                  </a:lnTo>
                  <a:lnTo>
                    <a:pt x="1920040" y="774350"/>
                  </a:lnTo>
                  <a:lnTo>
                    <a:pt x="1955831" y="810164"/>
                  </a:lnTo>
                  <a:lnTo>
                    <a:pt x="1920040" y="845956"/>
                  </a:lnTo>
                  <a:lnTo>
                    <a:pt x="1884245" y="881750"/>
                  </a:lnTo>
                  <a:lnTo>
                    <a:pt x="1848449" y="917547"/>
                  </a:lnTo>
                  <a:lnTo>
                    <a:pt x="1812651" y="953345"/>
                  </a:lnTo>
                  <a:lnTo>
                    <a:pt x="1776851" y="989145"/>
                  </a:lnTo>
                  <a:lnTo>
                    <a:pt x="1741050" y="1024946"/>
                  </a:lnTo>
                  <a:lnTo>
                    <a:pt x="1705248" y="1060747"/>
                  </a:lnTo>
                  <a:lnTo>
                    <a:pt x="1669446" y="1096549"/>
                  </a:lnTo>
                  <a:lnTo>
                    <a:pt x="1633644" y="1132351"/>
                  </a:lnTo>
                  <a:lnTo>
                    <a:pt x="1597843" y="1168153"/>
                  </a:lnTo>
                  <a:lnTo>
                    <a:pt x="1562042" y="1203954"/>
                  </a:lnTo>
                  <a:lnTo>
                    <a:pt x="1526242" y="1239754"/>
                  </a:lnTo>
                  <a:lnTo>
                    <a:pt x="1490444" y="1275552"/>
                  </a:lnTo>
                  <a:lnTo>
                    <a:pt x="1454647" y="1311348"/>
                  </a:lnTo>
                  <a:lnTo>
                    <a:pt x="1418853" y="1347143"/>
                  </a:lnTo>
                  <a:lnTo>
                    <a:pt x="1383061" y="1382934"/>
                  </a:lnTo>
                  <a:lnTo>
                    <a:pt x="1348419" y="1415619"/>
                  </a:lnTo>
                  <a:lnTo>
                    <a:pt x="1312381" y="1445883"/>
                  </a:lnTo>
                  <a:lnTo>
                    <a:pt x="1275055" y="1473725"/>
                  </a:lnTo>
                  <a:lnTo>
                    <a:pt x="1236549" y="1499147"/>
                  </a:lnTo>
                  <a:lnTo>
                    <a:pt x="1196970" y="1522147"/>
                  </a:lnTo>
                  <a:lnTo>
                    <a:pt x="1156424" y="1542727"/>
                  </a:lnTo>
                  <a:lnTo>
                    <a:pt x="1115020" y="1560885"/>
                  </a:lnTo>
                  <a:lnTo>
                    <a:pt x="1072864" y="1576622"/>
                  </a:lnTo>
                  <a:lnTo>
                    <a:pt x="1030065" y="1589938"/>
                  </a:lnTo>
                  <a:lnTo>
                    <a:pt x="986729" y="1600833"/>
                  </a:lnTo>
                  <a:lnTo>
                    <a:pt x="942963" y="1609307"/>
                  </a:lnTo>
                  <a:lnTo>
                    <a:pt x="898876" y="1615360"/>
                  </a:lnTo>
                  <a:lnTo>
                    <a:pt x="854574" y="1618991"/>
                  </a:lnTo>
                  <a:lnTo>
                    <a:pt x="810164" y="1620202"/>
                  </a:lnTo>
                  <a:lnTo>
                    <a:pt x="765755" y="1618991"/>
                  </a:lnTo>
                  <a:lnTo>
                    <a:pt x="721453" y="1615360"/>
                  </a:lnTo>
                  <a:lnTo>
                    <a:pt x="677365" y="1609307"/>
                  </a:lnTo>
                  <a:lnTo>
                    <a:pt x="633600" y="1600833"/>
                  </a:lnTo>
                  <a:lnTo>
                    <a:pt x="590264" y="1589938"/>
                  </a:lnTo>
                  <a:lnTo>
                    <a:pt x="547464" y="1576622"/>
                  </a:lnTo>
                  <a:lnTo>
                    <a:pt x="505309" y="1560885"/>
                  </a:lnTo>
                  <a:lnTo>
                    <a:pt x="463904" y="1542727"/>
                  </a:lnTo>
                  <a:lnTo>
                    <a:pt x="423359" y="1522147"/>
                  </a:lnTo>
                  <a:lnTo>
                    <a:pt x="383779" y="1499147"/>
                  </a:lnTo>
                  <a:lnTo>
                    <a:pt x="345273" y="1473725"/>
                  </a:lnTo>
                  <a:lnTo>
                    <a:pt x="307947" y="1445883"/>
                  </a:lnTo>
                  <a:lnTo>
                    <a:pt x="271910" y="1415619"/>
                  </a:lnTo>
                  <a:lnTo>
                    <a:pt x="237267" y="1382934"/>
                  </a:lnTo>
                  <a:lnTo>
                    <a:pt x="204582" y="1348304"/>
                  </a:lnTo>
                  <a:lnTo>
                    <a:pt x="174319" y="1312278"/>
                  </a:lnTo>
                  <a:lnTo>
                    <a:pt x="146476" y="1274961"/>
                  </a:lnTo>
                  <a:lnTo>
                    <a:pt x="121054" y="1236463"/>
                  </a:lnTo>
                  <a:lnTo>
                    <a:pt x="98054" y="1196889"/>
                  </a:lnTo>
                  <a:lnTo>
                    <a:pt x="77475" y="1156349"/>
                  </a:lnTo>
                  <a:lnTo>
                    <a:pt x="59316" y="1114948"/>
                  </a:lnTo>
                  <a:lnTo>
                    <a:pt x="43579" y="1072796"/>
                  </a:lnTo>
                  <a:lnTo>
                    <a:pt x="30263" y="1029998"/>
                  </a:lnTo>
                  <a:lnTo>
                    <a:pt x="19368" y="986664"/>
                  </a:lnTo>
                  <a:lnTo>
                    <a:pt x="10894" y="942899"/>
                  </a:lnTo>
                  <a:lnTo>
                    <a:pt x="4842" y="898812"/>
                  </a:lnTo>
                  <a:lnTo>
                    <a:pt x="1210" y="854510"/>
                  </a:lnTo>
                  <a:lnTo>
                    <a:pt x="0" y="810101"/>
                  </a:lnTo>
                  <a:lnTo>
                    <a:pt x="1210" y="765691"/>
                  </a:lnTo>
                  <a:lnTo>
                    <a:pt x="4842" y="721389"/>
                  </a:lnTo>
                  <a:lnTo>
                    <a:pt x="10894" y="677302"/>
                  </a:lnTo>
                  <a:lnTo>
                    <a:pt x="19368" y="633538"/>
                  </a:lnTo>
                  <a:lnTo>
                    <a:pt x="30263" y="590203"/>
                  </a:lnTo>
                  <a:lnTo>
                    <a:pt x="43579" y="547406"/>
                  </a:lnTo>
                  <a:lnTo>
                    <a:pt x="59316" y="505253"/>
                  </a:lnTo>
                  <a:lnTo>
                    <a:pt x="77475" y="463853"/>
                  </a:lnTo>
                  <a:lnTo>
                    <a:pt x="98054" y="423312"/>
                  </a:lnTo>
                  <a:lnTo>
                    <a:pt x="121054" y="383739"/>
                  </a:lnTo>
                  <a:lnTo>
                    <a:pt x="146476" y="345240"/>
                  </a:lnTo>
                  <a:lnTo>
                    <a:pt x="174319" y="307924"/>
                  </a:lnTo>
                  <a:lnTo>
                    <a:pt x="204582" y="271897"/>
                  </a:lnTo>
                  <a:lnTo>
                    <a:pt x="237267" y="237267"/>
                  </a:lnTo>
                  <a:close/>
                </a:path>
              </a:pathLst>
            </a:custGeom>
            <a:ln w="28575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11">
              <a:extLst>
                <a:ext uri="{FF2B5EF4-FFF2-40B4-BE49-F238E27FC236}">
                  <a16:creationId xmlns:a16="http://schemas.microsoft.com/office/drawing/2014/main" id="{8E1E57B0-1645-381F-595D-2D7465126DB1}"/>
                </a:ext>
              </a:extLst>
            </p:cNvPr>
            <p:cNvSpPr/>
            <p:nvPr/>
          </p:nvSpPr>
          <p:spPr>
            <a:xfrm>
              <a:off x="6038056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4" h="1620520">
                  <a:moveTo>
                    <a:pt x="237267" y="237267"/>
                  </a:moveTo>
                  <a:lnTo>
                    <a:pt x="271897" y="204582"/>
                  </a:lnTo>
                  <a:lnTo>
                    <a:pt x="307924" y="174319"/>
                  </a:lnTo>
                  <a:lnTo>
                    <a:pt x="345240" y="146476"/>
                  </a:lnTo>
                  <a:lnTo>
                    <a:pt x="383739" y="121054"/>
                  </a:lnTo>
                  <a:lnTo>
                    <a:pt x="423312" y="98054"/>
                  </a:lnTo>
                  <a:lnTo>
                    <a:pt x="463853" y="77475"/>
                  </a:lnTo>
                  <a:lnTo>
                    <a:pt x="505253" y="59316"/>
                  </a:lnTo>
                  <a:lnTo>
                    <a:pt x="547406" y="43579"/>
                  </a:lnTo>
                  <a:lnTo>
                    <a:pt x="590203" y="30263"/>
                  </a:lnTo>
                  <a:lnTo>
                    <a:pt x="633538" y="19368"/>
                  </a:lnTo>
                  <a:lnTo>
                    <a:pt x="677302" y="10894"/>
                  </a:lnTo>
                  <a:lnTo>
                    <a:pt x="721389" y="4842"/>
                  </a:lnTo>
                  <a:lnTo>
                    <a:pt x="765691" y="1210"/>
                  </a:lnTo>
                  <a:lnTo>
                    <a:pt x="810101" y="0"/>
                  </a:lnTo>
                  <a:lnTo>
                    <a:pt x="854510" y="1210"/>
                  </a:lnTo>
                  <a:lnTo>
                    <a:pt x="898812" y="4842"/>
                  </a:lnTo>
                  <a:lnTo>
                    <a:pt x="942899" y="10894"/>
                  </a:lnTo>
                  <a:lnTo>
                    <a:pt x="986664" y="19368"/>
                  </a:lnTo>
                  <a:lnTo>
                    <a:pt x="1029998" y="30263"/>
                  </a:lnTo>
                  <a:lnTo>
                    <a:pt x="1072796" y="43579"/>
                  </a:lnTo>
                  <a:lnTo>
                    <a:pt x="1114948" y="59316"/>
                  </a:lnTo>
                  <a:lnTo>
                    <a:pt x="1156349" y="77475"/>
                  </a:lnTo>
                  <a:lnTo>
                    <a:pt x="1196889" y="98054"/>
                  </a:lnTo>
                  <a:lnTo>
                    <a:pt x="1236463" y="121054"/>
                  </a:lnTo>
                  <a:lnTo>
                    <a:pt x="1274961" y="146476"/>
                  </a:lnTo>
                  <a:lnTo>
                    <a:pt x="1312278" y="174319"/>
                  </a:lnTo>
                  <a:lnTo>
                    <a:pt x="1348304" y="204582"/>
                  </a:lnTo>
                  <a:lnTo>
                    <a:pt x="1382934" y="237267"/>
                  </a:lnTo>
                  <a:lnTo>
                    <a:pt x="1418747" y="273059"/>
                  </a:lnTo>
                  <a:lnTo>
                    <a:pt x="1454557" y="308853"/>
                  </a:lnTo>
                  <a:lnTo>
                    <a:pt x="1490365" y="344650"/>
                  </a:lnTo>
                  <a:lnTo>
                    <a:pt x="1526170" y="380450"/>
                  </a:lnTo>
                  <a:lnTo>
                    <a:pt x="1561975" y="416252"/>
                  </a:lnTo>
                  <a:lnTo>
                    <a:pt x="1597778" y="452055"/>
                  </a:lnTo>
                  <a:lnTo>
                    <a:pt x="1633581" y="487861"/>
                  </a:lnTo>
                  <a:lnTo>
                    <a:pt x="1669383" y="523668"/>
                  </a:lnTo>
                  <a:lnTo>
                    <a:pt x="1705185" y="559477"/>
                  </a:lnTo>
                  <a:lnTo>
                    <a:pt x="1740987" y="595287"/>
                  </a:lnTo>
                  <a:lnTo>
                    <a:pt x="1776791" y="631098"/>
                  </a:lnTo>
                  <a:lnTo>
                    <a:pt x="1812595" y="666910"/>
                  </a:lnTo>
                  <a:lnTo>
                    <a:pt x="1848401" y="702723"/>
                  </a:lnTo>
                  <a:lnTo>
                    <a:pt x="1884209" y="738536"/>
                  </a:lnTo>
                  <a:lnTo>
                    <a:pt x="1920019" y="774350"/>
                  </a:lnTo>
                  <a:lnTo>
                    <a:pt x="1955831" y="810164"/>
                  </a:lnTo>
                  <a:lnTo>
                    <a:pt x="1920019" y="845956"/>
                  </a:lnTo>
                  <a:lnTo>
                    <a:pt x="1884209" y="881750"/>
                  </a:lnTo>
                  <a:lnTo>
                    <a:pt x="1848401" y="917547"/>
                  </a:lnTo>
                  <a:lnTo>
                    <a:pt x="1812595" y="953345"/>
                  </a:lnTo>
                  <a:lnTo>
                    <a:pt x="1776791" y="989145"/>
                  </a:lnTo>
                  <a:lnTo>
                    <a:pt x="1740987" y="1024946"/>
                  </a:lnTo>
                  <a:lnTo>
                    <a:pt x="1705185" y="1060747"/>
                  </a:lnTo>
                  <a:lnTo>
                    <a:pt x="1669383" y="1096549"/>
                  </a:lnTo>
                  <a:lnTo>
                    <a:pt x="1633581" y="1132351"/>
                  </a:lnTo>
                  <a:lnTo>
                    <a:pt x="1597778" y="1168153"/>
                  </a:lnTo>
                  <a:lnTo>
                    <a:pt x="1561975" y="1203954"/>
                  </a:lnTo>
                  <a:lnTo>
                    <a:pt x="1526170" y="1239754"/>
                  </a:lnTo>
                  <a:lnTo>
                    <a:pt x="1490365" y="1275552"/>
                  </a:lnTo>
                  <a:lnTo>
                    <a:pt x="1454557" y="1311348"/>
                  </a:lnTo>
                  <a:lnTo>
                    <a:pt x="1418747" y="1347143"/>
                  </a:lnTo>
                  <a:lnTo>
                    <a:pt x="1382934" y="1382934"/>
                  </a:lnTo>
                  <a:lnTo>
                    <a:pt x="1348304" y="1415619"/>
                  </a:lnTo>
                  <a:lnTo>
                    <a:pt x="1312278" y="1445883"/>
                  </a:lnTo>
                  <a:lnTo>
                    <a:pt x="1274961" y="1473725"/>
                  </a:lnTo>
                  <a:lnTo>
                    <a:pt x="1236463" y="1499147"/>
                  </a:lnTo>
                  <a:lnTo>
                    <a:pt x="1196889" y="1522147"/>
                  </a:lnTo>
                  <a:lnTo>
                    <a:pt x="1156349" y="1542727"/>
                  </a:lnTo>
                  <a:lnTo>
                    <a:pt x="1114948" y="1560885"/>
                  </a:lnTo>
                  <a:lnTo>
                    <a:pt x="1072796" y="1576622"/>
                  </a:lnTo>
                  <a:lnTo>
                    <a:pt x="1029998" y="1589938"/>
                  </a:lnTo>
                  <a:lnTo>
                    <a:pt x="986664" y="1600833"/>
                  </a:lnTo>
                  <a:lnTo>
                    <a:pt x="942899" y="1609307"/>
                  </a:lnTo>
                  <a:lnTo>
                    <a:pt x="898812" y="1615360"/>
                  </a:lnTo>
                  <a:lnTo>
                    <a:pt x="854510" y="1618991"/>
                  </a:lnTo>
                  <a:lnTo>
                    <a:pt x="810101" y="1620202"/>
                  </a:lnTo>
                  <a:lnTo>
                    <a:pt x="765691" y="1618991"/>
                  </a:lnTo>
                  <a:lnTo>
                    <a:pt x="721389" y="1615360"/>
                  </a:lnTo>
                  <a:lnTo>
                    <a:pt x="677302" y="1609307"/>
                  </a:lnTo>
                  <a:lnTo>
                    <a:pt x="633538" y="1600833"/>
                  </a:lnTo>
                  <a:lnTo>
                    <a:pt x="590203" y="1589938"/>
                  </a:lnTo>
                  <a:lnTo>
                    <a:pt x="547406" y="1576622"/>
                  </a:lnTo>
                  <a:lnTo>
                    <a:pt x="505253" y="1560885"/>
                  </a:lnTo>
                  <a:lnTo>
                    <a:pt x="463853" y="1542727"/>
                  </a:lnTo>
                  <a:lnTo>
                    <a:pt x="423312" y="1522147"/>
                  </a:lnTo>
                  <a:lnTo>
                    <a:pt x="383739" y="1499147"/>
                  </a:lnTo>
                  <a:lnTo>
                    <a:pt x="345240" y="1473725"/>
                  </a:lnTo>
                  <a:lnTo>
                    <a:pt x="307924" y="1445883"/>
                  </a:lnTo>
                  <a:lnTo>
                    <a:pt x="271897" y="1415619"/>
                  </a:lnTo>
                  <a:lnTo>
                    <a:pt x="237267" y="1382934"/>
                  </a:lnTo>
                  <a:lnTo>
                    <a:pt x="204582" y="1348304"/>
                  </a:lnTo>
                  <a:lnTo>
                    <a:pt x="174319" y="1312278"/>
                  </a:lnTo>
                  <a:lnTo>
                    <a:pt x="146476" y="1274961"/>
                  </a:lnTo>
                  <a:lnTo>
                    <a:pt x="121054" y="1236463"/>
                  </a:lnTo>
                  <a:lnTo>
                    <a:pt x="98054" y="1196889"/>
                  </a:lnTo>
                  <a:lnTo>
                    <a:pt x="77475" y="1156349"/>
                  </a:lnTo>
                  <a:lnTo>
                    <a:pt x="59316" y="1114948"/>
                  </a:lnTo>
                  <a:lnTo>
                    <a:pt x="43579" y="1072796"/>
                  </a:lnTo>
                  <a:lnTo>
                    <a:pt x="30263" y="1029998"/>
                  </a:lnTo>
                  <a:lnTo>
                    <a:pt x="19368" y="986664"/>
                  </a:lnTo>
                  <a:lnTo>
                    <a:pt x="10894" y="942899"/>
                  </a:lnTo>
                  <a:lnTo>
                    <a:pt x="4842" y="898812"/>
                  </a:lnTo>
                  <a:lnTo>
                    <a:pt x="1210" y="854510"/>
                  </a:lnTo>
                  <a:lnTo>
                    <a:pt x="0" y="810101"/>
                  </a:lnTo>
                  <a:lnTo>
                    <a:pt x="1210" y="765691"/>
                  </a:lnTo>
                  <a:lnTo>
                    <a:pt x="4842" y="721389"/>
                  </a:lnTo>
                  <a:lnTo>
                    <a:pt x="10894" y="677302"/>
                  </a:lnTo>
                  <a:lnTo>
                    <a:pt x="19368" y="633538"/>
                  </a:lnTo>
                  <a:lnTo>
                    <a:pt x="30263" y="590203"/>
                  </a:lnTo>
                  <a:lnTo>
                    <a:pt x="43579" y="547406"/>
                  </a:lnTo>
                  <a:lnTo>
                    <a:pt x="59316" y="505253"/>
                  </a:lnTo>
                  <a:lnTo>
                    <a:pt x="77475" y="463853"/>
                  </a:lnTo>
                  <a:lnTo>
                    <a:pt x="98054" y="423312"/>
                  </a:lnTo>
                  <a:lnTo>
                    <a:pt x="121054" y="383739"/>
                  </a:lnTo>
                  <a:lnTo>
                    <a:pt x="146476" y="345240"/>
                  </a:lnTo>
                  <a:lnTo>
                    <a:pt x="174319" y="307924"/>
                  </a:lnTo>
                  <a:lnTo>
                    <a:pt x="204582" y="271897"/>
                  </a:lnTo>
                  <a:lnTo>
                    <a:pt x="237267" y="237267"/>
                  </a:lnTo>
                  <a:close/>
                </a:path>
              </a:pathLst>
            </a:custGeom>
            <a:ln w="28575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13">
              <a:extLst>
                <a:ext uri="{FF2B5EF4-FFF2-40B4-BE49-F238E27FC236}">
                  <a16:creationId xmlns:a16="http://schemas.microsoft.com/office/drawing/2014/main" id="{9F265C5C-4CA4-7274-D4F1-C0A1EFE9171C}"/>
                </a:ext>
              </a:extLst>
            </p:cNvPr>
            <p:cNvSpPr/>
            <p:nvPr/>
          </p:nvSpPr>
          <p:spPr>
            <a:xfrm>
              <a:off x="4349718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5" h="1620520">
                  <a:moveTo>
                    <a:pt x="237267" y="237267"/>
                  </a:moveTo>
                  <a:lnTo>
                    <a:pt x="271897" y="204582"/>
                  </a:lnTo>
                  <a:lnTo>
                    <a:pt x="307924" y="174319"/>
                  </a:lnTo>
                  <a:lnTo>
                    <a:pt x="345240" y="146476"/>
                  </a:lnTo>
                  <a:lnTo>
                    <a:pt x="383739" y="121054"/>
                  </a:lnTo>
                  <a:lnTo>
                    <a:pt x="423312" y="98054"/>
                  </a:lnTo>
                  <a:lnTo>
                    <a:pt x="463853" y="77475"/>
                  </a:lnTo>
                  <a:lnTo>
                    <a:pt x="505253" y="59316"/>
                  </a:lnTo>
                  <a:lnTo>
                    <a:pt x="547406" y="43579"/>
                  </a:lnTo>
                  <a:lnTo>
                    <a:pt x="590203" y="30263"/>
                  </a:lnTo>
                  <a:lnTo>
                    <a:pt x="633538" y="19368"/>
                  </a:lnTo>
                  <a:lnTo>
                    <a:pt x="677302" y="10894"/>
                  </a:lnTo>
                  <a:lnTo>
                    <a:pt x="721389" y="4842"/>
                  </a:lnTo>
                  <a:lnTo>
                    <a:pt x="765691" y="1210"/>
                  </a:lnTo>
                  <a:lnTo>
                    <a:pt x="810101" y="0"/>
                  </a:lnTo>
                  <a:lnTo>
                    <a:pt x="854510" y="1210"/>
                  </a:lnTo>
                  <a:lnTo>
                    <a:pt x="898812" y="4842"/>
                  </a:lnTo>
                  <a:lnTo>
                    <a:pt x="942899" y="10894"/>
                  </a:lnTo>
                  <a:lnTo>
                    <a:pt x="986664" y="19368"/>
                  </a:lnTo>
                  <a:lnTo>
                    <a:pt x="1029998" y="30263"/>
                  </a:lnTo>
                  <a:lnTo>
                    <a:pt x="1072796" y="43579"/>
                  </a:lnTo>
                  <a:lnTo>
                    <a:pt x="1114948" y="59316"/>
                  </a:lnTo>
                  <a:lnTo>
                    <a:pt x="1156349" y="77475"/>
                  </a:lnTo>
                  <a:lnTo>
                    <a:pt x="1196889" y="98054"/>
                  </a:lnTo>
                  <a:lnTo>
                    <a:pt x="1236463" y="121054"/>
                  </a:lnTo>
                  <a:lnTo>
                    <a:pt x="1274961" y="146476"/>
                  </a:lnTo>
                  <a:lnTo>
                    <a:pt x="1312278" y="174319"/>
                  </a:lnTo>
                  <a:lnTo>
                    <a:pt x="1348304" y="204582"/>
                  </a:lnTo>
                  <a:lnTo>
                    <a:pt x="1382934" y="237267"/>
                  </a:lnTo>
                  <a:lnTo>
                    <a:pt x="1418747" y="273059"/>
                  </a:lnTo>
                  <a:lnTo>
                    <a:pt x="1454557" y="308853"/>
                  </a:lnTo>
                  <a:lnTo>
                    <a:pt x="1490365" y="344650"/>
                  </a:lnTo>
                  <a:lnTo>
                    <a:pt x="1526170" y="380450"/>
                  </a:lnTo>
                  <a:lnTo>
                    <a:pt x="1561975" y="416252"/>
                  </a:lnTo>
                  <a:lnTo>
                    <a:pt x="1597778" y="452055"/>
                  </a:lnTo>
                  <a:lnTo>
                    <a:pt x="1633581" y="487861"/>
                  </a:lnTo>
                  <a:lnTo>
                    <a:pt x="1669383" y="523668"/>
                  </a:lnTo>
                  <a:lnTo>
                    <a:pt x="1705185" y="559477"/>
                  </a:lnTo>
                  <a:lnTo>
                    <a:pt x="1740987" y="595287"/>
                  </a:lnTo>
                  <a:lnTo>
                    <a:pt x="1776791" y="631098"/>
                  </a:lnTo>
                  <a:lnTo>
                    <a:pt x="1812595" y="666910"/>
                  </a:lnTo>
                  <a:lnTo>
                    <a:pt x="1848401" y="702723"/>
                  </a:lnTo>
                  <a:lnTo>
                    <a:pt x="1884209" y="738536"/>
                  </a:lnTo>
                  <a:lnTo>
                    <a:pt x="1920019" y="774350"/>
                  </a:lnTo>
                  <a:lnTo>
                    <a:pt x="1955831" y="810164"/>
                  </a:lnTo>
                  <a:lnTo>
                    <a:pt x="1920019" y="845956"/>
                  </a:lnTo>
                  <a:lnTo>
                    <a:pt x="1884209" y="881750"/>
                  </a:lnTo>
                  <a:lnTo>
                    <a:pt x="1848401" y="917547"/>
                  </a:lnTo>
                  <a:lnTo>
                    <a:pt x="1812595" y="953345"/>
                  </a:lnTo>
                  <a:lnTo>
                    <a:pt x="1776791" y="989145"/>
                  </a:lnTo>
                  <a:lnTo>
                    <a:pt x="1740987" y="1024946"/>
                  </a:lnTo>
                  <a:lnTo>
                    <a:pt x="1705185" y="1060747"/>
                  </a:lnTo>
                  <a:lnTo>
                    <a:pt x="1669383" y="1096549"/>
                  </a:lnTo>
                  <a:lnTo>
                    <a:pt x="1633581" y="1132351"/>
                  </a:lnTo>
                  <a:lnTo>
                    <a:pt x="1597778" y="1168153"/>
                  </a:lnTo>
                  <a:lnTo>
                    <a:pt x="1561975" y="1203954"/>
                  </a:lnTo>
                  <a:lnTo>
                    <a:pt x="1526170" y="1239754"/>
                  </a:lnTo>
                  <a:lnTo>
                    <a:pt x="1490365" y="1275552"/>
                  </a:lnTo>
                  <a:lnTo>
                    <a:pt x="1454557" y="1311348"/>
                  </a:lnTo>
                  <a:lnTo>
                    <a:pt x="1418747" y="1347143"/>
                  </a:lnTo>
                  <a:lnTo>
                    <a:pt x="1382934" y="1382934"/>
                  </a:lnTo>
                  <a:lnTo>
                    <a:pt x="1348304" y="1415619"/>
                  </a:lnTo>
                  <a:lnTo>
                    <a:pt x="1312278" y="1445883"/>
                  </a:lnTo>
                  <a:lnTo>
                    <a:pt x="1274961" y="1473725"/>
                  </a:lnTo>
                  <a:lnTo>
                    <a:pt x="1236463" y="1499147"/>
                  </a:lnTo>
                  <a:lnTo>
                    <a:pt x="1196889" y="1522147"/>
                  </a:lnTo>
                  <a:lnTo>
                    <a:pt x="1156349" y="1542727"/>
                  </a:lnTo>
                  <a:lnTo>
                    <a:pt x="1114948" y="1560885"/>
                  </a:lnTo>
                  <a:lnTo>
                    <a:pt x="1072796" y="1576622"/>
                  </a:lnTo>
                  <a:lnTo>
                    <a:pt x="1029998" y="1589938"/>
                  </a:lnTo>
                  <a:lnTo>
                    <a:pt x="986664" y="1600833"/>
                  </a:lnTo>
                  <a:lnTo>
                    <a:pt x="942899" y="1609307"/>
                  </a:lnTo>
                  <a:lnTo>
                    <a:pt x="898812" y="1615360"/>
                  </a:lnTo>
                  <a:lnTo>
                    <a:pt x="854510" y="1618991"/>
                  </a:lnTo>
                  <a:lnTo>
                    <a:pt x="810101" y="1620202"/>
                  </a:lnTo>
                  <a:lnTo>
                    <a:pt x="765691" y="1618991"/>
                  </a:lnTo>
                  <a:lnTo>
                    <a:pt x="721389" y="1615360"/>
                  </a:lnTo>
                  <a:lnTo>
                    <a:pt x="677302" y="1609307"/>
                  </a:lnTo>
                  <a:lnTo>
                    <a:pt x="633538" y="1600833"/>
                  </a:lnTo>
                  <a:lnTo>
                    <a:pt x="590203" y="1589938"/>
                  </a:lnTo>
                  <a:lnTo>
                    <a:pt x="547406" y="1576622"/>
                  </a:lnTo>
                  <a:lnTo>
                    <a:pt x="505253" y="1560885"/>
                  </a:lnTo>
                  <a:lnTo>
                    <a:pt x="463853" y="1542727"/>
                  </a:lnTo>
                  <a:lnTo>
                    <a:pt x="423312" y="1522147"/>
                  </a:lnTo>
                  <a:lnTo>
                    <a:pt x="383739" y="1499147"/>
                  </a:lnTo>
                  <a:lnTo>
                    <a:pt x="345240" y="1473725"/>
                  </a:lnTo>
                  <a:lnTo>
                    <a:pt x="307924" y="1445883"/>
                  </a:lnTo>
                  <a:lnTo>
                    <a:pt x="271897" y="1415619"/>
                  </a:lnTo>
                  <a:lnTo>
                    <a:pt x="237267" y="1382934"/>
                  </a:lnTo>
                  <a:lnTo>
                    <a:pt x="204582" y="1348304"/>
                  </a:lnTo>
                  <a:lnTo>
                    <a:pt x="174319" y="1312278"/>
                  </a:lnTo>
                  <a:lnTo>
                    <a:pt x="146476" y="1274961"/>
                  </a:lnTo>
                  <a:lnTo>
                    <a:pt x="121054" y="1236463"/>
                  </a:lnTo>
                  <a:lnTo>
                    <a:pt x="98054" y="1196889"/>
                  </a:lnTo>
                  <a:lnTo>
                    <a:pt x="77475" y="1156349"/>
                  </a:lnTo>
                  <a:lnTo>
                    <a:pt x="59316" y="1114948"/>
                  </a:lnTo>
                  <a:lnTo>
                    <a:pt x="43579" y="1072796"/>
                  </a:lnTo>
                  <a:lnTo>
                    <a:pt x="30263" y="1029998"/>
                  </a:lnTo>
                  <a:lnTo>
                    <a:pt x="19368" y="986664"/>
                  </a:lnTo>
                  <a:lnTo>
                    <a:pt x="10894" y="942899"/>
                  </a:lnTo>
                  <a:lnTo>
                    <a:pt x="4842" y="898812"/>
                  </a:lnTo>
                  <a:lnTo>
                    <a:pt x="1210" y="854510"/>
                  </a:lnTo>
                  <a:lnTo>
                    <a:pt x="0" y="810101"/>
                  </a:lnTo>
                  <a:lnTo>
                    <a:pt x="1210" y="765691"/>
                  </a:lnTo>
                  <a:lnTo>
                    <a:pt x="4842" y="721389"/>
                  </a:lnTo>
                  <a:lnTo>
                    <a:pt x="10894" y="677302"/>
                  </a:lnTo>
                  <a:lnTo>
                    <a:pt x="19368" y="633538"/>
                  </a:lnTo>
                  <a:lnTo>
                    <a:pt x="30263" y="590203"/>
                  </a:lnTo>
                  <a:lnTo>
                    <a:pt x="43579" y="547406"/>
                  </a:lnTo>
                  <a:lnTo>
                    <a:pt x="59316" y="505253"/>
                  </a:lnTo>
                  <a:lnTo>
                    <a:pt x="77475" y="463853"/>
                  </a:lnTo>
                  <a:lnTo>
                    <a:pt x="98054" y="423312"/>
                  </a:lnTo>
                  <a:lnTo>
                    <a:pt x="121054" y="383739"/>
                  </a:lnTo>
                  <a:lnTo>
                    <a:pt x="146476" y="345240"/>
                  </a:lnTo>
                  <a:lnTo>
                    <a:pt x="174319" y="307924"/>
                  </a:lnTo>
                  <a:lnTo>
                    <a:pt x="204582" y="271897"/>
                  </a:lnTo>
                  <a:lnTo>
                    <a:pt x="237267" y="237267"/>
                  </a:lnTo>
                  <a:close/>
                </a:path>
              </a:pathLst>
            </a:custGeom>
            <a:ln w="28575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15">
              <a:extLst>
                <a:ext uri="{FF2B5EF4-FFF2-40B4-BE49-F238E27FC236}">
                  <a16:creationId xmlns:a16="http://schemas.microsoft.com/office/drawing/2014/main" id="{BFD56CAB-224B-4DE6-3CC9-32A776C9EEFD}"/>
                </a:ext>
              </a:extLst>
            </p:cNvPr>
            <p:cNvSpPr/>
            <p:nvPr/>
          </p:nvSpPr>
          <p:spPr>
            <a:xfrm>
              <a:off x="2661411" y="2531586"/>
              <a:ext cx="1955800" cy="1620520"/>
            </a:xfrm>
            <a:custGeom>
              <a:avLst/>
              <a:gdLst/>
              <a:ahLst/>
              <a:cxnLst/>
              <a:rect l="l" t="t" r="r" b="b"/>
              <a:pathLst>
                <a:path w="1955800" h="1620520">
                  <a:moveTo>
                    <a:pt x="237363" y="237267"/>
                  </a:moveTo>
                  <a:lnTo>
                    <a:pt x="271992" y="204582"/>
                  </a:lnTo>
                  <a:lnTo>
                    <a:pt x="308019" y="174319"/>
                  </a:lnTo>
                  <a:lnTo>
                    <a:pt x="345336" y="146476"/>
                  </a:lnTo>
                  <a:lnTo>
                    <a:pt x="383834" y="121054"/>
                  </a:lnTo>
                  <a:lnTo>
                    <a:pt x="423408" y="98054"/>
                  </a:lnTo>
                  <a:lnTo>
                    <a:pt x="463948" y="77475"/>
                  </a:lnTo>
                  <a:lnTo>
                    <a:pt x="505348" y="59316"/>
                  </a:lnTo>
                  <a:lnTo>
                    <a:pt x="547501" y="43579"/>
                  </a:lnTo>
                  <a:lnTo>
                    <a:pt x="590298" y="30263"/>
                  </a:lnTo>
                  <a:lnTo>
                    <a:pt x="633633" y="19368"/>
                  </a:lnTo>
                  <a:lnTo>
                    <a:pt x="677398" y="10894"/>
                  </a:lnTo>
                  <a:lnTo>
                    <a:pt x="721485" y="4842"/>
                  </a:lnTo>
                  <a:lnTo>
                    <a:pt x="765787" y="1210"/>
                  </a:lnTo>
                  <a:lnTo>
                    <a:pt x="810196" y="0"/>
                  </a:lnTo>
                  <a:lnTo>
                    <a:pt x="854605" y="1210"/>
                  </a:lnTo>
                  <a:lnTo>
                    <a:pt x="898907" y="4842"/>
                  </a:lnTo>
                  <a:lnTo>
                    <a:pt x="942994" y="10894"/>
                  </a:lnTo>
                  <a:lnTo>
                    <a:pt x="986759" y="19368"/>
                  </a:lnTo>
                  <a:lnTo>
                    <a:pt x="1030094" y="30263"/>
                  </a:lnTo>
                  <a:lnTo>
                    <a:pt x="1072891" y="43579"/>
                  </a:lnTo>
                  <a:lnTo>
                    <a:pt x="1115044" y="59316"/>
                  </a:lnTo>
                  <a:lnTo>
                    <a:pt x="1156444" y="77475"/>
                  </a:lnTo>
                  <a:lnTo>
                    <a:pt x="1196984" y="98054"/>
                  </a:lnTo>
                  <a:lnTo>
                    <a:pt x="1236558" y="121054"/>
                  </a:lnTo>
                  <a:lnTo>
                    <a:pt x="1275056" y="146476"/>
                  </a:lnTo>
                  <a:lnTo>
                    <a:pt x="1312373" y="174319"/>
                  </a:lnTo>
                  <a:lnTo>
                    <a:pt x="1348400" y="204582"/>
                  </a:lnTo>
                  <a:lnTo>
                    <a:pt x="1383030" y="237267"/>
                  </a:lnTo>
                  <a:lnTo>
                    <a:pt x="1418821" y="273080"/>
                  </a:lnTo>
                  <a:lnTo>
                    <a:pt x="1454615" y="308890"/>
                  </a:lnTo>
                  <a:lnTo>
                    <a:pt x="1490412" y="344698"/>
                  </a:lnTo>
                  <a:lnTo>
                    <a:pt x="1526210" y="380503"/>
                  </a:lnTo>
                  <a:lnTo>
                    <a:pt x="1562010" y="416308"/>
                  </a:lnTo>
                  <a:lnTo>
                    <a:pt x="1597811" y="452111"/>
                  </a:lnTo>
                  <a:lnTo>
                    <a:pt x="1633612" y="487914"/>
                  </a:lnTo>
                  <a:lnTo>
                    <a:pt x="1669415" y="523716"/>
                  </a:lnTo>
                  <a:lnTo>
                    <a:pt x="1705217" y="559518"/>
                  </a:lnTo>
                  <a:lnTo>
                    <a:pt x="1741018" y="595320"/>
                  </a:lnTo>
                  <a:lnTo>
                    <a:pt x="1776819" y="631124"/>
                  </a:lnTo>
                  <a:lnTo>
                    <a:pt x="1812619" y="666928"/>
                  </a:lnTo>
                  <a:lnTo>
                    <a:pt x="1848417" y="702734"/>
                  </a:lnTo>
                  <a:lnTo>
                    <a:pt x="1884214" y="738542"/>
                  </a:lnTo>
                  <a:lnTo>
                    <a:pt x="1920008" y="774352"/>
                  </a:lnTo>
                  <a:lnTo>
                    <a:pt x="1955800" y="810164"/>
                  </a:lnTo>
                  <a:lnTo>
                    <a:pt x="1920008" y="845956"/>
                  </a:lnTo>
                  <a:lnTo>
                    <a:pt x="1884214" y="881750"/>
                  </a:lnTo>
                  <a:lnTo>
                    <a:pt x="1705217" y="1060747"/>
                  </a:lnTo>
                  <a:lnTo>
                    <a:pt x="1669415" y="1096549"/>
                  </a:lnTo>
                  <a:lnTo>
                    <a:pt x="1633612" y="1132351"/>
                  </a:lnTo>
                  <a:lnTo>
                    <a:pt x="1597811" y="1168153"/>
                  </a:lnTo>
                  <a:lnTo>
                    <a:pt x="1562010" y="1203954"/>
                  </a:lnTo>
                  <a:lnTo>
                    <a:pt x="1526210" y="1239754"/>
                  </a:lnTo>
                  <a:lnTo>
                    <a:pt x="1490412" y="1275552"/>
                  </a:lnTo>
                  <a:lnTo>
                    <a:pt x="1454615" y="1311348"/>
                  </a:lnTo>
                  <a:lnTo>
                    <a:pt x="1418821" y="1347143"/>
                  </a:lnTo>
                  <a:lnTo>
                    <a:pt x="1383030" y="1382934"/>
                  </a:lnTo>
                  <a:lnTo>
                    <a:pt x="1348400" y="1415619"/>
                  </a:lnTo>
                  <a:lnTo>
                    <a:pt x="1312373" y="1445883"/>
                  </a:lnTo>
                  <a:lnTo>
                    <a:pt x="1275056" y="1473725"/>
                  </a:lnTo>
                  <a:lnTo>
                    <a:pt x="1236558" y="1499147"/>
                  </a:lnTo>
                  <a:lnTo>
                    <a:pt x="1196984" y="1522147"/>
                  </a:lnTo>
                  <a:lnTo>
                    <a:pt x="1156444" y="1542727"/>
                  </a:lnTo>
                  <a:lnTo>
                    <a:pt x="1115044" y="1560885"/>
                  </a:lnTo>
                  <a:lnTo>
                    <a:pt x="1072891" y="1576622"/>
                  </a:lnTo>
                  <a:lnTo>
                    <a:pt x="1030094" y="1589938"/>
                  </a:lnTo>
                  <a:lnTo>
                    <a:pt x="986759" y="1600833"/>
                  </a:lnTo>
                  <a:lnTo>
                    <a:pt x="942994" y="1609307"/>
                  </a:lnTo>
                  <a:lnTo>
                    <a:pt x="898907" y="1615360"/>
                  </a:lnTo>
                  <a:lnTo>
                    <a:pt x="854605" y="1618991"/>
                  </a:lnTo>
                  <a:lnTo>
                    <a:pt x="810196" y="1620202"/>
                  </a:lnTo>
                  <a:lnTo>
                    <a:pt x="765787" y="1618991"/>
                  </a:lnTo>
                  <a:lnTo>
                    <a:pt x="721485" y="1615360"/>
                  </a:lnTo>
                  <a:lnTo>
                    <a:pt x="677398" y="1609307"/>
                  </a:lnTo>
                  <a:lnTo>
                    <a:pt x="633633" y="1600833"/>
                  </a:lnTo>
                  <a:lnTo>
                    <a:pt x="590298" y="1589938"/>
                  </a:lnTo>
                  <a:lnTo>
                    <a:pt x="547501" y="1576622"/>
                  </a:lnTo>
                  <a:lnTo>
                    <a:pt x="505348" y="1560885"/>
                  </a:lnTo>
                  <a:lnTo>
                    <a:pt x="463948" y="1542727"/>
                  </a:lnTo>
                  <a:lnTo>
                    <a:pt x="423408" y="1522147"/>
                  </a:lnTo>
                  <a:lnTo>
                    <a:pt x="383834" y="1499147"/>
                  </a:lnTo>
                  <a:lnTo>
                    <a:pt x="345336" y="1473725"/>
                  </a:lnTo>
                  <a:lnTo>
                    <a:pt x="308019" y="1445883"/>
                  </a:lnTo>
                  <a:lnTo>
                    <a:pt x="271992" y="1415619"/>
                  </a:lnTo>
                  <a:lnTo>
                    <a:pt x="237363" y="1382934"/>
                  </a:lnTo>
                  <a:lnTo>
                    <a:pt x="204665" y="1348304"/>
                  </a:lnTo>
                  <a:lnTo>
                    <a:pt x="174389" y="1312278"/>
                  </a:lnTo>
                  <a:lnTo>
                    <a:pt x="146535" y="1274961"/>
                  </a:lnTo>
                  <a:lnTo>
                    <a:pt x="121103" y="1236463"/>
                  </a:lnTo>
                  <a:lnTo>
                    <a:pt x="98093" y="1196889"/>
                  </a:lnTo>
                  <a:lnTo>
                    <a:pt x="77506" y="1156349"/>
                  </a:lnTo>
                  <a:lnTo>
                    <a:pt x="59340" y="1114948"/>
                  </a:lnTo>
                  <a:lnTo>
                    <a:pt x="43597" y="1072796"/>
                  </a:lnTo>
                  <a:lnTo>
                    <a:pt x="30275" y="1029998"/>
                  </a:lnTo>
                  <a:lnTo>
                    <a:pt x="19376" y="986664"/>
                  </a:lnTo>
                  <a:lnTo>
                    <a:pt x="10899" y="942899"/>
                  </a:lnTo>
                  <a:lnTo>
                    <a:pt x="4844" y="898812"/>
                  </a:lnTo>
                  <a:lnTo>
                    <a:pt x="1211" y="854510"/>
                  </a:lnTo>
                  <a:lnTo>
                    <a:pt x="0" y="810101"/>
                  </a:lnTo>
                  <a:lnTo>
                    <a:pt x="1211" y="765691"/>
                  </a:lnTo>
                  <a:lnTo>
                    <a:pt x="4844" y="721389"/>
                  </a:lnTo>
                  <a:lnTo>
                    <a:pt x="10899" y="677302"/>
                  </a:lnTo>
                  <a:lnTo>
                    <a:pt x="19376" y="633538"/>
                  </a:lnTo>
                  <a:lnTo>
                    <a:pt x="30275" y="590203"/>
                  </a:lnTo>
                  <a:lnTo>
                    <a:pt x="43597" y="547406"/>
                  </a:lnTo>
                  <a:lnTo>
                    <a:pt x="59340" y="505253"/>
                  </a:lnTo>
                  <a:lnTo>
                    <a:pt x="77506" y="463853"/>
                  </a:lnTo>
                  <a:lnTo>
                    <a:pt x="98093" y="423312"/>
                  </a:lnTo>
                  <a:lnTo>
                    <a:pt x="121103" y="383739"/>
                  </a:lnTo>
                  <a:lnTo>
                    <a:pt x="146535" y="345240"/>
                  </a:lnTo>
                  <a:lnTo>
                    <a:pt x="174389" y="307924"/>
                  </a:lnTo>
                  <a:lnTo>
                    <a:pt x="204665" y="271897"/>
                  </a:lnTo>
                  <a:lnTo>
                    <a:pt x="237363" y="237267"/>
                  </a:lnTo>
                  <a:close/>
                </a:path>
              </a:pathLst>
            </a:custGeom>
            <a:ln w="28575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17">
              <a:extLst>
                <a:ext uri="{FF2B5EF4-FFF2-40B4-BE49-F238E27FC236}">
                  <a16:creationId xmlns:a16="http://schemas.microsoft.com/office/drawing/2014/main" id="{0A67B8A6-2EC2-5F64-E759-73E8B8B0A54D}"/>
                </a:ext>
              </a:extLst>
            </p:cNvPr>
            <p:cNvSpPr/>
            <p:nvPr/>
          </p:nvSpPr>
          <p:spPr>
            <a:xfrm>
              <a:off x="973159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5" h="1620520">
                  <a:moveTo>
                    <a:pt x="237277" y="237267"/>
                  </a:moveTo>
                  <a:lnTo>
                    <a:pt x="271907" y="204582"/>
                  </a:lnTo>
                  <a:lnTo>
                    <a:pt x="307933" y="174319"/>
                  </a:lnTo>
                  <a:lnTo>
                    <a:pt x="345250" y="146476"/>
                  </a:lnTo>
                  <a:lnTo>
                    <a:pt x="383749" y="121054"/>
                  </a:lnTo>
                  <a:lnTo>
                    <a:pt x="423322" y="98054"/>
                  </a:lnTo>
                  <a:lnTo>
                    <a:pt x="463862" y="77475"/>
                  </a:lnTo>
                  <a:lnTo>
                    <a:pt x="505263" y="59316"/>
                  </a:lnTo>
                  <a:lnTo>
                    <a:pt x="547415" y="43579"/>
                  </a:lnTo>
                  <a:lnTo>
                    <a:pt x="590213" y="30263"/>
                  </a:lnTo>
                  <a:lnTo>
                    <a:pt x="633547" y="19368"/>
                  </a:lnTo>
                  <a:lnTo>
                    <a:pt x="677312" y="10894"/>
                  </a:lnTo>
                  <a:lnTo>
                    <a:pt x="721399" y="4842"/>
                  </a:lnTo>
                  <a:lnTo>
                    <a:pt x="765701" y="1210"/>
                  </a:lnTo>
                  <a:lnTo>
                    <a:pt x="810110" y="0"/>
                  </a:lnTo>
                  <a:lnTo>
                    <a:pt x="854520" y="1210"/>
                  </a:lnTo>
                  <a:lnTo>
                    <a:pt x="898822" y="4842"/>
                  </a:lnTo>
                  <a:lnTo>
                    <a:pt x="942909" y="10894"/>
                  </a:lnTo>
                  <a:lnTo>
                    <a:pt x="986673" y="19368"/>
                  </a:lnTo>
                  <a:lnTo>
                    <a:pt x="1030008" y="30263"/>
                  </a:lnTo>
                  <a:lnTo>
                    <a:pt x="1072805" y="43579"/>
                  </a:lnTo>
                  <a:lnTo>
                    <a:pt x="1114958" y="59316"/>
                  </a:lnTo>
                  <a:lnTo>
                    <a:pt x="1156358" y="77475"/>
                  </a:lnTo>
                  <a:lnTo>
                    <a:pt x="1196899" y="98054"/>
                  </a:lnTo>
                  <a:lnTo>
                    <a:pt x="1236472" y="121054"/>
                  </a:lnTo>
                  <a:lnTo>
                    <a:pt x="1274971" y="146476"/>
                  </a:lnTo>
                  <a:lnTo>
                    <a:pt x="1312287" y="174319"/>
                  </a:lnTo>
                  <a:lnTo>
                    <a:pt x="1348314" y="204582"/>
                  </a:lnTo>
                  <a:lnTo>
                    <a:pt x="1382944" y="237267"/>
                  </a:lnTo>
                  <a:lnTo>
                    <a:pt x="1418756" y="273059"/>
                  </a:lnTo>
                  <a:lnTo>
                    <a:pt x="1454566" y="308853"/>
                  </a:lnTo>
                  <a:lnTo>
                    <a:pt x="1490374" y="344650"/>
                  </a:lnTo>
                  <a:lnTo>
                    <a:pt x="1526180" y="380450"/>
                  </a:lnTo>
                  <a:lnTo>
                    <a:pt x="1561984" y="416252"/>
                  </a:lnTo>
                  <a:lnTo>
                    <a:pt x="1597788" y="452055"/>
                  </a:lnTo>
                  <a:lnTo>
                    <a:pt x="1633590" y="487861"/>
                  </a:lnTo>
                  <a:lnTo>
                    <a:pt x="1669392" y="523668"/>
                  </a:lnTo>
                  <a:lnTo>
                    <a:pt x="1705194" y="559477"/>
                  </a:lnTo>
                  <a:lnTo>
                    <a:pt x="1740997" y="595287"/>
                  </a:lnTo>
                  <a:lnTo>
                    <a:pt x="1776800" y="631098"/>
                  </a:lnTo>
                  <a:lnTo>
                    <a:pt x="1812605" y="666910"/>
                  </a:lnTo>
                  <a:lnTo>
                    <a:pt x="1848410" y="702723"/>
                  </a:lnTo>
                  <a:lnTo>
                    <a:pt x="1884218" y="738536"/>
                  </a:lnTo>
                  <a:lnTo>
                    <a:pt x="1920028" y="774350"/>
                  </a:lnTo>
                  <a:lnTo>
                    <a:pt x="1955841" y="810164"/>
                  </a:lnTo>
                  <a:lnTo>
                    <a:pt x="1920028" y="845956"/>
                  </a:lnTo>
                  <a:lnTo>
                    <a:pt x="1884218" y="881750"/>
                  </a:lnTo>
                  <a:lnTo>
                    <a:pt x="1848410" y="917547"/>
                  </a:lnTo>
                  <a:lnTo>
                    <a:pt x="1812605" y="953345"/>
                  </a:lnTo>
                  <a:lnTo>
                    <a:pt x="1776800" y="989145"/>
                  </a:lnTo>
                  <a:lnTo>
                    <a:pt x="1740997" y="1024946"/>
                  </a:lnTo>
                  <a:lnTo>
                    <a:pt x="1705194" y="1060747"/>
                  </a:lnTo>
                  <a:lnTo>
                    <a:pt x="1669392" y="1096549"/>
                  </a:lnTo>
                  <a:lnTo>
                    <a:pt x="1633590" y="1132351"/>
                  </a:lnTo>
                  <a:lnTo>
                    <a:pt x="1597788" y="1168153"/>
                  </a:lnTo>
                  <a:lnTo>
                    <a:pt x="1561984" y="1203954"/>
                  </a:lnTo>
                  <a:lnTo>
                    <a:pt x="1526180" y="1239754"/>
                  </a:lnTo>
                  <a:lnTo>
                    <a:pt x="1490374" y="1275552"/>
                  </a:lnTo>
                  <a:lnTo>
                    <a:pt x="1454566" y="1311348"/>
                  </a:lnTo>
                  <a:lnTo>
                    <a:pt x="1418756" y="1347143"/>
                  </a:lnTo>
                  <a:lnTo>
                    <a:pt x="1382944" y="1382934"/>
                  </a:lnTo>
                  <a:lnTo>
                    <a:pt x="1348314" y="1415619"/>
                  </a:lnTo>
                  <a:lnTo>
                    <a:pt x="1312287" y="1445883"/>
                  </a:lnTo>
                  <a:lnTo>
                    <a:pt x="1274971" y="1473725"/>
                  </a:lnTo>
                  <a:lnTo>
                    <a:pt x="1236472" y="1499147"/>
                  </a:lnTo>
                  <a:lnTo>
                    <a:pt x="1196899" y="1522147"/>
                  </a:lnTo>
                  <a:lnTo>
                    <a:pt x="1156358" y="1542727"/>
                  </a:lnTo>
                  <a:lnTo>
                    <a:pt x="1114958" y="1560885"/>
                  </a:lnTo>
                  <a:lnTo>
                    <a:pt x="1072805" y="1576622"/>
                  </a:lnTo>
                  <a:lnTo>
                    <a:pt x="1030008" y="1589938"/>
                  </a:lnTo>
                  <a:lnTo>
                    <a:pt x="986673" y="1600833"/>
                  </a:lnTo>
                  <a:lnTo>
                    <a:pt x="942909" y="1609307"/>
                  </a:lnTo>
                  <a:lnTo>
                    <a:pt x="898822" y="1615360"/>
                  </a:lnTo>
                  <a:lnTo>
                    <a:pt x="854520" y="1618991"/>
                  </a:lnTo>
                  <a:lnTo>
                    <a:pt x="810110" y="1620202"/>
                  </a:lnTo>
                  <a:lnTo>
                    <a:pt x="765701" y="1618991"/>
                  </a:lnTo>
                  <a:lnTo>
                    <a:pt x="721399" y="1615360"/>
                  </a:lnTo>
                  <a:lnTo>
                    <a:pt x="677312" y="1609307"/>
                  </a:lnTo>
                  <a:lnTo>
                    <a:pt x="633547" y="1600833"/>
                  </a:lnTo>
                  <a:lnTo>
                    <a:pt x="590213" y="1589938"/>
                  </a:lnTo>
                  <a:lnTo>
                    <a:pt x="547415" y="1576622"/>
                  </a:lnTo>
                  <a:lnTo>
                    <a:pt x="505263" y="1560885"/>
                  </a:lnTo>
                  <a:lnTo>
                    <a:pt x="463862" y="1542727"/>
                  </a:lnTo>
                  <a:lnTo>
                    <a:pt x="423322" y="1522147"/>
                  </a:lnTo>
                  <a:lnTo>
                    <a:pt x="383749" y="1499147"/>
                  </a:lnTo>
                  <a:lnTo>
                    <a:pt x="345250" y="1473725"/>
                  </a:lnTo>
                  <a:lnTo>
                    <a:pt x="307933" y="1445883"/>
                  </a:lnTo>
                  <a:lnTo>
                    <a:pt x="271907" y="1415619"/>
                  </a:lnTo>
                  <a:lnTo>
                    <a:pt x="237277" y="1382934"/>
                  </a:lnTo>
                  <a:lnTo>
                    <a:pt x="204591" y="1348304"/>
                  </a:lnTo>
                  <a:lnTo>
                    <a:pt x="174326" y="1312278"/>
                  </a:lnTo>
                  <a:lnTo>
                    <a:pt x="146482" y="1274961"/>
                  </a:lnTo>
                  <a:lnTo>
                    <a:pt x="121059" y="1236463"/>
                  </a:lnTo>
                  <a:lnTo>
                    <a:pt x="98058" y="1196889"/>
                  </a:lnTo>
                  <a:lnTo>
                    <a:pt x="77478" y="1156349"/>
                  </a:lnTo>
                  <a:lnTo>
                    <a:pt x="59319" y="1114948"/>
                  </a:lnTo>
                  <a:lnTo>
                    <a:pt x="43581" y="1072796"/>
                  </a:lnTo>
                  <a:lnTo>
                    <a:pt x="30264" y="1029998"/>
                  </a:lnTo>
                  <a:lnTo>
                    <a:pt x="19369" y="986664"/>
                  </a:lnTo>
                  <a:lnTo>
                    <a:pt x="10895" y="942899"/>
                  </a:lnTo>
                  <a:lnTo>
                    <a:pt x="4842" y="898812"/>
                  </a:lnTo>
                  <a:lnTo>
                    <a:pt x="1210" y="854510"/>
                  </a:lnTo>
                  <a:lnTo>
                    <a:pt x="0" y="810101"/>
                  </a:lnTo>
                  <a:lnTo>
                    <a:pt x="1210" y="765691"/>
                  </a:lnTo>
                  <a:lnTo>
                    <a:pt x="4842" y="721389"/>
                  </a:lnTo>
                  <a:lnTo>
                    <a:pt x="10895" y="677302"/>
                  </a:lnTo>
                  <a:lnTo>
                    <a:pt x="19369" y="633538"/>
                  </a:lnTo>
                  <a:lnTo>
                    <a:pt x="30264" y="590203"/>
                  </a:lnTo>
                  <a:lnTo>
                    <a:pt x="43581" y="547406"/>
                  </a:lnTo>
                  <a:lnTo>
                    <a:pt x="59319" y="505253"/>
                  </a:lnTo>
                  <a:lnTo>
                    <a:pt x="77478" y="463853"/>
                  </a:lnTo>
                  <a:lnTo>
                    <a:pt x="98058" y="423312"/>
                  </a:lnTo>
                  <a:lnTo>
                    <a:pt x="121059" y="383739"/>
                  </a:lnTo>
                  <a:lnTo>
                    <a:pt x="146482" y="345240"/>
                  </a:lnTo>
                  <a:lnTo>
                    <a:pt x="174326" y="307924"/>
                  </a:lnTo>
                  <a:lnTo>
                    <a:pt x="204591" y="271897"/>
                  </a:lnTo>
                  <a:lnTo>
                    <a:pt x="237277" y="237267"/>
                  </a:lnTo>
                  <a:close/>
                </a:path>
              </a:pathLst>
            </a:custGeom>
            <a:ln w="28575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bject 38">
              <a:extLst>
                <a:ext uri="{FF2B5EF4-FFF2-40B4-BE49-F238E27FC236}">
                  <a16:creationId xmlns:a16="http://schemas.microsoft.com/office/drawing/2014/main" id="{8C0A6E5F-DB12-E012-2844-6EC10811C39A}"/>
                </a:ext>
              </a:extLst>
            </p:cNvPr>
            <p:cNvSpPr txBox="1"/>
            <p:nvPr/>
          </p:nvSpPr>
          <p:spPr>
            <a:xfrm>
              <a:off x="5920251" y="4588154"/>
              <a:ext cx="1727200" cy="562013"/>
            </a:xfrm>
            <a:prstGeom prst="rect">
              <a:avLst/>
            </a:prstGeom>
          </p:spPr>
          <p:txBody>
            <a:bodyPr vert="horz" wrap="square" lIns="0" tIns="35560" rIns="0" bIns="0" rtlCol="0">
              <a:spAutoFit/>
            </a:bodyPr>
            <a:lstStyle/>
            <a:p>
              <a:pPr marL="12700" marR="5080" lvl="0" indent="-1270" algn="ctr" defTabSz="914400" rtl="0" eaLnBrk="1" fontAlgn="auto" latinLnBrk="0" hangingPunct="1">
                <a:lnSpc>
                  <a:spcPts val="1440"/>
                </a:lnSpc>
                <a:spcBef>
                  <a:spcPts val="2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1200" cap="none" spc="1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Access data 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across </a:t>
              </a:r>
              <a:r>
                <a:rPr kumimoji="0" sz="1100" b="0" i="0" u="none" strike="noStrike" kern="1200" cap="none" spc="2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3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storage </a:t>
              </a:r>
              <a:r>
                <a:rPr kumimoji="0" sz="11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tiers 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with </a:t>
              </a:r>
              <a:r>
                <a:rPr kumimoji="0" sz="1100" b="0" i="0" u="none" strike="noStrike" kern="1200" cap="none" spc="2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1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adaptive</a:t>
              </a:r>
              <a:r>
                <a:rPr kumimoji="0" sz="1100" b="0" i="0" u="none" strike="noStrike" kern="1200" cap="none" spc="-8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query</a:t>
              </a:r>
              <a:r>
                <a:rPr kumimoji="0" sz="1100" b="0" i="0" u="none" strike="noStrike" kern="1200" cap="none" spc="-6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3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engine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Trebuchet MS"/>
              </a:endParaRPr>
            </a:p>
          </p:txBody>
        </p:sp>
        <p:sp>
          <p:nvSpPr>
            <p:cNvPr id="87" name="object 39">
              <a:extLst>
                <a:ext uri="{FF2B5EF4-FFF2-40B4-BE49-F238E27FC236}">
                  <a16:creationId xmlns:a16="http://schemas.microsoft.com/office/drawing/2014/main" id="{A9606EEC-6A0F-97CB-CFAC-1D3CB032AB5A}"/>
                </a:ext>
              </a:extLst>
            </p:cNvPr>
            <p:cNvSpPr txBox="1"/>
            <p:nvPr/>
          </p:nvSpPr>
          <p:spPr>
            <a:xfrm>
              <a:off x="4430805" y="4588154"/>
              <a:ext cx="1124585" cy="394980"/>
            </a:xfrm>
            <a:prstGeom prst="rect">
              <a:avLst/>
            </a:prstGeom>
          </p:spPr>
          <p:txBody>
            <a:bodyPr vert="horz" wrap="square" lIns="0" tIns="35560" rIns="0" bIns="0" rtlCol="0">
              <a:spAutoFit/>
            </a:bodyPr>
            <a:lstStyle/>
            <a:p>
              <a:pPr marL="250190" marR="5080" lvl="0" indent="-238125" algn="l" defTabSz="914400" rtl="0" eaLnBrk="1" fontAlgn="auto" latinLnBrk="0" hangingPunct="1">
                <a:lnSpc>
                  <a:spcPts val="1440"/>
                </a:lnSpc>
                <a:spcBef>
                  <a:spcPts val="2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1200" cap="none" spc="9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No</a:t>
              </a:r>
              <a:r>
                <a:rPr kumimoji="0" sz="1100" b="0" i="0" u="none" strike="noStrike" kern="1200" cap="none" spc="-4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prede</a:t>
              </a:r>
              <a:r>
                <a:rPr kumimoji="0" sz="1100" b="0" i="0" u="none" strike="noStrike" kern="1200" cap="none" spc="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f</a:t>
              </a:r>
              <a:r>
                <a:rPr kumimoji="0" sz="1100" b="0" i="0" u="none" strike="noStrike" kern="1200" cap="none" spc="1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i</a:t>
              </a:r>
              <a:r>
                <a:rPr kumimoji="0" sz="1100" b="0" i="0" u="none" strike="noStrike" kern="1200" cap="none" spc="1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n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ed  </a:t>
              </a:r>
              <a:r>
                <a:rPr kumimoji="0" sz="1100" b="0" i="0" u="none" strike="noStrike" kern="1200" cap="none" spc="3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schema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Trebuchet MS"/>
              </a:endParaRPr>
            </a:p>
          </p:txBody>
        </p:sp>
        <p:sp>
          <p:nvSpPr>
            <p:cNvPr id="88" name="object 40">
              <a:extLst>
                <a:ext uri="{FF2B5EF4-FFF2-40B4-BE49-F238E27FC236}">
                  <a16:creationId xmlns:a16="http://schemas.microsoft.com/office/drawing/2014/main" id="{0EF26FE1-E157-4650-A589-521E6F9E1295}"/>
                </a:ext>
              </a:extLst>
            </p:cNvPr>
            <p:cNvSpPr txBox="1"/>
            <p:nvPr/>
          </p:nvSpPr>
          <p:spPr>
            <a:xfrm>
              <a:off x="9620504" y="4588154"/>
              <a:ext cx="1186815" cy="562013"/>
            </a:xfrm>
            <a:prstGeom prst="rect">
              <a:avLst/>
            </a:prstGeom>
          </p:spPr>
          <p:txBody>
            <a:bodyPr vert="horz" wrap="square" lIns="0" tIns="35560" rIns="0" bIns="0" rtlCol="0">
              <a:spAutoFit/>
            </a:bodyPr>
            <a:lstStyle/>
            <a:p>
              <a:pPr marL="12700" marR="5080" lvl="0" indent="0" algn="ctr" defTabSz="914400" rtl="0" eaLnBrk="1" fontAlgn="auto" latinLnBrk="0" hangingPunct="1">
                <a:lnSpc>
                  <a:spcPts val="1440"/>
                </a:lnSpc>
                <a:spcBef>
                  <a:spcPts val="2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Integrates</a:t>
              </a:r>
              <a:r>
                <a:rPr kumimoji="0" sz="1100" b="0" i="0" u="none" strike="noStrike" kern="1200" cap="none" spc="-9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with </a:t>
              </a:r>
              <a:r>
                <a:rPr kumimoji="0" sz="1100" b="0" i="0" u="none" strike="noStrike" kern="1200" cap="none" spc="-38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2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ML, </a:t>
              </a:r>
              <a:r>
                <a:rPr kumimoji="0" sz="1100" b="0" i="0" u="none" strike="noStrike" kern="1200" cap="none" spc="-1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analytics, </a:t>
              </a:r>
              <a:r>
                <a:rPr kumimoji="0" sz="11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1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data</a:t>
              </a:r>
              <a:r>
                <a:rPr kumimoji="0" sz="1100" b="0" i="0" u="none" strike="noStrike" kern="1200" cap="none" spc="-6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collectors</a:t>
              </a:r>
              <a:endParaRPr kumimoji="0" sz="1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Trebuchet MS"/>
              </a:endParaRPr>
            </a:p>
          </p:txBody>
        </p:sp>
        <p:sp>
          <p:nvSpPr>
            <p:cNvPr id="89" name="object 41">
              <a:extLst>
                <a:ext uri="{FF2B5EF4-FFF2-40B4-BE49-F238E27FC236}">
                  <a16:creationId xmlns:a16="http://schemas.microsoft.com/office/drawing/2014/main" id="{D4EC33F5-3F8E-4671-E039-6082E98C51B0}"/>
                </a:ext>
              </a:extLst>
            </p:cNvPr>
            <p:cNvSpPr txBox="1"/>
            <p:nvPr/>
          </p:nvSpPr>
          <p:spPr>
            <a:xfrm>
              <a:off x="3013114" y="4607966"/>
              <a:ext cx="1052830" cy="347788"/>
            </a:xfrm>
            <a:prstGeom prst="rect">
              <a:avLst/>
            </a:prstGeom>
          </p:spPr>
          <p:txBody>
            <a:bodyPr vert="horz" wrap="square" lIns="0" tIns="10160" rIns="0" bIns="0" rtlCol="0">
              <a:spAutoFit/>
            </a:bodyPr>
            <a:lstStyle/>
            <a:p>
              <a:pPr marL="17145" marR="5080" lvl="0" indent="-5080" algn="l" defTabSz="914400" rtl="0" eaLnBrk="1" fontAlgn="auto" latinLnBrk="0" hangingPunct="1">
                <a:lnSpc>
                  <a:spcPct val="103099"/>
                </a:lnSpc>
                <a:spcBef>
                  <a:spcPts val="8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1200" cap="none" spc="1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D</a:t>
              </a:r>
              <a:r>
                <a:rPr kumimoji="0" sz="1100" b="0" i="0" u="none" strike="noStrike" kern="1200" cap="none" spc="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</a:t>
              </a:r>
              <a:r>
                <a:rPr kumimoji="0" sz="1100" b="0" i="0" u="none" strike="noStrike" kern="1200" cap="none" spc="-1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t</a:t>
              </a:r>
              <a:r>
                <a:rPr kumimoji="0" sz="1100" b="0" i="0" u="none" strike="noStrike" kern="1200" cap="none" spc="1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</a:t>
              </a:r>
              <a:r>
                <a:rPr kumimoji="0" sz="1100" b="0" i="0" u="none" strike="noStrike" kern="1200" cap="none" spc="-4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 </a:t>
              </a:r>
              <a:r>
                <a:rPr kumimoji="0" sz="1100" b="0" i="0" u="none" strike="noStrike" kern="1200" cap="none" spc="-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l</a:t>
              </a:r>
              <a:r>
                <a:rPr kumimoji="0" sz="1100" b="0" i="0" u="none" strike="noStrike" kern="1200" cap="none" spc="-1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i</a:t>
              </a:r>
              <a:r>
                <a:rPr kumimoji="0" sz="1100" b="0" i="0" u="none" strike="noStrike" kern="1200" cap="none" spc="-2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f</a:t>
              </a:r>
              <a:r>
                <a:rPr kumimoji="0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ec</a:t>
              </a:r>
              <a:r>
                <a:rPr kumimoji="0" sz="1100" b="0" i="0" u="none" strike="noStrike" kern="1200" cap="none" spc="-1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y</a:t>
              </a:r>
              <a:r>
                <a:rPr kumimoji="0" sz="1100" b="0" i="0" u="none" strike="noStrike" kern="1200" cap="none" spc="-1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cle  </a:t>
              </a:r>
              <a:r>
                <a:rPr kumimoji="0" sz="1100" b="0" i="0" u="none" strike="noStrike" kern="1200" cap="none" spc="7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m</a:t>
              </a:r>
              <a:r>
                <a:rPr kumimoji="0" sz="1100" b="0" i="0" u="none" strike="noStrike" kern="1200" cap="none" spc="4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</a:t>
              </a:r>
              <a:r>
                <a:rPr kumimoji="0" sz="1100" b="0" i="0" u="none" strike="noStrike" kern="1200" cap="none" spc="4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n</a:t>
              </a:r>
              <a:r>
                <a:rPr kumimoji="0" sz="1100" b="0" i="0" u="none" strike="noStrike" kern="1200" cap="none" spc="35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a</a:t>
              </a:r>
              <a:r>
                <a:rPr kumimoji="0" sz="1100" b="0" i="0" u="none" strike="noStrike" kern="1200" cap="none" spc="114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g</a:t>
              </a:r>
              <a:r>
                <a:rPr kumimoji="0" sz="1100" b="0" i="0" u="none" strike="noStrike" kern="1200" cap="none" spc="30" normalizeH="0" baseline="0" noProof="0" dirty="0">
                  <a:ln>
                    <a:noFill/>
                  </a:ln>
                  <a:effectLst/>
                  <a:uLnTx/>
                  <a:uFillTx/>
                  <a:latin typeface="Trebuchet MS"/>
                  <a:ea typeface="+mn-ea"/>
                  <a:cs typeface="Trebuchet MS"/>
                </a:rPr>
                <a:t>ement</a:t>
              </a:r>
              <a:endParaRPr kumimoji="0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/>
                <a:ea typeface="+mn-ea"/>
                <a:cs typeface="Trebuchet MS"/>
              </a:endParaRPr>
            </a:p>
          </p:txBody>
        </p:sp>
        <p:pic>
          <p:nvPicPr>
            <p:cNvPr id="170" name="Graphic 169">
              <a:extLst>
                <a:ext uri="{FF2B5EF4-FFF2-40B4-BE49-F238E27FC236}">
                  <a16:creationId xmlns:a16="http://schemas.microsoft.com/office/drawing/2014/main" id="{851B4FD2-4A6C-BA94-FAA4-44757BEF4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64648" y="3113246"/>
              <a:ext cx="457200" cy="457200"/>
            </a:xfrm>
            <a:prstGeom prst="rect">
              <a:avLst/>
            </a:prstGeom>
          </p:spPr>
        </p:pic>
        <p:pic>
          <p:nvPicPr>
            <p:cNvPr id="172" name="Graphic 171">
              <a:extLst>
                <a:ext uri="{FF2B5EF4-FFF2-40B4-BE49-F238E27FC236}">
                  <a16:creationId xmlns:a16="http://schemas.microsoft.com/office/drawing/2014/main" id="{792560A8-314C-EA76-8119-AB7330D17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91001" y="3113246"/>
              <a:ext cx="457200" cy="457200"/>
            </a:xfrm>
            <a:prstGeom prst="rect">
              <a:avLst/>
            </a:prstGeom>
          </p:spPr>
        </p:pic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7A1579E1-1F41-A6BB-1812-2FD562DA4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90128" y="3113246"/>
              <a:ext cx="457200" cy="457200"/>
            </a:xfrm>
            <a:prstGeom prst="rect">
              <a:avLst/>
            </a:prstGeom>
          </p:spPr>
        </p:pic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B797DA12-2017-28D3-D4C7-91E0850DE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5886" y="3113246"/>
              <a:ext cx="457200" cy="457200"/>
            </a:xfrm>
            <a:prstGeom prst="rect">
              <a:avLst/>
            </a:prstGeom>
          </p:spPr>
        </p:pic>
        <p:pic>
          <p:nvPicPr>
            <p:cNvPr id="178" name="Graphic 177">
              <a:extLst>
                <a:ext uri="{FF2B5EF4-FFF2-40B4-BE49-F238E27FC236}">
                  <a16:creationId xmlns:a16="http://schemas.microsoft.com/office/drawing/2014/main" id="{8A103236-0D28-3011-A15D-3632A16E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81081" y="3113246"/>
              <a:ext cx="457200" cy="457200"/>
            </a:xfrm>
            <a:prstGeom prst="rect">
              <a:avLst/>
            </a:prstGeom>
          </p:spPr>
        </p:pic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32D951AD-C185-CDE0-8091-16D79A780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93121" y="3113785"/>
              <a:ext cx="457200" cy="457200"/>
            </a:xfrm>
            <a:prstGeom prst="rect">
              <a:avLst/>
            </a:prstGeom>
          </p:spPr>
        </p:pic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A637383-B16E-C7F2-68C9-F4D49FCD0E40}"/>
                </a:ext>
              </a:extLst>
            </p:cNvPr>
            <p:cNvSpPr txBox="1"/>
            <p:nvPr/>
          </p:nvSpPr>
          <p:spPr>
            <a:xfrm>
              <a:off x="2029691" y="1888158"/>
              <a:ext cx="813261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</a:rPr>
                <a:t>Collect, store, and process data sequenced by time at any scale</a:t>
              </a: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E97B0DAE-E222-62E1-56F6-8343F5399BB9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Amazon Timestream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F313CEB-61DD-0CF4-D974-2B9DAB1681AF}"/>
              </a:ext>
            </a:extLst>
          </p:cNvPr>
          <p:cNvSpPr txBox="1"/>
          <p:nvPr/>
        </p:nvSpPr>
        <p:spPr>
          <a:xfrm>
            <a:off x="1069960" y="1038607"/>
            <a:ext cx="10052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S e r v e r l e s s ,  f u l l y   m a n a g e d  t i m e - s e r i e s  d a t a b a s 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2677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515F4-822B-4C72-4CBE-F16FC2061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32D1429-9BDC-EBAE-A22F-C1E86716A87F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Amazon QLDB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54D69D-41A9-27EF-837E-76006DD1F2C9}"/>
              </a:ext>
            </a:extLst>
          </p:cNvPr>
          <p:cNvSpPr txBox="1"/>
          <p:nvPr/>
        </p:nvSpPr>
        <p:spPr>
          <a:xfrm>
            <a:off x="2795519" y="1038607"/>
            <a:ext cx="66009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F u l l y   m a n a g e d  l e d g e r  d a t a b a s e  s e r v i c e</a:t>
            </a:r>
            <a:endParaRPr lang="en-US" sz="1200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D1DA164-A8BD-4F05-4406-4C664680AABC}"/>
              </a:ext>
            </a:extLst>
          </p:cNvPr>
          <p:cNvSpPr/>
          <p:nvPr/>
        </p:nvSpPr>
        <p:spPr>
          <a:xfrm>
            <a:off x="300038" y="1533525"/>
            <a:ext cx="11591924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3ECC27CC-4D4D-C4A0-D2D0-13766E634385}"/>
              </a:ext>
            </a:extLst>
          </p:cNvPr>
          <p:cNvSpPr/>
          <p:nvPr/>
        </p:nvSpPr>
        <p:spPr>
          <a:xfrm>
            <a:off x="484260" y="1717778"/>
            <a:ext cx="2722122" cy="395150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1" name="object 6">
            <a:extLst>
              <a:ext uri="{FF2B5EF4-FFF2-40B4-BE49-F238E27FC236}">
                <a16:creationId xmlns:a16="http://schemas.microsoft.com/office/drawing/2014/main" id="{BBEE1C62-5DCB-7715-270A-DDBFCD5565BD}"/>
              </a:ext>
            </a:extLst>
          </p:cNvPr>
          <p:cNvSpPr txBox="1"/>
          <p:nvPr/>
        </p:nvSpPr>
        <p:spPr>
          <a:xfrm>
            <a:off x="676268" y="3390228"/>
            <a:ext cx="2338106" cy="199413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Immutable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71D06A-B3A2-7311-BEB3-E5D6EE5A8F55}"/>
              </a:ext>
            </a:extLst>
          </p:cNvPr>
          <p:cNvCxnSpPr>
            <a:cxnSpLocks/>
          </p:cNvCxnSpPr>
          <p:nvPr/>
        </p:nvCxnSpPr>
        <p:spPr>
          <a:xfrm>
            <a:off x="840706" y="3727652"/>
            <a:ext cx="20092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bject 6">
            <a:extLst>
              <a:ext uri="{FF2B5EF4-FFF2-40B4-BE49-F238E27FC236}">
                <a16:creationId xmlns:a16="http://schemas.microsoft.com/office/drawing/2014/main" id="{676749D6-D21E-5324-EE1F-FA4D6914D8D4}"/>
              </a:ext>
            </a:extLst>
          </p:cNvPr>
          <p:cNvSpPr txBox="1"/>
          <p:nvPr/>
        </p:nvSpPr>
        <p:spPr>
          <a:xfrm>
            <a:off x="676268" y="3977635"/>
            <a:ext cx="2338106" cy="472180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5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Append-only, immutable journal  tracks history of all changes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038D20-7AF9-2534-D725-6D8038576578}"/>
              </a:ext>
            </a:extLst>
          </p:cNvPr>
          <p:cNvSpPr/>
          <p:nvPr/>
        </p:nvSpPr>
        <p:spPr>
          <a:xfrm>
            <a:off x="3336185" y="1717778"/>
            <a:ext cx="2722122" cy="395150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CC8272C1-726D-AC18-0234-23261B90B693}"/>
              </a:ext>
            </a:extLst>
          </p:cNvPr>
          <p:cNvSpPr txBox="1"/>
          <p:nvPr/>
        </p:nvSpPr>
        <p:spPr>
          <a:xfrm>
            <a:off x="3528193" y="3390228"/>
            <a:ext cx="2338106" cy="199413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Verifiable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EA5223-FEA9-C83B-A21F-E50A2E643DB2}"/>
              </a:ext>
            </a:extLst>
          </p:cNvPr>
          <p:cNvCxnSpPr>
            <a:cxnSpLocks/>
          </p:cNvCxnSpPr>
          <p:nvPr/>
        </p:nvCxnSpPr>
        <p:spPr>
          <a:xfrm>
            <a:off x="3692631" y="3727652"/>
            <a:ext cx="20092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bject 6">
            <a:extLst>
              <a:ext uri="{FF2B5EF4-FFF2-40B4-BE49-F238E27FC236}">
                <a16:creationId xmlns:a16="http://schemas.microsoft.com/office/drawing/2014/main" id="{C67B4822-578D-3F03-78F2-01151F740F8F}"/>
              </a:ext>
            </a:extLst>
          </p:cNvPr>
          <p:cNvSpPr txBox="1"/>
          <p:nvPr/>
        </p:nvSpPr>
        <p:spPr>
          <a:xfrm>
            <a:off x="3528193" y="3977635"/>
            <a:ext cx="2338106" cy="472180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5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All changes are cryptographically  chained and verifiable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ED5AE3-B1B2-94BF-C8C5-EC08DB415B63}"/>
              </a:ext>
            </a:extLst>
          </p:cNvPr>
          <p:cNvSpPr/>
          <p:nvPr/>
        </p:nvSpPr>
        <p:spPr>
          <a:xfrm>
            <a:off x="6188110" y="1717778"/>
            <a:ext cx="2722122" cy="395150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EC504C5E-822A-DEE7-A632-D589D9A9BAAF}"/>
              </a:ext>
            </a:extLst>
          </p:cNvPr>
          <p:cNvSpPr txBox="1"/>
          <p:nvPr/>
        </p:nvSpPr>
        <p:spPr>
          <a:xfrm>
            <a:off x="6380118" y="3390228"/>
            <a:ext cx="2338106" cy="199413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Serverless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0E5A53-6F22-151B-EB94-E5CBC9421C3F}"/>
              </a:ext>
            </a:extLst>
          </p:cNvPr>
          <p:cNvCxnSpPr>
            <a:cxnSpLocks/>
          </p:cNvCxnSpPr>
          <p:nvPr/>
        </p:nvCxnSpPr>
        <p:spPr>
          <a:xfrm>
            <a:off x="6544556" y="3727652"/>
            <a:ext cx="20092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bject 6">
            <a:extLst>
              <a:ext uri="{FF2B5EF4-FFF2-40B4-BE49-F238E27FC236}">
                <a16:creationId xmlns:a16="http://schemas.microsoft.com/office/drawing/2014/main" id="{B2484F05-5F4C-F667-74FF-D1DAC58E5EA0}"/>
              </a:ext>
            </a:extLst>
          </p:cNvPr>
          <p:cNvSpPr txBox="1"/>
          <p:nvPr/>
        </p:nvSpPr>
        <p:spPr>
          <a:xfrm>
            <a:off x="6380118" y="3977635"/>
            <a:ext cx="2338106" cy="714554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5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Scalable and highly available,  no need to provision storage  and I/O in advance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D377DC-5AD8-93A1-355D-A3AC291400D5}"/>
              </a:ext>
            </a:extLst>
          </p:cNvPr>
          <p:cNvSpPr/>
          <p:nvPr/>
        </p:nvSpPr>
        <p:spPr>
          <a:xfrm>
            <a:off x="9040036" y="1717778"/>
            <a:ext cx="2722122" cy="395150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FAE9D220-4CF7-CC4B-BAE7-2C633B5664D6}"/>
              </a:ext>
            </a:extLst>
          </p:cNvPr>
          <p:cNvSpPr txBox="1"/>
          <p:nvPr/>
        </p:nvSpPr>
        <p:spPr>
          <a:xfrm>
            <a:off x="9232044" y="3390228"/>
            <a:ext cx="2338106" cy="199413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Easy to use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4EBDCC-F6FD-AA47-6DC5-8C3E85CBA28E}"/>
              </a:ext>
            </a:extLst>
          </p:cNvPr>
          <p:cNvCxnSpPr>
            <a:cxnSpLocks/>
          </p:cNvCxnSpPr>
          <p:nvPr/>
        </p:nvCxnSpPr>
        <p:spPr>
          <a:xfrm>
            <a:off x="9396482" y="3727652"/>
            <a:ext cx="200923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bject 6">
            <a:extLst>
              <a:ext uri="{FF2B5EF4-FFF2-40B4-BE49-F238E27FC236}">
                <a16:creationId xmlns:a16="http://schemas.microsoft.com/office/drawing/2014/main" id="{109D5E60-AD6A-5689-C3B0-63513DBB332B}"/>
              </a:ext>
            </a:extLst>
          </p:cNvPr>
          <p:cNvSpPr txBox="1"/>
          <p:nvPr/>
        </p:nvSpPr>
        <p:spPr>
          <a:xfrm>
            <a:off x="9232044" y="3977635"/>
            <a:ext cx="2338106" cy="714554"/>
          </a:xfrm>
          <a:prstGeom prst="rect">
            <a:avLst/>
          </a:prstGeom>
        </p:spPr>
        <p:txBody>
          <a:bodyPr vert="horz" wrap="square" lIns="0" tIns="14604" rIns="0" bIns="0" rtlCol="0" anchor="ctr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5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i="0" u="none" strike="noStrike" kern="0" cap="none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PartiQL</a:t>
            </a:r>
            <a:r>
              <a:rPr kumimoji="0" lang="en-US" sz="105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offers familiar SQL  operators, ION data model is  rich and expressive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3A198A-4118-7AB2-5915-4C789C438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281" y="2181964"/>
            <a:ext cx="640080" cy="6400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22F2A44-BD06-1168-BE4F-C66031DB0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7206" y="2181964"/>
            <a:ext cx="640080" cy="6400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AA946B3-5969-7CA8-265F-D7D7A7777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9131" y="2181964"/>
            <a:ext cx="640080" cy="6400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266579A-CB4E-E741-1D05-E6478C1C8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1057" y="2181964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08E43-190F-772C-5855-DD8CB2DD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0578030A-E0F0-8475-F49C-CB7ACF346BDE}"/>
              </a:ext>
            </a:extLst>
          </p:cNvPr>
          <p:cNvSpPr/>
          <p:nvPr/>
        </p:nvSpPr>
        <p:spPr>
          <a:xfrm>
            <a:off x="6311263" y="1533525"/>
            <a:ext cx="5382604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EFB6B80-BBB4-CD86-7B44-7CC7B5159BD1}"/>
              </a:ext>
            </a:extLst>
          </p:cNvPr>
          <p:cNvSpPr/>
          <p:nvPr/>
        </p:nvSpPr>
        <p:spPr>
          <a:xfrm>
            <a:off x="6454294" y="2339274"/>
            <a:ext cx="1638512" cy="331622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515973ED-45BA-6141-712B-5E7BAF7F61B5}"/>
              </a:ext>
            </a:extLst>
          </p:cNvPr>
          <p:cNvSpPr/>
          <p:nvPr/>
        </p:nvSpPr>
        <p:spPr>
          <a:xfrm>
            <a:off x="8183309" y="2339274"/>
            <a:ext cx="1638512" cy="331622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3F050131-9379-FD27-A9FC-BBFCA4D62732}"/>
              </a:ext>
            </a:extLst>
          </p:cNvPr>
          <p:cNvSpPr/>
          <p:nvPr/>
        </p:nvSpPr>
        <p:spPr>
          <a:xfrm>
            <a:off x="9912324" y="2339274"/>
            <a:ext cx="1638512" cy="331622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A15DBCA-5F0E-16F6-C0FE-4E5B2F5AE5BE}"/>
              </a:ext>
            </a:extLst>
          </p:cNvPr>
          <p:cNvSpPr/>
          <p:nvPr/>
        </p:nvSpPr>
        <p:spPr>
          <a:xfrm>
            <a:off x="520585" y="1533525"/>
            <a:ext cx="5382604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53D1CB2-31EE-9035-CA88-29D34F93E469}"/>
              </a:ext>
            </a:extLst>
          </p:cNvPr>
          <p:cNvSpPr/>
          <p:nvPr/>
        </p:nvSpPr>
        <p:spPr>
          <a:xfrm>
            <a:off x="663616" y="2339274"/>
            <a:ext cx="1638512" cy="331622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1BBCC2DD-C550-BB20-C71C-BFB678589C3C}"/>
              </a:ext>
            </a:extLst>
          </p:cNvPr>
          <p:cNvSpPr/>
          <p:nvPr/>
        </p:nvSpPr>
        <p:spPr>
          <a:xfrm>
            <a:off x="2392631" y="2339274"/>
            <a:ext cx="1638512" cy="331622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D95F292-E42B-2F0F-7C88-7E7F6C60EC2B}"/>
              </a:ext>
            </a:extLst>
          </p:cNvPr>
          <p:cNvSpPr/>
          <p:nvPr/>
        </p:nvSpPr>
        <p:spPr>
          <a:xfrm>
            <a:off x="4121646" y="2339274"/>
            <a:ext cx="1638512" cy="3316222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862A6-62F8-4936-E4A6-294E898F2709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Building with time-series data is challenging</a:t>
            </a:r>
          </a:p>
        </p:txBody>
      </p:sp>
      <p:sp>
        <p:nvSpPr>
          <p:cNvPr id="61" name="object 6">
            <a:extLst>
              <a:ext uri="{FF2B5EF4-FFF2-40B4-BE49-F238E27FC236}">
                <a16:creationId xmlns:a16="http://schemas.microsoft.com/office/drawing/2014/main" id="{331033CD-67B7-69E1-68DC-01FDD9D8FC66}"/>
              </a:ext>
            </a:extLst>
          </p:cNvPr>
          <p:cNvSpPr txBox="1"/>
          <p:nvPr/>
        </p:nvSpPr>
        <p:spPr>
          <a:xfrm>
            <a:off x="1393440" y="1865268"/>
            <a:ext cx="3583054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RELATIONAL DATABASES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EEBF31-1E8A-E8E5-4C1D-141A4ABF7863}"/>
              </a:ext>
            </a:extLst>
          </p:cNvPr>
          <p:cNvSpPr txBox="1"/>
          <p:nvPr/>
        </p:nvSpPr>
        <p:spPr>
          <a:xfrm>
            <a:off x="709719" y="4071913"/>
            <a:ext cx="1546306" cy="75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/>
              <a:t>Inefficient at</a:t>
            </a:r>
          </a:p>
          <a:p>
            <a:pPr algn="ctr">
              <a:lnSpc>
                <a:spcPct val="150000"/>
              </a:lnSpc>
            </a:pPr>
            <a:r>
              <a:rPr lang="en-US" sz="1000" dirty="0"/>
              <a:t>processing time-series data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95EF3EB-C042-D85E-9F64-00F9D1716497}"/>
              </a:ext>
            </a:extLst>
          </p:cNvPr>
          <p:cNvSpPr txBox="1"/>
          <p:nvPr/>
        </p:nvSpPr>
        <p:spPr>
          <a:xfrm>
            <a:off x="2438734" y="4071913"/>
            <a:ext cx="1546306" cy="75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/>
              <a:t>Data management issues with rigid schema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5FD5EE-DA52-B7E0-9AD9-5E4EC96302CD}"/>
              </a:ext>
            </a:extLst>
          </p:cNvPr>
          <p:cNvSpPr txBox="1"/>
          <p:nvPr/>
        </p:nvSpPr>
        <p:spPr>
          <a:xfrm>
            <a:off x="4167749" y="4071913"/>
            <a:ext cx="1546306" cy="75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/>
              <a:t>Limited integrations for ML, analytics, and data collection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3AF9CF0-24AB-85C9-7360-2178293E4E71}"/>
              </a:ext>
            </a:extLst>
          </p:cNvPr>
          <p:cNvSpPr txBox="1"/>
          <p:nvPr/>
        </p:nvSpPr>
        <p:spPr>
          <a:xfrm>
            <a:off x="7215506" y="1865268"/>
            <a:ext cx="3583054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EXISTING</a:t>
            </a:r>
            <a:r>
              <a:rPr kumimoji="0" sz="1200" b="1" i="0" u="none" strike="noStrike" kern="0" cap="none" spc="-75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TIME-</a:t>
            </a:r>
            <a:r>
              <a:rPr kumimoji="0" sz="1200" b="1" i="0" u="none" strike="noStrike" kern="0" cap="none" spc="105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SERIES</a:t>
            </a:r>
            <a:r>
              <a:rPr kumimoji="0" sz="1200" b="1" i="0" u="none" strike="noStrike" kern="0" cap="none" spc="-6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1200" b="1" i="0" u="none" strike="noStrike" kern="0" cap="none" spc="11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SOLUTIONS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1B2F7-D351-9F58-9D09-A6BD6F841EF2}"/>
              </a:ext>
            </a:extLst>
          </p:cNvPr>
          <p:cNvSpPr txBox="1"/>
          <p:nvPr/>
        </p:nvSpPr>
        <p:spPr>
          <a:xfrm>
            <a:off x="6627787" y="4045914"/>
            <a:ext cx="1291526" cy="75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/>
              <a:t>Difficult to scale for large volumes of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7B8EF-2B85-4EBB-B730-75A214EA0AC7}"/>
              </a:ext>
            </a:extLst>
          </p:cNvPr>
          <p:cNvSpPr txBox="1"/>
          <p:nvPr/>
        </p:nvSpPr>
        <p:spPr>
          <a:xfrm>
            <a:off x="8229412" y="4045914"/>
            <a:ext cx="1546306" cy="75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/>
              <a:t>Minimal data lifecycle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E0993-40A6-582D-C313-258C3AF1E309}"/>
              </a:ext>
            </a:extLst>
          </p:cNvPr>
          <p:cNvSpPr txBox="1"/>
          <p:nvPr/>
        </p:nvSpPr>
        <p:spPr>
          <a:xfrm>
            <a:off x="9958427" y="4045914"/>
            <a:ext cx="1546306" cy="758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/>
              <a:t>Real-time and historical data are decoupled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69CE01-B869-3AA5-4558-96494D2DA574}"/>
              </a:ext>
            </a:extLst>
          </p:cNvPr>
          <p:cNvCxnSpPr>
            <a:cxnSpLocks/>
          </p:cNvCxnSpPr>
          <p:nvPr/>
        </p:nvCxnSpPr>
        <p:spPr>
          <a:xfrm>
            <a:off x="767817" y="3844944"/>
            <a:ext cx="143011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41F06E7-AF7F-95EF-BDD8-609B03FB323C}"/>
              </a:ext>
            </a:extLst>
          </p:cNvPr>
          <p:cNvCxnSpPr>
            <a:cxnSpLocks/>
          </p:cNvCxnSpPr>
          <p:nvPr/>
        </p:nvCxnSpPr>
        <p:spPr>
          <a:xfrm>
            <a:off x="2496832" y="3844944"/>
            <a:ext cx="143011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1C2155-A7CC-5A18-AC77-DA3E8573CC96}"/>
              </a:ext>
            </a:extLst>
          </p:cNvPr>
          <p:cNvCxnSpPr>
            <a:cxnSpLocks/>
          </p:cNvCxnSpPr>
          <p:nvPr/>
        </p:nvCxnSpPr>
        <p:spPr>
          <a:xfrm>
            <a:off x="4225847" y="3844944"/>
            <a:ext cx="143011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84D7074-E4FF-C6E9-7693-5D3518A5BECE}"/>
              </a:ext>
            </a:extLst>
          </p:cNvPr>
          <p:cNvCxnSpPr>
            <a:cxnSpLocks/>
          </p:cNvCxnSpPr>
          <p:nvPr/>
        </p:nvCxnSpPr>
        <p:spPr>
          <a:xfrm>
            <a:off x="6558495" y="3844944"/>
            <a:ext cx="143011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701DBE3-182A-D531-18CB-2C74C8ACB5EA}"/>
              </a:ext>
            </a:extLst>
          </p:cNvPr>
          <p:cNvCxnSpPr>
            <a:cxnSpLocks/>
          </p:cNvCxnSpPr>
          <p:nvPr/>
        </p:nvCxnSpPr>
        <p:spPr>
          <a:xfrm>
            <a:off x="8287510" y="3844944"/>
            <a:ext cx="143011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FFE6F79-6D65-5469-8A18-13E0D1AD4120}"/>
              </a:ext>
            </a:extLst>
          </p:cNvPr>
          <p:cNvCxnSpPr>
            <a:cxnSpLocks/>
          </p:cNvCxnSpPr>
          <p:nvPr/>
        </p:nvCxnSpPr>
        <p:spPr>
          <a:xfrm>
            <a:off x="10016525" y="3844944"/>
            <a:ext cx="143011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0" name="Graphic 119">
            <a:extLst>
              <a:ext uri="{FF2B5EF4-FFF2-40B4-BE49-F238E27FC236}">
                <a16:creationId xmlns:a16="http://schemas.microsoft.com/office/drawing/2014/main" id="{BBEC0BAE-63AF-495D-1E1F-A161B67D2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872" y="5070559"/>
            <a:ext cx="360000" cy="360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3E3EE271-55F7-8978-A0CC-921A277D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887" y="5070559"/>
            <a:ext cx="360000" cy="360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4F58CD87-C47D-0FE0-817B-192C68F03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0902" y="5070559"/>
            <a:ext cx="360000" cy="360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0EA088E1-C443-CBCC-0391-6A9655C25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550" y="5070559"/>
            <a:ext cx="360000" cy="360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706C6022-FFAB-423D-D5EA-D092A8B57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2565" y="5070559"/>
            <a:ext cx="360000" cy="360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B2B903AC-A0D4-9999-3891-C02A313D2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1580" y="5070559"/>
            <a:ext cx="360000" cy="360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CFE1238-986C-4DCE-443D-2069198AE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572" y="2647809"/>
            <a:ext cx="888601" cy="8886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F2129B-A932-84AA-C3BA-1AA1A9790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7587" y="2647809"/>
            <a:ext cx="888601" cy="8886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1082483-A8DE-242F-8C42-D0891A29F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6602" y="2647809"/>
            <a:ext cx="888601" cy="8886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359E6D0-AAEC-E3E4-4FA0-6E89FB9735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29250" y="2647809"/>
            <a:ext cx="888601" cy="8886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5DB8702-89E1-6E0F-37AB-D30D3615C6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58265" y="2647809"/>
            <a:ext cx="888601" cy="88860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2644FA0-D9D5-FAF8-72C9-6CA00F5CD0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87280" y="2647809"/>
            <a:ext cx="888601" cy="8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1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CD3E4-0F25-E927-4453-8FA87F890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D127C93D-90A0-9D8C-C19B-79BCBF0D5DE4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Purpose-built Databases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801BB90-5E55-5343-7888-8D18BB0DEC7E}"/>
              </a:ext>
            </a:extLst>
          </p:cNvPr>
          <p:cNvSpPr txBox="1"/>
          <p:nvPr/>
        </p:nvSpPr>
        <p:spPr>
          <a:xfrm>
            <a:off x="1069960" y="1038607"/>
            <a:ext cx="10052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U s e   t h e  r i g h t  t o o l  f o r  t h e  j o b</a:t>
            </a:r>
            <a:endParaRPr lang="en-US" sz="12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39BB6C7-C3F7-75BF-CCFD-34ED6C984A8F}"/>
              </a:ext>
            </a:extLst>
          </p:cNvPr>
          <p:cNvGrpSpPr/>
          <p:nvPr/>
        </p:nvGrpSpPr>
        <p:grpSpPr>
          <a:xfrm>
            <a:off x="520585" y="1533525"/>
            <a:ext cx="11173282" cy="4280926"/>
            <a:chOff x="520585" y="1533525"/>
            <a:chExt cx="11173282" cy="4280926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F684F2D-429B-5F70-940B-5A669AEFC5A1}"/>
                </a:ext>
              </a:extLst>
            </p:cNvPr>
            <p:cNvSpPr/>
            <p:nvPr/>
          </p:nvSpPr>
          <p:spPr>
            <a:xfrm>
              <a:off x="520585" y="1533525"/>
              <a:ext cx="11173282" cy="4280926"/>
            </a:xfrm>
            <a:prstGeom prst="roundRect">
              <a:avLst>
                <a:gd name="adj" fmla="val 48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017C486-444E-5DFE-7955-FEDFF8C3916D}"/>
                </a:ext>
              </a:extLst>
            </p:cNvPr>
            <p:cNvSpPr/>
            <p:nvPr/>
          </p:nvSpPr>
          <p:spPr>
            <a:xfrm>
              <a:off x="1515886" y="2770100"/>
              <a:ext cx="2285292" cy="1807776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2" name="object 6">
              <a:extLst>
                <a:ext uri="{FF2B5EF4-FFF2-40B4-BE49-F238E27FC236}">
                  <a16:creationId xmlns:a16="http://schemas.microsoft.com/office/drawing/2014/main" id="{647D3634-C1EA-ED43-783C-D3F2B985BB78}"/>
                </a:ext>
              </a:extLst>
            </p:cNvPr>
            <p:cNvSpPr txBox="1"/>
            <p:nvPr/>
          </p:nvSpPr>
          <p:spPr>
            <a:xfrm>
              <a:off x="1829963" y="3268108"/>
              <a:ext cx="1657138" cy="811760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The “Ideal”</a:t>
              </a:r>
            </a:p>
            <a:p>
              <a:pPr marL="12700" marR="0" lvl="0" indent="0" algn="ctr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Database</a:t>
              </a:r>
            </a:p>
          </p:txBody>
        </p:sp>
        <p:sp>
          <p:nvSpPr>
            <p:cNvPr id="53" name="object 6">
              <a:extLst>
                <a:ext uri="{FF2B5EF4-FFF2-40B4-BE49-F238E27FC236}">
                  <a16:creationId xmlns:a16="http://schemas.microsoft.com/office/drawing/2014/main" id="{F03C0D4D-6544-B6C6-AF23-719BFACEC6E2}"/>
                </a:ext>
              </a:extLst>
            </p:cNvPr>
            <p:cNvSpPr txBox="1"/>
            <p:nvPr/>
          </p:nvSpPr>
          <p:spPr>
            <a:xfrm>
              <a:off x="9869998" y="5419726"/>
              <a:ext cx="1657138" cy="260520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algn="r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. . . and more!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7887116-5FC0-28DA-2F6C-9D8F3B48BC9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3801178" y="3673988"/>
              <a:ext cx="25817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9FBB0C-D92B-B0E5-857A-6F0A8981D04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088912"/>
              <a:ext cx="0" cy="3170153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FCD33D-E3F6-170E-9A12-F400A82EC86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088912"/>
              <a:ext cx="215554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F8F22E9-D5A4-B07C-6B78-97B8630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17271"/>
              <a:ext cx="215554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CE690B-F740-E353-8E75-35EB477865E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145630"/>
              <a:ext cx="215554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03BC92-F35F-CE2D-E1C8-72C01C8F708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673989"/>
              <a:ext cx="215554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8A130A-1915-FCC1-3619-463661204B3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202348"/>
              <a:ext cx="215554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A962CA6-7B6E-DBD5-F7C1-793FB2A02DE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730707"/>
              <a:ext cx="215554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58DA06-0BEE-6F04-5AFC-340828B0CB8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259065"/>
              <a:ext cx="2155544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DF897E9-0F0F-CCBD-A08C-A906CD074B5C}"/>
                </a:ext>
              </a:extLst>
            </p:cNvPr>
            <p:cNvSpPr/>
            <p:nvPr/>
          </p:nvSpPr>
          <p:spPr>
            <a:xfrm>
              <a:off x="8080768" y="1894597"/>
              <a:ext cx="2534674" cy="388630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C33BEB61-5678-4AF3-8EB8-0372ED5756EE}"/>
                </a:ext>
              </a:extLst>
            </p:cNvPr>
            <p:cNvSpPr txBox="1"/>
            <p:nvPr/>
          </p:nvSpPr>
          <p:spPr>
            <a:xfrm>
              <a:off x="8251545" y="1938166"/>
              <a:ext cx="2041778" cy="301492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Relational Databases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DEF7A07-3753-3AB4-F9C4-3D8F99FCB207}"/>
                </a:ext>
              </a:extLst>
            </p:cNvPr>
            <p:cNvSpPr/>
            <p:nvPr/>
          </p:nvSpPr>
          <p:spPr>
            <a:xfrm>
              <a:off x="8080768" y="2422956"/>
              <a:ext cx="2534674" cy="388630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784ED09C-6554-EC45-63AF-0CC9B5F2CC00}"/>
                </a:ext>
              </a:extLst>
            </p:cNvPr>
            <p:cNvSpPr txBox="1"/>
            <p:nvPr/>
          </p:nvSpPr>
          <p:spPr>
            <a:xfrm>
              <a:off x="8251545" y="2466525"/>
              <a:ext cx="2041778" cy="301492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Key-value Databases 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65F2834-8F6C-94CA-C948-DB5CE675F80F}"/>
                </a:ext>
              </a:extLst>
            </p:cNvPr>
            <p:cNvSpPr/>
            <p:nvPr/>
          </p:nvSpPr>
          <p:spPr>
            <a:xfrm>
              <a:off x="8080768" y="3479674"/>
              <a:ext cx="2534674" cy="388630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CB407BF3-4F98-E201-2B59-09BF32DE4702}"/>
                </a:ext>
              </a:extLst>
            </p:cNvPr>
            <p:cNvSpPr txBox="1"/>
            <p:nvPr/>
          </p:nvSpPr>
          <p:spPr>
            <a:xfrm>
              <a:off x="8251544" y="3523243"/>
              <a:ext cx="2447023" cy="301492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Wide-column Databases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62A4F02-4EBF-6B01-D10A-3F9EB094BD5D}"/>
                </a:ext>
              </a:extLst>
            </p:cNvPr>
            <p:cNvSpPr/>
            <p:nvPr/>
          </p:nvSpPr>
          <p:spPr>
            <a:xfrm>
              <a:off x="8080768" y="4008033"/>
              <a:ext cx="2534674" cy="388630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721D3FAF-FD48-2837-FF98-5422B1F8E8EB}"/>
                </a:ext>
              </a:extLst>
            </p:cNvPr>
            <p:cNvSpPr txBox="1"/>
            <p:nvPr/>
          </p:nvSpPr>
          <p:spPr>
            <a:xfrm>
              <a:off x="8251544" y="4051602"/>
              <a:ext cx="2447023" cy="301492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Graph Databases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1E9BE13-5881-F113-D081-40A2EC93979E}"/>
                </a:ext>
              </a:extLst>
            </p:cNvPr>
            <p:cNvSpPr/>
            <p:nvPr/>
          </p:nvSpPr>
          <p:spPr>
            <a:xfrm>
              <a:off x="8080768" y="4536392"/>
              <a:ext cx="2534674" cy="388630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A9B7AD6-B44A-5DA3-42F7-3DEE06F6F54D}"/>
                </a:ext>
              </a:extLst>
            </p:cNvPr>
            <p:cNvSpPr txBox="1"/>
            <p:nvPr/>
          </p:nvSpPr>
          <p:spPr>
            <a:xfrm>
              <a:off x="8251544" y="4579961"/>
              <a:ext cx="2447023" cy="301492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Time-series Databases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FA2315-7362-CC38-D8B0-658A30107F65}"/>
                </a:ext>
              </a:extLst>
            </p:cNvPr>
            <p:cNvSpPr/>
            <p:nvPr/>
          </p:nvSpPr>
          <p:spPr>
            <a:xfrm>
              <a:off x="8080768" y="5064750"/>
              <a:ext cx="2534674" cy="388630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6CEF3E57-8827-A552-E7A1-7C3FEADB0AA9}"/>
                </a:ext>
              </a:extLst>
            </p:cNvPr>
            <p:cNvSpPr txBox="1"/>
            <p:nvPr/>
          </p:nvSpPr>
          <p:spPr>
            <a:xfrm>
              <a:off x="8251544" y="5108319"/>
              <a:ext cx="2447023" cy="301492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Ledger Databases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DFFC239-D3CC-384E-5F90-0227D0406F93}"/>
                </a:ext>
              </a:extLst>
            </p:cNvPr>
            <p:cNvSpPr/>
            <p:nvPr/>
          </p:nvSpPr>
          <p:spPr>
            <a:xfrm>
              <a:off x="8080768" y="2951315"/>
              <a:ext cx="2534674" cy="388630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sz="2000" dirty="0"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7ADE53CC-4DE2-A12A-2BB8-C05C459337E1}"/>
                </a:ext>
              </a:extLst>
            </p:cNvPr>
            <p:cNvSpPr txBox="1"/>
            <p:nvPr/>
          </p:nvSpPr>
          <p:spPr>
            <a:xfrm>
              <a:off x="8251545" y="2994884"/>
              <a:ext cx="2041778" cy="301492"/>
            </a:xfrm>
            <a:prstGeom prst="rect">
              <a:avLst/>
            </a:prstGeom>
          </p:spPr>
          <p:txBody>
            <a:bodyPr vert="horz" wrap="square" lIns="0" tIns="14604" rIns="0" bIns="0" rtlCol="0" anchor="ctr">
              <a:spAutoFit/>
            </a:bodyPr>
            <a:lstStyle/>
            <a:p>
              <a:pPr marL="12700" marR="0" lvl="0" indent="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Document Databases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26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167B2-A6F6-5D92-9DB7-3CEB5D431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4CF57F2-45AA-D7E8-B525-5EA98050B7C1}"/>
              </a:ext>
            </a:extLst>
          </p:cNvPr>
          <p:cNvSpPr/>
          <p:nvPr/>
        </p:nvSpPr>
        <p:spPr>
          <a:xfrm>
            <a:off x="3952875" y="519113"/>
            <a:ext cx="7939088" cy="5819775"/>
          </a:xfrm>
          <a:prstGeom prst="roundRect">
            <a:avLst>
              <a:gd name="adj" fmla="val 1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B70F818-0AC5-2771-8F8E-2A9FA4DD5B74}"/>
              </a:ext>
            </a:extLst>
          </p:cNvPr>
          <p:cNvGrpSpPr/>
          <p:nvPr/>
        </p:nvGrpSpPr>
        <p:grpSpPr>
          <a:xfrm>
            <a:off x="647700" y="1158826"/>
            <a:ext cx="3076575" cy="978216"/>
            <a:chOff x="457200" y="263648"/>
            <a:chExt cx="3076575" cy="97821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B8692CB-FA8A-C030-C0EE-03284006D62E}"/>
                </a:ext>
              </a:extLst>
            </p:cNvPr>
            <p:cNvSpPr txBox="1"/>
            <p:nvPr/>
          </p:nvSpPr>
          <p:spPr>
            <a:xfrm>
              <a:off x="457200" y="533978"/>
              <a:ext cx="307657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+mj-lt"/>
                </a:rPr>
                <a:t>Specialized </a:t>
              </a:r>
            </a:p>
            <a:p>
              <a:r>
                <a:rPr lang="en-US" sz="2000" b="1" dirty="0">
                  <a:latin typeface="+mj-lt"/>
                </a:rPr>
                <a:t>data interactions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B7C906-01D5-91C0-5FEF-F6A0EE7FC5F7}"/>
                </a:ext>
              </a:extLst>
            </p:cNvPr>
            <p:cNvSpPr txBox="1"/>
            <p:nvPr/>
          </p:nvSpPr>
          <p:spPr>
            <a:xfrm>
              <a:off x="457200" y="263648"/>
              <a:ext cx="192405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  <a:latin typeface="+mj-lt"/>
                </a:rPr>
                <a:t>Step 4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BE224E-C06C-57A9-8291-8B3308C0F687}"/>
              </a:ext>
            </a:extLst>
          </p:cNvPr>
          <p:cNvGrpSpPr/>
          <p:nvPr/>
        </p:nvGrpSpPr>
        <p:grpSpPr>
          <a:xfrm>
            <a:off x="647699" y="2328249"/>
            <a:ext cx="3975101" cy="1699728"/>
            <a:chOff x="457199" y="1433071"/>
            <a:chExt cx="3975101" cy="169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1B70DF-4DC5-4474-24B3-29086320DADD}"/>
                </a:ext>
              </a:extLst>
            </p:cNvPr>
            <p:cNvGrpSpPr/>
            <p:nvPr/>
          </p:nvGrpSpPr>
          <p:grpSpPr>
            <a:xfrm>
              <a:off x="495300" y="1795734"/>
              <a:ext cx="3937000" cy="1337065"/>
              <a:chOff x="457200" y="2109685"/>
              <a:chExt cx="3937000" cy="1337065"/>
            </a:xfrm>
          </p:grpSpPr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3BFD5FCB-B1FB-F428-54E3-A363B17DFFB3}"/>
                  </a:ext>
                </a:extLst>
              </p:cNvPr>
              <p:cNvSpPr txBox="1"/>
              <p:nvPr/>
            </p:nvSpPr>
            <p:spPr>
              <a:xfrm>
                <a:off x="457200" y="2109685"/>
                <a:ext cx="3937000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Social graphs</a:t>
                </a:r>
              </a:p>
            </p:txBody>
          </p:sp>
          <p:sp>
            <p:nvSpPr>
              <p:cNvPr id="27" name="object 6">
                <a:extLst>
                  <a:ext uri="{FF2B5EF4-FFF2-40B4-BE49-F238E27FC236}">
                    <a16:creationId xmlns:a16="http://schemas.microsoft.com/office/drawing/2014/main" id="{33F309C8-5718-061E-066F-C1EE87EB25D9}"/>
                  </a:ext>
                </a:extLst>
              </p:cNvPr>
              <p:cNvSpPr txBox="1"/>
              <p:nvPr/>
            </p:nvSpPr>
            <p:spPr>
              <a:xfrm>
                <a:off x="457200" y="2397945"/>
                <a:ext cx="3937000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Recommendation engines</a:t>
                </a:r>
              </a:p>
            </p:txBody>
          </p:sp>
          <p:sp>
            <p:nvSpPr>
              <p:cNvPr id="28" name="object 6">
                <a:extLst>
                  <a:ext uri="{FF2B5EF4-FFF2-40B4-BE49-F238E27FC236}">
                    <a16:creationId xmlns:a16="http://schemas.microsoft.com/office/drawing/2014/main" id="{918F40CD-9704-C057-2384-77D0F85A352B}"/>
                  </a:ext>
                </a:extLst>
              </p:cNvPr>
              <p:cNvSpPr txBox="1"/>
              <p:nvPr/>
            </p:nvSpPr>
            <p:spPr>
              <a:xfrm>
                <a:off x="457200" y="2686205"/>
                <a:ext cx="3937000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Measurements</a:t>
                </a:r>
              </a:p>
            </p:txBody>
          </p:sp>
          <p:sp>
            <p:nvSpPr>
              <p:cNvPr id="29" name="object 6">
                <a:extLst>
                  <a:ext uri="{FF2B5EF4-FFF2-40B4-BE49-F238E27FC236}">
                    <a16:creationId xmlns:a16="http://schemas.microsoft.com/office/drawing/2014/main" id="{BD0C83D8-C22F-B487-B377-0ED027539E8F}"/>
                  </a:ext>
                </a:extLst>
              </p:cNvPr>
              <p:cNvSpPr txBox="1"/>
              <p:nvPr/>
            </p:nvSpPr>
            <p:spPr>
              <a:xfrm>
                <a:off x="457200" y="2974465"/>
                <a:ext cx="3937000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Systems of record</a:t>
                </a:r>
              </a:p>
            </p:txBody>
          </p:sp>
          <p:sp>
            <p:nvSpPr>
              <p:cNvPr id="30" name="object 6">
                <a:extLst>
                  <a:ext uri="{FF2B5EF4-FFF2-40B4-BE49-F238E27FC236}">
                    <a16:creationId xmlns:a16="http://schemas.microsoft.com/office/drawing/2014/main" id="{0053928B-000A-F8CE-8042-1487BAF5568A}"/>
                  </a:ext>
                </a:extLst>
              </p:cNvPr>
              <p:cNvSpPr txBox="1"/>
              <p:nvPr/>
            </p:nvSpPr>
            <p:spPr>
              <a:xfrm>
                <a:off x="457200" y="3262726"/>
                <a:ext cx="3937000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Digital records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C78504-0724-1D2D-6AEC-3BBCFB643011}"/>
                </a:ext>
              </a:extLst>
            </p:cNvPr>
            <p:cNvSpPr txBox="1"/>
            <p:nvPr/>
          </p:nvSpPr>
          <p:spPr>
            <a:xfrm>
              <a:off x="457199" y="1433071"/>
              <a:ext cx="29051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+mj-lt"/>
                </a:rPr>
                <a:t>Specialized datasets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2D6981E-3CD3-2636-679F-C5AF70C7FB45}"/>
              </a:ext>
            </a:extLst>
          </p:cNvPr>
          <p:cNvGrpSpPr/>
          <p:nvPr/>
        </p:nvGrpSpPr>
        <p:grpSpPr>
          <a:xfrm>
            <a:off x="647699" y="4575968"/>
            <a:ext cx="3975101" cy="1123207"/>
            <a:chOff x="457199" y="3566671"/>
            <a:chExt cx="3975101" cy="112320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A420D56-6848-3855-CF82-07E9191FCC1A}"/>
                </a:ext>
              </a:extLst>
            </p:cNvPr>
            <p:cNvGrpSpPr/>
            <p:nvPr/>
          </p:nvGrpSpPr>
          <p:grpSpPr>
            <a:xfrm>
              <a:off x="495300" y="3929334"/>
              <a:ext cx="3937000" cy="760544"/>
              <a:chOff x="457200" y="2109685"/>
              <a:chExt cx="3937000" cy="760544"/>
            </a:xfrm>
          </p:grpSpPr>
          <p:sp>
            <p:nvSpPr>
              <p:cNvPr id="48" name="object 6">
                <a:extLst>
                  <a:ext uri="{FF2B5EF4-FFF2-40B4-BE49-F238E27FC236}">
                    <a16:creationId xmlns:a16="http://schemas.microsoft.com/office/drawing/2014/main" id="{1760F613-87AB-0A01-2264-8F258A03FF14}"/>
                  </a:ext>
                </a:extLst>
              </p:cNvPr>
              <p:cNvSpPr txBox="1"/>
              <p:nvPr/>
            </p:nvSpPr>
            <p:spPr>
              <a:xfrm>
                <a:off x="457200" y="2109685"/>
                <a:ext cx="3937000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Agility</a:t>
                </a:r>
              </a:p>
            </p:txBody>
          </p:sp>
          <p:sp>
            <p:nvSpPr>
              <p:cNvPr id="49" name="object 6">
                <a:extLst>
                  <a:ext uri="{FF2B5EF4-FFF2-40B4-BE49-F238E27FC236}">
                    <a16:creationId xmlns:a16="http://schemas.microsoft.com/office/drawing/2014/main" id="{3132BA0E-3819-7FB4-4620-7EE1F1F8EBFD}"/>
                  </a:ext>
                </a:extLst>
              </p:cNvPr>
              <p:cNvSpPr txBox="1"/>
              <p:nvPr/>
            </p:nvSpPr>
            <p:spPr>
              <a:xfrm>
                <a:off x="457200" y="2397945"/>
                <a:ext cx="3937000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Scalability</a:t>
                </a:r>
              </a:p>
            </p:txBody>
          </p:sp>
          <p:sp>
            <p:nvSpPr>
              <p:cNvPr id="50" name="object 6">
                <a:extLst>
                  <a:ext uri="{FF2B5EF4-FFF2-40B4-BE49-F238E27FC236}">
                    <a16:creationId xmlns:a16="http://schemas.microsoft.com/office/drawing/2014/main" id="{DDEA2383-6411-B4CC-E659-3848890980A1}"/>
                  </a:ext>
                </a:extLst>
              </p:cNvPr>
              <p:cNvSpPr txBox="1"/>
              <p:nvPr/>
            </p:nvSpPr>
            <p:spPr>
              <a:xfrm>
                <a:off x="457200" y="2686205"/>
                <a:ext cx="3937000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Performance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EA8516-FA18-13D8-2373-93EDD4A88E09}"/>
                </a:ext>
              </a:extLst>
            </p:cNvPr>
            <p:cNvSpPr txBox="1"/>
            <p:nvPr/>
          </p:nvSpPr>
          <p:spPr>
            <a:xfrm>
              <a:off x="457199" y="3566671"/>
              <a:ext cx="29051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+mj-lt"/>
                </a:rPr>
                <a:t>Benefits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62D5FDE-960A-BE0A-C57B-AA088B540012}"/>
              </a:ext>
            </a:extLst>
          </p:cNvPr>
          <p:cNvCxnSpPr>
            <a:cxnSpLocks/>
          </p:cNvCxnSpPr>
          <p:nvPr/>
        </p:nvCxnSpPr>
        <p:spPr>
          <a:xfrm>
            <a:off x="685800" y="4301973"/>
            <a:ext cx="245163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0E22DFC-976C-ADA2-0790-239EFAE7A14F}"/>
              </a:ext>
            </a:extLst>
          </p:cNvPr>
          <p:cNvCxnSpPr>
            <a:cxnSpLocks/>
          </p:cNvCxnSpPr>
          <p:nvPr/>
        </p:nvCxnSpPr>
        <p:spPr>
          <a:xfrm>
            <a:off x="7922417" y="1937157"/>
            <a:ext cx="0" cy="692149"/>
          </a:xfrm>
          <a:prstGeom prst="line">
            <a:avLst/>
          </a:prstGeom>
          <a:ln w="34925">
            <a:solidFill>
              <a:schemeClr val="accent4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ABD45D7-E6B2-396E-AB9E-F4E7E8210416}"/>
              </a:ext>
            </a:extLst>
          </p:cNvPr>
          <p:cNvCxnSpPr>
            <a:cxnSpLocks/>
          </p:cNvCxnSpPr>
          <p:nvPr/>
        </p:nvCxnSpPr>
        <p:spPr>
          <a:xfrm flipH="1">
            <a:off x="8789536" y="2559575"/>
            <a:ext cx="533633" cy="377407"/>
          </a:xfrm>
          <a:prstGeom prst="line">
            <a:avLst/>
          </a:prstGeom>
          <a:ln w="34925">
            <a:solidFill>
              <a:schemeClr val="accent4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B2E8E91-08D9-2470-B0F1-7FC7DFBABE6E}"/>
              </a:ext>
            </a:extLst>
          </p:cNvPr>
          <p:cNvCxnSpPr>
            <a:cxnSpLocks/>
          </p:cNvCxnSpPr>
          <p:nvPr/>
        </p:nvCxnSpPr>
        <p:spPr>
          <a:xfrm flipH="1">
            <a:off x="8961781" y="3591551"/>
            <a:ext cx="706383" cy="0"/>
          </a:xfrm>
          <a:prstGeom prst="line">
            <a:avLst/>
          </a:prstGeom>
          <a:ln w="34925">
            <a:solidFill>
              <a:schemeClr val="accent4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630D200-6540-E6E2-B4BA-FCE943F74DC0}"/>
              </a:ext>
            </a:extLst>
          </p:cNvPr>
          <p:cNvCxnSpPr>
            <a:cxnSpLocks/>
          </p:cNvCxnSpPr>
          <p:nvPr/>
        </p:nvCxnSpPr>
        <p:spPr>
          <a:xfrm>
            <a:off x="8828529" y="4197568"/>
            <a:ext cx="501805" cy="354897"/>
          </a:xfrm>
          <a:prstGeom prst="line">
            <a:avLst/>
          </a:prstGeom>
          <a:ln w="34925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B42F13A-49A2-7AA9-A97B-E6EA94528869}"/>
              </a:ext>
            </a:extLst>
          </p:cNvPr>
          <p:cNvCxnSpPr>
            <a:cxnSpLocks/>
          </p:cNvCxnSpPr>
          <p:nvPr/>
        </p:nvCxnSpPr>
        <p:spPr>
          <a:xfrm>
            <a:off x="8254984" y="4559329"/>
            <a:ext cx="227557" cy="640673"/>
          </a:xfrm>
          <a:prstGeom prst="line">
            <a:avLst/>
          </a:prstGeom>
          <a:ln w="34925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09BE10B-8F77-8831-F1AC-355D13B9BDA2}"/>
              </a:ext>
            </a:extLst>
          </p:cNvPr>
          <p:cNvCxnSpPr>
            <a:cxnSpLocks/>
          </p:cNvCxnSpPr>
          <p:nvPr/>
        </p:nvCxnSpPr>
        <p:spPr>
          <a:xfrm>
            <a:off x="6521670" y="2559575"/>
            <a:ext cx="533633" cy="377407"/>
          </a:xfrm>
          <a:prstGeom prst="line">
            <a:avLst/>
          </a:prstGeom>
          <a:ln w="34925">
            <a:solidFill>
              <a:schemeClr val="accent4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8CF399-0640-3E3E-6ADD-8BA1ECA0696E}"/>
              </a:ext>
            </a:extLst>
          </p:cNvPr>
          <p:cNvCxnSpPr>
            <a:cxnSpLocks/>
          </p:cNvCxnSpPr>
          <p:nvPr/>
        </p:nvCxnSpPr>
        <p:spPr>
          <a:xfrm>
            <a:off x="6176675" y="3591551"/>
            <a:ext cx="706383" cy="0"/>
          </a:xfrm>
          <a:prstGeom prst="line">
            <a:avLst/>
          </a:prstGeom>
          <a:ln w="34925">
            <a:solidFill>
              <a:schemeClr val="accent4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356E63E-D611-D3A8-3017-30BE43D8A91D}"/>
              </a:ext>
            </a:extLst>
          </p:cNvPr>
          <p:cNvCxnSpPr>
            <a:cxnSpLocks/>
          </p:cNvCxnSpPr>
          <p:nvPr/>
        </p:nvCxnSpPr>
        <p:spPr>
          <a:xfrm flipH="1">
            <a:off x="6514505" y="4197568"/>
            <a:ext cx="501805" cy="354897"/>
          </a:xfrm>
          <a:prstGeom prst="line">
            <a:avLst/>
          </a:prstGeom>
          <a:ln w="34925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2385D6E-7EA1-BFE3-4944-334B5F1FB212}"/>
              </a:ext>
            </a:extLst>
          </p:cNvPr>
          <p:cNvCxnSpPr>
            <a:cxnSpLocks/>
          </p:cNvCxnSpPr>
          <p:nvPr/>
        </p:nvCxnSpPr>
        <p:spPr>
          <a:xfrm flipH="1">
            <a:off x="7362298" y="4559329"/>
            <a:ext cx="227557" cy="640673"/>
          </a:xfrm>
          <a:prstGeom prst="line">
            <a:avLst/>
          </a:prstGeom>
          <a:ln w="34925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049F4400-D94A-4B64-61EA-58583CF7E349}"/>
              </a:ext>
            </a:extLst>
          </p:cNvPr>
          <p:cNvSpPr/>
          <p:nvPr/>
        </p:nvSpPr>
        <p:spPr>
          <a:xfrm>
            <a:off x="6812757" y="2473396"/>
            <a:ext cx="2219325" cy="22193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75">
            <a:extLst>
              <a:ext uri="{FF2B5EF4-FFF2-40B4-BE49-F238E27FC236}">
                <a16:creationId xmlns:a16="http://schemas.microsoft.com/office/drawing/2014/main" id="{BAD689FD-17D2-34B4-61A0-FEE70315F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1154" y="1325442"/>
            <a:ext cx="562532" cy="562528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60" name="Freeform 75">
            <a:extLst>
              <a:ext uri="{FF2B5EF4-FFF2-40B4-BE49-F238E27FC236}">
                <a16:creationId xmlns:a16="http://schemas.microsoft.com/office/drawing/2014/main" id="{EE45DE3A-2F2C-1E6C-7EA4-1322CC0AB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7851" y="1342139"/>
            <a:ext cx="529137" cy="52913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2E46D6E9-8CED-52FC-2066-8C0EE615DF80}"/>
              </a:ext>
            </a:extLst>
          </p:cNvPr>
          <p:cNvSpPr/>
          <p:nvPr/>
        </p:nvSpPr>
        <p:spPr>
          <a:xfrm>
            <a:off x="6992843" y="2653481"/>
            <a:ext cx="1859157" cy="185915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75">
            <a:extLst>
              <a:ext uri="{FF2B5EF4-FFF2-40B4-BE49-F238E27FC236}">
                <a16:creationId xmlns:a16="http://schemas.microsoft.com/office/drawing/2014/main" id="{4947A1D1-2228-C59C-35E7-6ED67CE1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048" y="2074314"/>
            <a:ext cx="562532" cy="562528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40" name="Freeform 75">
            <a:extLst>
              <a:ext uri="{FF2B5EF4-FFF2-40B4-BE49-F238E27FC236}">
                <a16:creationId xmlns:a16="http://schemas.microsoft.com/office/drawing/2014/main" id="{951839AD-5044-C0E9-DFB7-2A5E9AE40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6744" y="2091011"/>
            <a:ext cx="529137" cy="52913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43" name="Freeform 75">
            <a:extLst>
              <a:ext uri="{FF2B5EF4-FFF2-40B4-BE49-F238E27FC236}">
                <a16:creationId xmlns:a16="http://schemas.microsoft.com/office/drawing/2014/main" id="{4AEB6368-6D5A-7E4B-7949-BB3CB91C1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0048" y="4529274"/>
            <a:ext cx="562532" cy="562528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44" name="Freeform 75">
            <a:extLst>
              <a:ext uri="{FF2B5EF4-FFF2-40B4-BE49-F238E27FC236}">
                <a16:creationId xmlns:a16="http://schemas.microsoft.com/office/drawing/2014/main" id="{8624CB62-B7ED-CAFC-C01C-226776B41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6744" y="4545971"/>
            <a:ext cx="529137" cy="52913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4" name="Freeform 75">
            <a:extLst>
              <a:ext uri="{FF2B5EF4-FFF2-40B4-BE49-F238E27FC236}">
                <a16:creationId xmlns:a16="http://schemas.microsoft.com/office/drawing/2014/main" id="{01D1458C-896E-91CA-DC97-D5B2C8CE3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3241" y="3301794"/>
            <a:ext cx="562532" cy="562528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5" name="Freeform 75">
            <a:extLst>
              <a:ext uri="{FF2B5EF4-FFF2-40B4-BE49-F238E27FC236}">
                <a16:creationId xmlns:a16="http://schemas.microsoft.com/office/drawing/2014/main" id="{CDDC1CE6-EB7C-039C-4886-F8CAD27B3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9937" y="3318491"/>
            <a:ext cx="529137" cy="52913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8" name="Freeform 75">
            <a:extLst>
              <a:ext uri="{FF2B5EF4-FFF2-40B4-BE49-F238E27FC236}">
                <a16:creationId xmlns:a16="http://schemas.microsoft.com/office/drawing/2014/main" id="{7A218B49-1288-E256-B12D-78DE745EA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936" y="5278147"/>
            <a:ext cx="562532" cy="562528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9" name="Freeform 75">
            <a:extLst>
              <a:ext uri="{FF2B5EF4-FFF2-40B4-BE49-F238E27FC236}">
                <a16:creationId xmlns:a16="http://schemas.microsoft.com/office/drawing/2014/main" id="{5130C55F-0067-523D-8B95-511C657BD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632" y="5294844"/>
            <a:ext cx="529137" cy="52913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69" name="Freeform 75">
            <a:extLst>
              <a:ext uri="{FF2B5EF4-FFF2-40B4-BE49-F238E27FC236}">
                <a16:creationId xmlns:a16="http://schemas.microsoft.com/office/drawing/2014/main" id="{4C87F6B1-A4F2-32F2-AA1E-629B6708680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52258" y="2074314"/>
            <a:ext cx="562532" cy="562528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70" name="Freeform 75">
            <a:extLst>
              <a:ext uri="{FF2B5EF4-FFF2-40B4-BE49-F238E27FC236}">
                <a16:creationId xmlns:a16="http://schemas.microsoft.com/office/drawing/2014/main" id="{AEE165A3-88E5-70C9-16A8-BD2A29E16B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68957" y="2091011"/>
            <a:ext cx="529137" cy="52913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64" name="Freeform 75">
            <a:extLst>
              <a:ext uri="{FF2B5EF4-FFF2-40B4-BE49-F238E27FC236}">
                <a16:creationId xmlns:a16="http://schemas.microsoft.com/office/drawing/2014/main" id="{9B3CA981-1F12-B78E-E9D6-717547448FB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52258" y="4529274"/>
            <a:ext cx="562532" cy="562528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67" name="Freeform 75">
            <a:extLst>
              <a:ext uri="{FF2B5EF4-FFF2-40B4-BE49-F238E27FC236}">
                <a16:creationId xmlns:a16="http://schemas.microsoft.com/office/drawing/2014/main" id="{EACB2E28-316D-AEA8-88F1-C1F0D66E012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68957" y="4545971"/>
            <a:ext cx="529137" cy="52913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59" name="Freeform 75">
            <a:extLst>
              <a:ext uri="{FF2B5EF4-FFF2-40B4-BE49-F238E27FC236}">
                <a16:creationId xmlns:a16="http://schemas.microsoft.com/office/drawing/2014/main" id="{56D76C0F-31C0-D2D3-8F19-48E2C2C5A4A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49065" y="3301794"/>
            <a:ext cx="562532" cy="562528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61" name="Freeform 75">
            <a:extLst>
              <a:ext uri="{FF2B5EF4-FFF2-40B4-BE49-F238E27FC236}">
                <a16:creationId xmlns:a16="http://schemas.microsoft.com/office/drawing/2014/main" id="{17C6F55E-AD56-5047-0673-1E9AC47A44E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65764" y="3318491"/>
            <a:ext cx="529137" cy="52913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51" name="Freeform 75">
            <a:extLst>
              <a:ext uri="{FF2B5EF4-FFF2-40B4-BE49-F238E27FC236}">
                <a16:creationId xmlns:a16="http://schemas.microsoft.com/office/drawing/2014/main" id="{7C188127-EB57-5B78-F943-7AF7ADF563D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39370" y="5278147"/>
            <a:ext cx="562532" cy="562528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52" name="Freeform 75">
            <a:extLst>
              <a:ext uri="{FF2B5EF4-FFF2-40B4-BE49-F238E27FC236}">
                <a16:creationId xmlns:a16="http://schemas.microsoft.com/office/drawing/2014/main" id="{19718523-9598-36E6-5A3D-EFAF32C52FE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56069" y="5294844"/>
            <a:ext cx="529137" cy="52913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E96DAE4-2E5D-C6E9-A560-15CEC8B25502}"/>
              </a:ext>
            </a:extLst>
          </p:cNvPr>
          <p:cNvGrpSpPr/>
          <p:nvPr/>
        </p:nvGrpSpPr>
        <p:grpSpPr>
          <a:xfrm>
            <a:off x="5955581" y="1616221"/>
            <a:ext cx="3933677" cy="3933675"/>
            <a:chOff x="5955581" y="1462163"/>
            <a:chExt cx="3933677" cy="3933675"/>
          </a:xfrm>
        </p:grpSpPr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64C82993-978E-9133-2084-53F3535E6270}"/>
                </a:ext>
              </a:extLst>
            </p:cNvPr>
            <p:cNvSpPr/>
            <p:nvPr/>
          </p:nvSpPr>
          <p:spPr>
            <a:xfrm>
              <a:off x="5955581" y="1462163"/>
              <a:ext cx="3933677" cy="3933675"/>
            </a:xfrm>
            <a:prstGeom prst="arc">
              <a:avLst>
                <a:gd name="adj1" fmla="val 16931555"/>
                <a:gd name="adj2" fmla="val 18785295"/>
              </a:avLst>
            </a:prstGeom>
            <a:ln w="381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Arc 104">
              <a:extLst>
                <a:ext uri="{FF2B5EF4-FFF2-40B4-BE49-F238E27FC236}">
                  <a16:creationId xmlns:a16="http://schemas.microsoft.com/office/drawing/2014/main" id="{D72EC6CF-8B0A-F53B-E78C-BA76816A0590}"/>
                </a:ext>
              </a:extLst>
            </p:cNvPr>
            <p:cNvSpPr/>
            <p:nvPr/>
          </p:nvSpPr>
          <p:spPr>
            <a:xfrm>
              <a:off x="5955581" y="1462163"/>
              <a:ext cx="3933677" cy="3933675"/>
            </a:xfrm>
            <a:prstGeom prst="arc">
              <a:avLst>
                <a:gd name="adj1" fmla="val 20094579"/>
                <a:gd name="adj2" fmla="val 20987071"/>
              </a:avLst>
            </a:prstGeom>
            <a:ln w="381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Arc 105">
              <a:extLst>
                <a:ext uri="{FF2B5EF4-FFF2-40B4-BE49-F238E27FC236}">
                  <a16:creationId xmlns:a16="http://schemas.microsoft.com/office/drawing/2014/main" id="{E31A56BF-2749-F249-089D-A68CA18435A2}"/>
                </a:ext>
              </a:extLst>
            </p:cNvPr>
            <p:cNvSpPr/>
            <p:nvPr/>
          </p:nvSpPr>
          <p:spPr>
            <a:xfrm>
              <a:off x="5955581" y="1462163"/>
              <a:ext cx="3933677" cy="3933675"/>
            </a:xfrm>
            <a:prstGeom prst="arc">
              <a:avLst>
                <a:gd name="adj1" fmla="val 591196"/>
                <a:gd name="adj2" fmla="val 1550630"/>
              </a:avLst>
            </a:prstGeom>
            <a:ln w="381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7338A5D8-2AEF-0400-9FDB-A620B06DF882}"/>
                </a:ext>
              </a:extLst>
            </p:cNvPr>
            <p:cNvSpPr/>
            <p:nvPr/>
          </p:nvSpPr>
          <p:spPr>
            <a:xfrm>
              <a:off x="5955581" y="1462163"/>
              <a:ext cx="3933677" cy="3933675"/>
            </a:xfrm>
            <a:prstGeom prst="arc">
              <a:avLst>
                <a:gd name="adj1" fmla="val 2774728"/>
                <a:gd name="adj2" fmla="val 3667824"/>
              </a:avLst>
            </a:prstGeom>
            <a:ln w="38100"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Arc 109">
            <a:extLst>
              <a:ext uri="{FF2B5EF4-FFF2-40B4-BE49-F238E27FC236}">
                <a16:creationId xmlns:a16="http://schemas.microsoft.com/office/drawing/2014/main" id="{81850D59-226E-D990-0ED8-924531B8FA81}"/>
              </a:ext>
            </a:extLst>
          </p:cNvPr>
          <p:cNvSpPr/>
          <p:nvPr/>
        </p:nvSpPr>
        <p:spPr>
          <a:xfrm flipH="1">
            <a:off x="5955581" y="1616221"/>
            <a:ext cx="3933677" cy="3933675"/>
          </a:xfrm>
          <a:prstGeom prst="arc">
            <a:avLst>
              <a:gd name="adj1" fmla="val 16931555"/>
              <a:gd name="adj2" fmla="val 18785295"/>
            </a:avLst>
          </a:prstGeom>
          <a:ln w="381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71CFF9BC-53FA-218B-D39E-C552AE3DAABA}"/>
              </a:ext>
            </a:extLst>
          </p:cNvPr>
          <p:cNvSpPr/>
          <p:nvPr/>
        </p:nvSpPr>
        <p:spPr>
          <a:xfrm flipH="1">
            <a:off x="5955581" y="1616221"/>
            <a:ext cx="3933677" cy="3933675"/>
          </a:xfrm>
          <a:prstGeom prst="arc">
            <a:avLst>
              <a:gd name="adj1" fmla="val 20094579"/>
              <a:gd name="adj2" fmla="val 20987071"/>
            </a:avLst>
          </a:prstGeom>
          <a:ln w="381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963F080C-2655-3D4B-F4CC-34F5937045F3}"/>
              </a:ext>
            </a:extLst>
          </p:cNvPr>
          <p:cNvSpPr/>
          <p:nvPr/>
        </p:nvSpPr>
        <p:spPr>
          <a:xfrm flipH="1">
            <a:off x="5955581" y="1616221"/>
            <a:ext cx="3933677" cy="3933675"/>
          </a:xfrm>
          <a:prstGeom prst="arc">
            <a:avLst>
              <a:gd name="adj1" fmla="val 591196"/>
              <a:gd name="adj2" fmla="val 1550630"/>
            </a:avLst>
          </a:prstGeom>
          <a:ln w="381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c 112">
            <a:extLst>
              <a:ext uri="{FF2B5EF4-FFF2-40B4-BE49-F238E27FC236}">
                <a16:creationId xmlns:a16="http://schemas.microsoft.com/office/drawing/2014/main" id="{715154F0-08A8-4296-42B1-C3F9E2EB304E}"/>
              </a:ext>
            </a:extLst>
          </p:cNvPr>
          <p:cNvSpPr/>
          <p:nvPr/>
        </p:nvSpPr>
        <p:spPr>
          <a:xfrm flipH="1">
            <a:off x="5955581" y="1616221"/>
            <a:ext cx="3933677" cy="3933675"/>
          </a:xfrm>
          <a:prstGeom prst="arc">
            <a:avLst>
              <a:gd name="adj1" fmla="val 2774728"/>
              <a:gd name="adj2" fmla="val 3667824"/>
            </a:avLst>
          </a:prstGeom>
          <a:ln w="381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A1A93F-33B2-4FE6-488C-D6D635A7B0E6}"/>
              </a:ext>
            </a:extLst>
          </p:cNvPr>
          <p:cNvGrpSpPr/>
          <p:nvPr/>
        </p:nvGrpSpPr>
        <p:grpSpPr>
          <a:xfrm>
            <a:off x="7346644" y="3116812"/>
            <a:ext cx="1151554" cy="932493"/>
            <a:chOff x="7313103" y="3034141"/>
            <a:chExt cx="1151554" cy="932493"/>
          </a:xfrm>
        </p:grpSpPr>
        <p:sp>
          <p:nvSpPr>
            <p:cNvPr id="114" name="object 21">
              <a:extLst>
                <a:ext uri="{FF2B5EF4-FFF2-40B4-BE49-F238E27FC236}">
                  <a16:creationId xmlns:a16="http://schemas.microsoft.com/office/drawing/2014/main" id="{FAB55232-3DAF-1729-DF2A-B17100C11D7D}"/>
                </a:ext>
              </a:extLst>
            </p:cNvPr>
            <p:cNvSpPr/>
            <p:nvPr/>
          </p:nvSpPr>
          <p:spPr>
            <a:xfrm>
              <a:off x="7313103" y="3534570"/>
              <a:ext cx="339914" cy="339915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bject 23">
              <a:extLst>
                <a:ext uri="{FF2B5EF4-FFF2-40B4-BE49-F238E27FC236}">
                  <a16:creationId xmlns:a16="http://schemas.microsoft.com/office/drawing/2014/main" id="{C7E8E08B-6A1A-7195-8CA3-F01A1F22C0F9}"/>
                </a:ext>
              </a:extLst>
            </p:cNvPr>
            <p:cNvSpPr/>
            <p:nvPr/>
          </p:nvSpPr>
          <p:spPr>
            <a:xfrm>
              <a:off x="7534045" y="3170106"/>
              <a:ext cx="338025" cy="338025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454151" y="0"/>
                  </a:moveTo>
                  <a:lnTo>
                    <a:pt x="0" y="0"/>
                  </a:lnTo>
                  <a:lnTo>
                    <a:pt x="0" y="454151"/>
                  </a:lnTo>
                  <a:lnTo>
                    <a:pt x="454151" y="454151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bject 25">
              <a:extLst>
                <a:ext uri="{FF2B5EF4-FFF2-40B4-BE49-F238E27FC236}">
                  <a16:creationId xmlns:a16="http://schemas.microsoft.com/office/drawing/2014/main" id="{DFF54F28-B475-D8C6-6E42-63C7306BDA47}"/>
                </a:ext>
              </a:extLst>
            </p:cNvPr>
            <p:cNvSpPr/>
            <p:nvPr/>
          </p:nvSpPr>
          <p:spPr>
            <a:xfrm>
              <a:off x="7701740" y="3336287"/>
              <a:ext cx="339914" cy="339915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bject 27">
              <a:extLst>
                <a:ext uri="{FF2B5EF4-FFF2-40B4-BE49-F238E27FC236}">
                  <a16:creationId xmlns:a16="http://schemas.microsoft.com/office/drawing/2014/main" id="{43EECA2D-685C-63E4-8A62-6B5948B8D545}"/>
                </a:ext>
              </a:extLst>
            </p:cNvPr>
            <p:cNvSpPr/>
            <p:nvPr/>
          </p:nvSpPr>
          <p:spPr>
            <a:xfrm>
              <a:off x="8126632" y="3034141"/>
              <a:ext cx="338025" cy="169957"/>
            </a:xfrm>
            <a:custGeom>
              <a:avLst/>
              <a:gdLst/>
              <a:ahLst/>
              <a:cxnLst/>
              <a:rect l="l" t="t" r="r" b="b"/>
              <a:pathLst>
                <a:path w="454659" h="228600">
                  <a:moveTo>
                    <a:pt x="454151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454151" y="228600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6413D5B-1E15-7F03-AA1D-C8E6A3EF174F}"/>
                </a:ext>
              </a:extLst>
            </p:cNvPr>
            <p:cNvGrpSpPr/>
            <p:nvPr/>
          </p:nvGrpSpPr>
          <p:grpSpPr>
            <a:xfrm>
              <a:off x="7801435" y="3451103"/>
              <a:ext cx="520077" cy="515531"/>
              <a:chOff x="7801435" y="3451103"/>
              <a:chExt cx="520077" cy="515531"/>
            </a:xfrm>
          </p:grpSpPr>
          <p:sp>
            <p:nvSpPr>
              <p:cNvPr id="118" name="object 29">
                <a:extLst>
                  <a:ext uri="{FF2B5EF4-FFF2-40B4-BE49-F238E27FC236}">
                    <a16:creationId xmlns:a16="http://schemas.microsoft.com/office/drawing/2014/main" id="{2E41A1B1-C0AF-20E7-F9C5-1593388C091B}"/>
                  </a:ext>
                </a:extLst>
              </p:cNvPr>
              <p:cNvSpPr/>
              <p:nvPr/>
            </p:nvSpPr>
            <p:spPr>
              <a:xfrm>
                <a:off x="8151555" y="3451103"/>
                <a:ext cx="169957" cy="509872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685800">
                    <a:moveTo>
                      <a:pt x="228600" y="0"/>
                    </a:moveTo>
                    <a:lnTo>
                      <a:pt x="0" y="0"/>
                    </a:lnTo>
                    <a:lnTo>
                      <a:pt x="0" y="685800"/>
                    </a:lnTo>
                    <a:lnTo>
                      <a:pt x="228600" y="685800"/>
                    </a:lnTo>
                    <a:lnTo>
                      <a:pt x="228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9" name="object 32">
                <a:extLst>
                  <a:ext uri="{FF2B5EF4-FFF2-40B4-BE49-F238E27FC236}">
                    <a16:creationId xmlns:a16="http://schemas.microsoft.com/office/drawing/2014/main" id="{758B2AE1-5F00-B4AE-5D06-7654F913122D}"/>
                  </a:ext>
                </a:extLst>
              </p:cNvPr>
              <p:cNvSpPr/>
              <p:nvPr/>
            </p:nvSpPr>
            <p:spPr>
              <a:xfrm>
                <a:off x="7801435" y="3796677"/>
                <a:ext cx="169957" cy="169957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0" y="228599"/>
                    </a:moveTo>
                    <a:lnTo>
                      <a:pt x="228600" y="228599"/>
                    </a:lnTo>
                    <a:lnTo>
                      <a:pt x="228600" y="0"/>
                    </a:lnTo>
                    <a:lnTo>
                      <a:pt x="0" y="0"/>
                    </a:lnTo>
                    <a:lnTo>
                      <a:pt x="0" y="228599"/>
                    </a:lnTo>
                    <a:close/>
                  </a:path>
                </a:pathLst>
              </a:custGeom>
              <a:solidFill>
                <a:schemeClr val="accent4"/>
              </a:solidFill>
              <a:ln w="19812">
                <a:noFill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7" name="object 6">
            <a:extLst>
              <a:ext uri="{FF2B5EF4-FFF2-40B4-BE49-F238E27FC236}">
                <a16:creationId xmlns:a16="http://schemas.microsoft.com/office/drawing/2014/main" id="{26F0BF65-545F-1F94-9200-C330F52FF764}"/>
              </a:ext>
            </a:extLst>
          </p:cNvPr>
          <p:cNvSpPr txBox="1"/>
          <p:nvPr/>
        </p:nvSpPr>
        <p:spPr>
          <a:xfrm>
            <a:off x="6372226" y="818161"/>
            <a:ext cx="3100388" cy="33534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Adopt cloud-native relational databases</a:t>
            </a:r>
          </a:p>
          <a:p>
            <a:pPr marL="12700" marR="0" lvl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Amazon RDS, Amazon Aurora</a:t>
            </a:r>
          </a:p>
        </p:txBody>
      </p:sp>
      <p:sp>
        <p:nvSpPr>
          <p:cNvPr id="133" name="object 6">
            <a:extLst>
              <a:ext uri="{FF2B5EF4-FFF2-40B4-BE49-F238E27FC236}">
                <a16:creationId xmlns:a16="http://schemas.microsoft.com/office/drawing/2014/main" id="{F385ED7F-8BBD-4B5F-9B47-2E0F672CD284}"/>
              </a:ext>
            </a:extLst>
          </p:cNvPr>
          <p:cNvSpPr txBox="1"/>
          <p:nvPr/>
        </p:nvSpPr>
        <p:spPr>
          <a:xfrm>
            <a:off x="9985802" y="2094130"/>
            <a:ext cx="1560326" cy="489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Cache frequently accessed data</a:t>
            </a:r>
          </a:p>
          <a:p>
            <a:pPr marL="12700" marR="0" lvl="0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Amazon </a:t>
            </a:r>
            <a:r>
              <a:rPr kumimoji="0" lang="en-US" sz="1000" b="1" i="0" u="none" strike="noStrike" kern="0" cap="none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ElastiCache</a:t>
            </a:r>
            <a:endParaRPr kumimoji="0" lang="en-US" sz="1000" b="1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146" name="object 6">
            <a:extLst>
              <a:ext uri="{FF2B5EF4-FFF2-40B4-BE49-F238E27FC236}">
                <a16:creationId xmlns:a16="http://schemas.microsoft.com/office/drawing/2014/main" id="{DAF047E5-A624-5E44-0EEC-6EBEBA176921}"/>
              </a:ext>
            </a:extLst>
          </p:cNvPr>
          <p:cNvSpPr txBox="1"/>
          <p:nvPr/>
        </p:nvSpPr>
        <p:spPr>
          <a:xfrm>
            <a:off x="10435298" y="3255084"/>
            <a:ext cx="1348844" cy="65594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Persistent/durable</a:t>
            </a:r>
          </a:p>
          <a:p>
            <a:pPr marL="12700" marR="0" lvl="0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in-memory data structures</a:t>
            </a:r>
          </a:p>
          <a:p>
            <a:pPr marL="12700" marR="0" lvl="0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b="1" i="0" u="none" strike="noStrike" kern="0" cap="none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MemoryDB</a:t>
            </a:r>
            <a:endParaRPr kumimoji="0" lang="en-US" sz="1000" b="1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147" name="object 6">
            <a:extLst>
              <a:ext uri="{FF2B5EF4-FFF2-40B4-BE49-F238E27FC236}">
                <a16:creationId xmlns:a16="http://schemas.microsoft.com/office/drawing/2014/main" id="{84ACD853-647F-EB3F-3C8F-9537010F8CEB}"/>
              </a:ext>
            </a:extLst>
          </p:cNvPr>
          <p:cNvSpPr txBox="1"/>
          <p:nvPr/>
        </p:nvSpPr>
        <p:spPr>
          <a:xfrm>
            <a:off x="9985802" y="4569516"/>
            <a:ext cx="1560326" cy="4892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Key-value, globally  accessible datasets  </a:t>
            </a:r>
            <a:r>
              <a:rPr kumimoji="0" lang="en-US" sz="10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Amazon DynamoDB</a:t>
            </a:r>
          </a:p>
        </p:txBody>
      </p:sp>
      <p:sp>
        <p:nvSpPr>
          <p:cNvPr id="151" name="object 6">
            <a:extLst>
              <a:ext uri="{FF2B5EF4-FFF2-40B4-BE49-F238E27FC236}">
                <a16:creationId xmlns:a16="http://schemas.microsoft.com/office/drawing/2014/main" id="{4E866977-9932-DA9B-85D7-60A91EF8D024}"/>
              </a:ext>
            </a:extLst>
          </p:cNvPr>
          <p:cNvSpPr txBox="1"/>
          <p:nvPr/>
        </p:nvSpPr>
        <p:spPr>
          <a:xfrm>
            <a:off x="9027648" y="5704493"/>
            <a:ext cx="1712625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Document type datasets </a:t>
            </a:r>
            <a:r>
              <a:rPr kumimoji="0" lang="en-US" sz="10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Amazon </a:t>
            </a:r>
            <a:r>
              <a:rPr kumimoji="0" lang="en-US" sz="1000" b="1" i="0" u="none" strike="noStrike" kern="0" cap="none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DocumentDB</a:t>
            </a:r>
            <a:endParaRPr kumimoji="0" lang="en-US" sz="1000" b="1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161" name="object 6">
            <a:extLst>
              <a:ext uri="{FF2B5EF4-FFF2-40B4-BE49-F238E27FC236}">
                <a16:creationId xmlns:a16="http://schemas.microsoft.com/office/drawing/2014/main" id="{FEAF9A3A-0DB8-2BAA-DAB1-0CD776DEC4AC}"/>
              </a:ext>
            </a:extLst>
          </p:cNvPr>
          <p:cNvSpPr txBox="1"/>
          <p:nvPr/>
        </p:nvSpPr>
        <p:spPr>
          <a:xfrm>
            <a:off x="4244627" y="2094130"/>
            <a:ext cx="1560326" cy="502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algn="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Systems of record</a:t>
            </a:r>
          </a:p>
          <a:p>
            <a:pPr marL="12700" marR="0" lvl="0" algn="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and ledgers</a:t>
            </a:r>
          </a:p>
          <a:p>
            <a:pPr marL="12700" marR="0" lvl="0" algn="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Amazon QLDB</a:t>
            </a:r>
          </a:p>
        </p:txBody>
      </p:sp>
      <p:sp>
        <p:nvSpPr>
          <p:cNvPr id="162" name="object 6">
            <a:extLst>
              <a:ext uri="{FF2B5EF4-FFF2-40B4-BE49-F238E27FC236}">
                <a16:creationId xmlns:a16="http://schemas.microsoft.com/office/drawing/2014/main" id="{FBF60673-8C1B-9EB2-9DFA-A46F0ABB1790}"/>
              </a:ext>
            </a:extLst>
          </p:cNvPr>
          <p:cNvSpPr txBox="1"/>
          <p:nvPr/>
        </p:nvSpPr>
        <p:spPr>
          <a:xfrm>
            <a:off x="4060697" y="3344853"/>
            <a:ext cx="1296282" cy="47641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algn="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Time-series datasets </a:t>
            </a:r>
            <a:r>
              <a:rPr kumimoji="0" lang="en-US" sz="10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Amazon Timestream</a:t>
            </a:r>
          </a:p>
        </p:txBody>
      </p:sp>
      <p:sp>
        <p:nvSpPr>
          <p:cNvPr id="166" name="object 6">
            <a:extLst>
              <a:ext uri="{FF2B5EF4-FFF2-40B4-BE49-F238E27FC236}">
                <a16:creationId xmlns:a16="http://schemas.microsoft.com/office/drawing/2014/main" id="{8E56E78B-411B-C4C9-BEE5-587E62F0135A}"/>
              </a:ext>
            </a:extLst>
          </p:cNvPr>
          <p:cNvSpPr txBox="1"/>
          <p:nvPr/>
        </p:nvSpPr>
        <p:spPr>
          <a:xfrm>
            <a:off x="4244627" y="4591498"/>
            <a:ext cx="1560326" cy="47641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algn="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Graphs and highly  connected data  </a:t>
            </a:r>
            <a:r>
              <a:rPr kumimoji="0" lang="en-US" sz="10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Amazon Neptune</a:t>
            </a:r>
          </a:p>
        </p:txBody>
      </p:sp>
      <p:sp>
        <p:nvSpPr>
          <p:cNvPr id="168" name="object 6">
            <a:extLst>
              <a:ext uri="{FF2B5EF4-FFF2-40B4-BE49-F238E27FC236}">
                <a16:creationId xmlns:a16="http://schemas.microsoft.com/office/drawing/2014/main" id="{50D095D9-0995-6A90-9AD8-EC6E3458DFC7}"/>
              </a:ext>
            </a:extLst>
          </p:cNvPr>
          <p:cNvSpPr txBox="1"/>
          <p:nvPr/>
        </p:nvSpPr>
        <p:spPr>
          <a:xfrm>
            <a:off x="5047158" y="5704493"/>
            <a:ext cx="1712625" cy="33534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algn="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Wide-column datasets</a:t>
            </a:r>
          </a:p>
          <a:p>
            <a:pPr marL="12700" marR="0" lvl="0" algn="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en-US" sz="10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Amazon </a:t>
            </a:r>
            <a:r>
              <a:rPr kumimoji="0" lang="en-US" sz="1000" b="1" i="0" u="none" strike="noStrike" kern="0" cap="none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Keyspaces</a:t>
            </a:r>
            <a:endParaRPr kumimoji="0" lang="en-US" sz="1000" b="1" i="0" u="none" strike="noStrike" kern="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186" name="Arc 185">
            <a:extLst>
              <a:ext uri="{FF2B5EF4-FFF2-40B4-BE49-F238E27FC236}">
                <a16:creationId xmlns:a16="http://schemas.microsoft.com/office/drawing/2014/main" id="{342D4314-6A5E-C87B-684A-EFA8CA113E70}"/>
              </a:ext>
            </a:extLst>
          </p:cNvPr>
          <p:cNvSpPr/>
          <p:nvPr/>
        </p:nvSpPr>
        <p:spPr>
          <a:xfrm flipH="1">
            <a:off x="5955581" y="1616221"/>
            <a:ext cx="3933677" cy="3933675"/>
          </a:xfrm>
          <a:prstGeom prst="arc">
            <a:avLst>
              <a:gd name="adj1" fmla="val 4857962"/>
              <a:gd name="adj2" fmla="val 5973607"/>
            </a:avLst>
          </a:prstGeom>
          <a:ln w="381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bject 99">
            <a:extLst>
              <a:ext uri="{FF2B5EF4-FFF2-40B4-BE49-F238E27FC236}">
                <a16:creationId xmlns:a16="http://schemas.microsoft.com/office/drawing/2014/main" id="{1395B2AC-0870-87D0-0CF0-2221639CADCB}"/>
              </a:ext>
            </a:extLst>
          </p:cNvPr>
          <p:cNvSpPr/>
          <p:nvPr/>
        </p:nvSpPr>
        <p:spPr>
          <a:xfrm>
            <a:off x="7748252" y="1446451"/>
            <a:ext cx="343404" cy="320510"/>
          </a:xfrm>
          <a:custGeom>
            <a:avLst/>
            <a:gdLst/>
            <a:ahLst/>
            <a:cxnLst/>
            <a:rect l="l" t="t" r="r" b="b"/>
            <a:pathLst>
              <a:path w="609600" h="568960">
                <a:moveTo>
                  <a:pt x="435737" y="206120"/>
                </a:moveTo>
                <a:lnTo>
                  <a:pt x="424052" y="206120"/>
                </a:lnTo>
                <a:lnTo>
                  <a:pt x="419353" y="210946"/>
                </a:lnTo>
                <a:lnTo>
                  <a:pt x="419353" y="216788"/>
                </a:lnTo>
                <a:lnTo>
                  <a:pt x="409965" y="262093"/>
                </a:lnTo>
                <a:lnTo>
                  <a:pt x="384842" y="305331"/>
                </a:lnTo>
                <a:lnTo>
                  <a:pt x="348552" y="341906"/>
                </a:lnTo>
                <a:lnTo>
                  <a:pt x="305659" y="367222"/>
                </a:lnTo>
                <a:lnTo>
                  <a:pt x="260730" y="376681"/>
                </a:lnTo>
                <a:lnTo>
                  <a:pt x="254889" y="376681"/>
                </a:lnTo>
                <a:lnTo>
                  <a:pt x="250190" y="381380"/>
                </a:lnTo>
                <a:lnTo>
                  <a:pt x="250190" y="393191"/>
                </a:lnTo>
                <a:lnTo>
                  <a:pt x="254889" y="397890"/>
                </a:lnTo>
                <a:lnTo>
                  <a:pt x="260730" y="397890"/>
                </a:lnTo>
                <a:lnTo>
                  <a:pt x="305659" y="407350"/>
                </a:lnTo>
                <a:lnTo>
                  <a:pt x="348552" y="432666"/>
                </a:lnTo>
                <a:lnTo>
                  <a:pt x="384842" y="469241"/>
                </a:lnTo>
                <a:lnTo>
                  <a:pt x="409965" y="512479"/>
                </a:lnTo>
                <a:lnTo>
                  <a:pt x="419353" y="557783"/>
                </a:lnTo>
                <a:lnTo>
                  <a:pt x="419353" y="563752"/>
                </a:lnTo>
                <a:lnTo>
                  <a:pt x="424052" y="568451"/>
                </a:lnTo>
                <a:lnTo>
                  <a:pt x="435737" y="568451"/>
                </a:lnTo>
                <a:lnTo>
                  <a:pt x="440436" y="563752"/>
                </a:lnTo>
                <a:lnTo>
                  <a:pt x="440436" y="557783"/>
                </a:lnTo>
                <a:lnTo>
                  <a:pt x="449812" y="512479"/>
                </a:lnTo>
                <a:lnTo>
                  <a:pt x="453813" y="505587"/>
                </a:lnTo>
                <a:lnTo>
                  <a:pt x="429895" y="505587"/>
                </a:lnTo>
                <a:lnTo>
                  <a:pt x="410182" y="468360"/>
                </a:lnTo>
                <a:lnTo>
                  <a:pt x="382682" y="434847"/>
                </a:lnTo>
                <a:lnTo>
                  <a:pt x="349420" y="407146"/>
                </a:lnTo>
                <a:lnTo>
                  <a:pt x="312420" y="387350"/>
                </a:lnTo>
                <a:lnTo>
                  <a:pt x="349420" y="367480"/>
                </a:lnTo>
                <a:lnTo>
                  <a:pt x="382682" y="339740"/>
                </a:lnTo>
                <a:lnTo>
                  <a:pt x="410182" y="306214"/>
                </a:lnTo>
                <a:lnTo>
                  <a:pt x="429895" y="268986"/>
                </a:lnTo>
                <a:lnTo>
                  <a:pt x="453813" y="268986"/>
                </a:lnTo>
                <a:lnTo>
                  <a:pt x="449812" y="262093"/>
                </a:lnTo>
                <a:lnTo>
                  <a:pt x="440436" y="216788"/>
                </a:lnTo>
                <a:lnTo>
                  <a:pt x="440436" y="210946"/>
                </a:lnTo>
                <a:lnTo>
                  <a:pt x="435737" y="206120"/>
                </a:lnTo>
                <a:close/>
              </a:path>
              <a:path w="609600" h="568960">
                <a:moveTo>
                  <a:pt x="168655" y="63753"/>
                </a:moveTo>
                <a:lnTo>
                  <a:pt x="110220" y="67893"/>
                </a:lnTo>
                <a:lnTo>
                  <a:pt x="57689" y="80105"/>
                </a:lnTo>
                <a:lnTo>
                  <a:pt x="18637" y="100079"/>
                </a:lnTo>
                <a:lnTo>
                  <a:pt x="635" y="127507"/>
                </a:lnTo>
                <a:lnTo>
                  <a:pt x="0" y="127507"/>
                </a:lnTo>
                <a:lnTo>
                  <a:pt x="0" y="483615"/>
                </a:lnTo>
                <a:lnTo>
                  <a:pt x="14849" y="515084"/>
                </a:lnTo>
                <a:lnTo>
                  <a:pt x="53641" y="538003"/>
                </a:lnTo>
                <a:lnTo>
                  <a:pt x="107745" y="552017"/>
                </a:lnTo>
                <a:lnTo>
                  <a:pt x="168528" y="556767"/>
                </a:lnTo>
                <a:lnTo>
                  <a:pt x="229385" y="552017"/>
                </a:lnTo>
                <a:lnTo>
                  <a:pt x="283527" y="538003"/>
                </a:lnTo>
                <a:lnTo>
                  <a:pt x="287666" y="535558"/>
                </a:lnTo>
                <a:lnTo>
                  <a:pt x="168528" y="535558"/>
                </a:lnTo>
                <a:lnTo>
                  <a:pt x="109914" y="530889"/>
                </a:lnTo>
                <a:lnTo>
                  <a:pt x="63182" y="518779"/>
                </a:lnTo>
                <a:lnTo>
                  <a:pt x="32261" y="502072"/>
                </a:lnTo>
                <a:lnTo>
                  <a:pt x="21081" y="483615"/>
                </a:lnTo>
                <a:lnTo>
                  <a:pt x="21081" y="415798"/>
                </a:lnTo>
                <a:lnTo>
                  <a:pt x="69934" y="415798"/>
                </a:lnTo>
                <a:lnTo>
                  <a:pt x="63960" y="414305"/>
                </a:lnTo>
                <a:lnTo>
                  <a:pt x="32466" y="397887"/>
                </a:lnTo>
                <a:lnTo>
                  <a:pt x="21081" y="379729"/>
                </a:lnTo>
                <a:lnTo>
                  <a:pt x="21081" y="294513"/>
                </a:lnTo>
                <a:lnTo>
                  <a:pt x="69734" y="294513"/>
                </a:lnTo>
                <a:lnTo>
                  <a:pt x="63785" y="293020"/>
                </a:lnTo>
                <a:lnTo>
                  <a:pt x="32420" y="276602"/>
                </a:lnTo>
                <a:lnTo>
                  <a:pt x="21081" y="258444"/>
                </a:lnTo>
                <a:lnTo>
                  <a:pt x="21081" y="167386"/>
                </a:lnTo>
                <a:lnTo>
                  <a:pt x="73247" y="167386"/>
                </a:lnTo>
                <a:lnTo>
                  <a:pt x="60579" y="164179"/>
                </a:lnTo>
                <a:lnTo>
                  <a:pt x="31281" y="148661"/>
                </a:lnTo>
                <a:lnTo>
                  <a:pt x="21081" y="132714"/>
                </a:lnTo>
                <a:lnTo>
                  <a:pt x="31285" y="116839"/>
                </a:lnTo>
                <a:lnTo>
                  <a:pt x="60578" y="101361"/>
                </a:lnTo>
                <a:lnTo>
                  <a:pt x="107021" y="89620"/>
                </a:lnTo>
                <a:lnTo>
                  <a:pt x="168655" y="84962"/>
                </a:lnTo>
                <a:lnTo>
                  <a:pt x="289900" y="84962"/>
                </a:lnTo>
                <a:lnTo>
                  <a:pt x="283543" y="81422"/>
                </a:lnTo>
                <a:lnTo>
                  <a:pt x="229439" y="68224"/>
                </a:lnTo>
                <a:lnTo>
                  <a:pt x="168655" y="63753"/>
                </a:lnTo>
                <a:close/>
              </a:path>
              <a:path w="609600" h="568960">
                <a:moveTo>
                  <a:pt x="337185" y="446150"/>
                </a:moveTo>
                <a:lnTo>
                  <a:pt x="316102" y="446150"/>
                </a:lnTo>
                <a:lnTo>
                  <a:pt x="316102" y="483615"/>
                </a:lnTo>
                <a:lnTo>
                  <a:pt x="304921" y="502072"/>
                </a:lnTo>
                <a:lnTo>
                  <a:pt x="273986" y="518779"/>
                </a:lnTo>
                <a:lnTo>
                  <a:pt x="227216" y="530889"/>
                </a:lnTo>
                <a:lnTo>
                  <a:pt x="168528" y="535558"/>
                </a:lnTo>
                <a:lnTo>
                  <a:pt x="287666" y="535558"/>
                </a:lnTo>
                <a:lnTo>
                  <a:pt x="322333" y="515084"/>
                </a:lnTo>
                <a:lnTo>
                  <a:pt x="337185" y="483615"/>
                </a:lnTo>
                <a:lnTo>
                  <a:pt x="337185" y="446150"/>
                </a:lnTo>
                <a:close/>
              </a:path>
              <a:path w="609600" h="568960">
                <a:moveTo>
                  <a:pt x="453813" y="268986"/>
                </a:moveTo>
                <a:lnTo>
                  <a:pt x="429895" y="268986"/>
                </a:lnTo>
                <a:lnTo>
                  <a:pt x="449552" y="306214"/>
                </a:lnTo>
                <a:lnTo>
                  <a:pt x="477043" y="339740"/>
                </a:lnTo>
                <a:lnTo>
                  <a:pt x="510297" y="367480"/>
                </a:lnTo>
                <a:lnTo>
                  <a:pt x="547243" y="387350"/>
                </a:lnTo>
                <a:lnTo>
                  <a:pt x="510297" y="407146"/>
                </a:lnTo>
                <a:lnTo>
                  <a:pt x="477043" y="434847"/>
                </a:lnTo>
                <a:lnTo>
                  <a:pt x="449552" y="468360"/>
                </a:lnTo>
                <a:lnTo>
                  <a:pt x="429895" y="505587"/>
                </a:lnTo>
                <a:lnTo>
                  <a:pt x="453813" y="505587"/>
                </a:lnTo>
                <a:lnTo>
                  <a:pt x="474910" y="469241"/>
                </a:lnTo>
                <a:lnTo>
                  <a:pt x="511183" y="432666"/>
                </a:lnTo>
                <a:lnTo>
                  <a:pt x="554081" y="407350"/>
                </a:lnTo>
                <a:lnTo>
                  <a:pt x="599058" y="397890"/>
                </a:lnTo>
                <a:lnTo>
                  <a:pt x="604904" y="397887"/>
                </a:lnTo>
                <a:lnTo>
                  <a:pt x="609600" y="393191"/>
                </a:lnTo>
                <a:lnTo>
                  <a:pt x="609600" y="381380"/>
                </a:lnTo>
                <a:lnTo>
                  <a:pt x="604901" y="376681"/>
                </a:lnTo>
                <a:lnTo>
                  <a:pt x="599058" y="376681"/>
                </a:lnTo>
                <a:lnTo>
                  <a:pt x="554081" y="367222"/>
                </a:lnTo>
                <a:lnTo>
                  <a:pt x="511183" y="341906"/>
                </a:lnTo>
                <a:lnTo>
                  <a:pt x="474910" y="305331"/>
                </a:lnTo>
                <a:lnTo>
                  <a:pt x="453813" y="268986"/>
                </a:lnTo>
                <a:close/>
              </a:path>
              <a:path w="609600" h="568960">
                <a:moveTo>
                  <a:pt x="69934" y="415798"/>
                </a:moveTo>
                <a:lnTo>
                  <a:pt x="21081" y="415798"/>
                </a:lnTo>
                <a:lnTo>
                  <a:pt x="49468" y="431492"/>
                </a:lnTo>
                <a:lnTo>
                  <a:pt x="85963" y="442864"/>
                </a:lnTo>
                <a:lnTo>
                  <a:pt x="127577" y="449784"/>
                </a:lnTo>
                <a:lnTo>
                  <a:pt x="171323" y="452119"/>
                </a:lnTo>
                <a:lnTo>
                  <a:pt x="201427" y="451044"/>
                </a:lnTo>
                <a:lnTo>
                  <a:pt x="230330" y="447897"/>
                </a:lnTo>
                <a:lnTo>
                  <a:pt x="257351" y="442797"/>
                </a:lnTo>
                <a:lnTo>
                  <a:pt x="281813" y="435863"/>
                </a:lnTo>
                <a:lnTo>
                  <a:pt x="280119" y="430783"/>
                </a:lnTo>
                <a:lnTo>
                  <a:pt x="171323" y="430783"/>
                </a:lnTo>
                <a:lnTo>
                  <a:pt x="111575" y="426200"/>
                </a:lnTo>
                <a:lnTo>
                  <a:pt x="69934" y="415798"/>
                </a:lnTo>
                <a:close/>
              </a:path>
              <a:path w="609600" h="568960">
                <a:moveTo>
                  <a:pt x="275081" y="415670"/>
                </a:moveTo>
                <a:lnTo>
                  <a:pt x="252208" y="422157"/>
                </a:lnTo>
                <a:lnTo>
                  <a:pt x="226869" y="426894"/>
                </a:lnTo>
                <a:lnTo>
                  <a:pt x="199697" y="429797"/>
                </a:lnTo>
                <a:lnTo>
                  <a:pt x="171323" y="430783"/>
                </a:lnTo>
                <a:lnTo>
                  <a:pt x="280119" y="430783"/>
                </a:lnTo>
                <a:lnTo>
                  <a:pt x="275081" y="415670"/>
                </a:lnTo>
                <a:close/>
              </a:path>
              <a:path w="609600" h="568960">
                <a:moveTo>
                  <a:pt x="69734" y="294513"/>
                </a:moveTo>
                <a:lnTo>
                  <a:pt x="21081" y="294513"/>
                </a:lnTo>
                <a:lnTo>
                  <a:pt x="49369" y="310207"/>
                </a:lnTo>
                <a:lnTo>
                  <a:pt x="85740" y="321579"/>
                </a:lnTo>
                <a:lnTo>
                  <a:pt x="127184" y="328499"/>
                </a:lnTo>
                <a:lnTo>
                  <a:pt x="170688" y="330834"/>
                </a:lnTo>
                <a:lnTo>
                  <a:pt x="215536" y="328491"/>
                </a:lnTo>
                <a:lnTo>
                  <a:pt x="255635" y="321802"/>
                </a:lnTo>
                <a:lnTo>
                  <a:pt x="289613" y="311278"/>
                </a:lnTo>
                <a:lnTo>
                  <a:pt x="293019" y="309499"/>
                </a:lnTo>
                <a:lnTo>
                  <a:pt x="170688" y="309499"/>
                </a:lnTo>
                <a:lnTo>
                  <a:pt x="111200" y="304915"/>
                </a:lnTo>
                <a:lnTo>
                  <a:pt x="69734" y="294513"/>
                </a:lnTo>
                <a:close/>
              </a:path>
              <a:path w="609600" h="568960">
                <a:moveTo>
                  <a:pt x="337185" y="297433"/>
                </a:moveTo>
                <a:lnTo>
                  <a:pt x="316102" y="297433"/>
                </a:lnTo>
                <a:lnTo>
                  <a:pt x="316102" y="329311"/>
                </a:lnTo>
                <a:lnTo>
                  <a:pt x="337185" y="329311"/>
                </a:lnTo>
                <a:lnTo>
                  <a:pt x="337185" y="297433"/>
                </a:lnTo>
                <a:close/>
              </a:path>
              <a:path w="609600" h="568960">
                <a:moveTo>
                  <a:pt x="337185" y="167386"/>
                </a:moveTo>
                <a:lnTo>
                  <a:pt x="316102" y="167386"/>
                </a:lnTo>
                <a:lnTo>
                  <a:pt x="316102" y="269113"/>
                </a:lnTo>
                <a:lnTo>
                  <a:pt x="297471" y="284049"/>
                </a:lnTo>
                <a:lnTo>
                  <a:pt x="265636" y="296973"/>
                </a:lnTo>
                <a:lnTo>
                  <a:pt x="222680" y="306064"/>
                </a:lnTo>
                <a:lnTo>
                  <a:pt x="170688" y="309499"/>
                </a:lnTo>
                <a:lnTo>
                  <a:pt x="293019" y="309499"/>
                </a:lnTo>
                <a:lnTo>
                  <a:pt x="316102" y="297433"/>
                </a:lnTo>
                <a:lnTo>
                  <a:pt x="337185" y="297433"/>
                </a:lnTo>
                <a:lnTo>
                  <a:pt x="337185" y="167386"/>
                </a:lnTo>
                <a:close/>
              </a:path>
              <a:path w="609600" h="568960">
                <a:moveTo>
                  <a:pt x="73247" y="167386"/>
                </a:moveTo>
                <a:lnTo>
                  <a:pt x="21081" y="167386"/>
                </a:lnTo>
                <a:lnTo>
                  <a:pt x="49051" y="182246"/>
                </a:lnTo>
                <a:lnTo>
                  <a:pt x="84915" y="193024"/>
                </a:lnTo>
                <a:lnTo>
                  <a:pt x="125755" y="199586"/>
                </a:lnTo>
                <a:lnTo>
                  <a:pt x="168655" y="201802"/>
                </a:lnTo>
                <a:lnTo>
                  <a:pt x="211500" y="199586"/>
                </a:lnTo>
                <a:lnTo>
                  <a:pt x="252333" y="193024"/>
                </a:lnTo>
                <a:lnTo>
                  <a:pt x="288188" y="182246"/>
                </a:lnTo>
                <a:lnTo>
                  <a:pt x="291293" y="180593"/>
                </a:lnTo>
                <a:lnTo>
                  <a:pt x="168655" y="180593"/>
                </a:lnTo>
                <a:lnTo>
                  <a:pt x="107021" y="175934"/>
                </a:lnTo>
                <a:lnTo>
                  <a:pt x="73247" y="167386"/>
                </a:lnTo>
                <a:close/>
              </a:path>
              <a:path w="609600" h="568960">
                <a:moveTo>
                  <a:pt x="505841" y="169925"/>
                </a:moveTo>
                <a:lnTo>
                  <a:pt x="484758" y="169925"/>
                </a:lnTo>
                <a:lnTo>
                  <a:pt x="484758" y="201802"/>
                </a:lnTo>
                <a:lnTo>
                  <a:pt x="505841" y="201802"/>
                </a:lnTo>
                <a:lnTo>
                  <a:pt x="505841" y="169925"/>
                </a:lnTo>
                <a:close/>
              </a:path>
              <a:path w="609600" h="568960">
                <a:moveTo>
                  <a:pt x="289900" y="84962"/>
                </a:moveTo>
                <a:lnTo>
                  <a:pt x="168655" y="84962"/>
                </a:lnTo>
                <a:lnTo>
                  <a:pt x="230217" y="89620"/>
                </a:lnTo>
                <a:lnTo>
                  <a:pt x="276621" y="101361"/>
                </a:lnTo>
                <a:lnTo>
                  <a:pt x="305905" y="116841"/>
                </a:lnTo>
                <a:lnTo>
                  <a:pt x="316102" y="132714"/>
                </a:lnTo>
                <a:lnTo>
                  <a:pt x="305905" y="148661"/>
                </a:lnTo>
                <a:lnTo>
                  <a:pt x="276621" y="164179"/>
                </a:lnTo>
                <a:lnTo>
                  <a:pt x="230217" y="175934"/>
                </a:lnTo>
                <a:lnTo>
                  <a:pt x="168655" y="180593"/>
                </a:lnTo>
                <a:lnTo>
                  <a:pt x="291293" y="180593"/>
                </a:lnTo>
                <a:lnTo>
                  <a:pt x="316102" y="167386"/>
                </a:lnTo>
                <a:lnTo>
                  <a:pt x="337185" y="167386"/>
                </a:lnTo>
                <a:lnTo>
                  <a:pt x="337185" y="132714"/>
                </a:lnTo>
                <a:lnTo>
                  <a:pt x="322335" y="103026"/>
                </a:lnTo>
                <a:lnTo>
                  <a:pt x="289900" y="84962"/>
                </a:lnTo>
                <a:close/>
              </a:path>
              <a:path w="609600" h="568960">
                <a:moveTo>
                  <a:pt x="537464" y="148716"/>
                </a:moveTo>
                <a:lnTo>
                  <a:pt x="453136" y="148716"/>
                </a:lnTo>
                <a:lnTo>
                  <a:pt x="453136" y="169925"/>
                </a:lnTo>
                <a:lnTo>
                  <a:pt x="537464" y="169925"/>
                </a:lnTo>
                <a:lnTo>
                  <a:pt x="537464" y="148716"/>
                </a:lnTo>
                <a:close/>
              </a:path>
              <a:path w="609600" h="568960">
                <a:moveTo>
                  <a:pt x="505841" y="116839"/>
                </a:moveTo>
                <a:lnTo>
                  <a:pt x="484758" y="116839"/>
                </a:lnTo>
                <a:lnTo>
                  <a:pt x="484758" y="148716"/>
                </a:lnTo>
                <a:lnTo>
                  <a:pt x="505841" y="148716"/>
                </a:lnTo>
                <a:lnTo>
                  <a:pt x="505841" y="116839"/>
                </a:lnTo>
                <a:close/>
              </a:path>
              <a:path w="609600" h="568960">
                <a:moveTo>
                  <a:pt x="379349" y="53086"/>
                </a:moveTo>
                <a:lnTo>
                  <a:pt x="358267" y="53086"/>
                </a:lnTo>
                <a:lnTo>
                  <a:pt x="358267" y="84962"/>
                </a:lnTo>
                <a:lnTo>
                  <a:pt x="379349" y="84962"/>
                </a:lnTo>
                <a:lnTo>
                  <a:pt x="379349" y="53086"/>
                </a:lnTo>
                <a:close/>
              </a:path>
              <a:path w="609600" h="568960">
                <a:moveTo>
                  <a:pt x="410972" y="31876"/>
                </a:moveTo>
                <a:lnTo>
                  <a:pt x="326644" y="31876"/>
                </a:lnTo>
                <a:lnTo>
                  <a:pt x="326644" y="53086"/>
                </a:lnTo>
                <a:lnTo>
                  <a:pt x="410972" y="53086"/>
                </a:lnTo>
                <a:lnTo>
                  <a:pt x="410972" y="31876"/>
                </a:lnTo>
                <a:close/>
              </a:path>
              <a:path w="609600" h="568960">
                <a:moveTo>
                  <a:pt x="379349" y="0"/>
                </a:moveTo>
                <a:lnTo>
                  <a:pt x="358267" y="0"/>
                </a:lnTo>
                <a:lnTo>
                  <a:pt x="358267" y="31876"/>
                </a:lnTo>
                <a:lnTo>
                  <a:pt x="379349" y="31876"/>
                </a:lnTo>
                <a:lnTo>
                  <a:pt x="379349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8" name="object 10">
            <a:extLst>
              <a:ext uri="{FF2B5EF4-FFF2-40B4-BE49-F238E27FC236}">
                <a16:creationId xmlns:a16="http://schemas.microsoft.com/office/drawing/2014/main" id="{7445A14A-C748-BED9-8CD1-F08F6CC56DBA}"/>
              </a:ext>
            </a:extLst>
          </p:cNvPr>
          <p:cNvSpPr/>
          <p:nvPr/>
        </p:nvSpPr>
        <p:spPr>
          <a:xfrm>
            <a:off x="9447295" y="2211376"/>
            <a:ext cx="328034" cy="288404"/>
          </a:xfrm>
          <a:custGeom>
            <a:avLst/>
            <a:gdLst/>
            <a:ahLst/>
            <a:cxnLst/>
            <a:rect l="l" t="t" r="r" b="b"/>
            <a:pathLst>
              <a:path w="567690" h="499110">
                <a:moveTo>
                  <a:pt x="433857" y="189522"/>
                </a:moveTo>
                <a:lnTo>
                  <a:pt x="420878" y="165023"/>
                </a:lnTo>
                <a:lnTo>
                  <a:pt x="411645" y="160248"/>
                </a:lnTo>
                <a:lnTo>
                  <a:pt x="411645" y="189522"/>
                </a:lnTo>
                <a:lnTo>
                  <a:pt x="411645" y="218808"/>
                </a:lnTo>
                <a:lnTo>
                  <a:pt x="411645" y="442226"/>
                </a:lnTo>
                <a:lnTo>
                  <a:pt x="403288" y="452742"/>
                </a:lnTo>
                <a:lnTo>
                  <a:pt x="378701" y="463981"/>
                </a:lnTo>
                <a:lnTo>
                  <a:pt x="338632" y="472935"/>
                </a:lnTo>
                <a:lnTo>
                  <a:pt x="283794" y="476580"/>
                </a:lnTo>
                <a:lnTo>
                  <a:pt x="228993" y="472935"/>
                </a:lnTo>
                <a:lnTo>
                  <a:pt x="189001" y="463981"/>
                </a:lnTo>
                <a:lnTo>
                  <a:pt x="164490" y="452742"/>
                </a:lnTo>
                <a:lnTo>
                  <a:pt x="156171" y="442226"/>
                </a:lnTo>
                <a:lnTo>
                  <a:pt x="156171" y="387311"/>
                </a:lnTo>
                <a:lnTo>
                  <a:pt x="180975" y="400177"/>
                </a:lnTo>
                <a:lnTo>
                  <a:pt x="228993" y="410908"/>
                </a:lnTo>
                <a:lnTo>
                  <a:pt x="283794" y="414515"/>
                </a:lnTo>
                <a:lnTo>
                  <a:pt x="338632" y="410908"/>
                </a:lnTo>
                <a:lnTo>
                  <a:pt x="386727" y="400177"/>
                </a:lnTo>
                <a:lnTo>
                  <a:pt x="411645" y="387273"/>
                </a:lnTo>
                <a:lnTo>
                  <a:pt x="411645" y="357987"/>
                </a:lnTo>
                <a:lnTo>
                  <a:pt x="403288" y="368274"/>
                </a:lnTo>
                <a:lnTo>
                  <a:pt x="378701" y="379539"/>
                </a:lnTo>
                <a:lnTo>
                  <a:pt x="338632" y="388620"/>
                </a:lnTo>
                <a:lnTo>
                  <a:pt x="283794" y="392353"/>
                </a:lnTo>
                <a:lnTo>
                  <a:pt x="228993" y="388620"/>
                </a:lnTo>
                <a:lnTo>
                  <a:pt x="189001" y="379539"/>
                </a:lnTo>
                <a:lnTo>
                  <a:pt x="164490" y="368274"/>
                </a:lnTo>
                <a:lnTo>
                  <a:pt x="156171" y="357987"/>
                </a:lnTo>
                <a:lnTo>
                  <a:pt x="156171" y="303072"/>
                </a:lnTo>
                <a:lnTo>
                  <a:pt x="180975" y="315937"/>
                </a:lnTo>
                <a:lnTo>
                  <a:pt x="228993" y="326669"/>
                </a:lnTo>
                <a:lnTo>
                  <a:pt x="283794" y="330288"/>
                </a:lnTo>
                <a:lnTo>
                  <a:pt x="338632" y="326669"/>
                </a:lnTo>
                <a:lnTo>
                  <a:pt x="386727" y="315937"/>
                </a:lnTo>
                <a:lnTo>
                  <a:pt x="411645" y="303047"/>
                </a:lnTo>
                <a:lnTo>
                  <a:pt x="411645" y="273761"/>
                </a:lnTo>
                <a:lnTo>
                  <a:pt x="403288" y="284035"/>
                </a:lnTo>
                <a:lnTo>
                  <a:pt x="378701" y="295300"/>
                </a:lnTo>
                <a:lnTo>
                  <a:pt x="338632" y="304380"/>
                </a:lnTo>
                <a:lnTo>
                  <a:pt x="283794" y="308114"/>
                </a:lnTo>
                <a:lnTo>
                  <a:pt x="228993" y="304380"/>
                </a:lnTo>
                <a:lnTo>
                  <a:pt x="189001" y="295300"/>
                </a:lnTo>
                <a:lnTo>
                  <a:pt x="164490" y="284035"/>
                </a:lnTo>
                <a:lnTo>
                  <a:pt x="156171" y="273761"/>
                </a:lnTo>
                <a:lnTo>
                  <a:pt x="156171" y="218846"/>
                </a:lnTo>
                <a:lnTo>
                  <a:pt x="180975" y="231711"/>
                </a:lnTo>
                <a:lnTo>
                  <a:pt x="228993" y="242443"/>
                </a:lnTo>
                <a:lnTo>
                  <a:pt x="283794" y="246049"/>
                </a:lnTo>
                <a:lnTo>
                  <a:pt x="338632" y="242443"/>
                </a:lnTo>
                <a:lnTo>
                  <a:pt x="386727" y="231711"/>
                </a:lnTo>
                <a:lnTo>
                  <a:pt x="401840" y="223875"/>
                </a:lnTo>
                <a:lnTo>
                  <a:pt x="411645" y="218808"/>
                </a:lnTo>
                <a:lnTo>
                  <a:pt x="411645" y="189522"/>
                </a:lnTo>
                <a:lnTo>
                  <a:pt x="403288" y="199796"/>
                </a:lnTo>
                <a:lnTo>
                  <a:pt x="378701" y="211061"/>
                </a:lnTo>
                <a:lnTo>
                  <a:pt x="338632" y="220154"/>
                </a:lnTo>
                <a:lnTo>
                  <a:pt x="283794" y="223875"/>
                </a:lnTo>
                <a:lnTo>
                  <a:pt x="228993" y="220154"/>
                </a:lnTo>
                <a:lnTo>
                  <a:pt x="189001" y="211061"/>
                </a:lnTo>
                <a:lnTo>
                  <a:pt x="164490" y="199796"/>
                </a:lnTo>
                <a:lnTo>
                  <a:pt x="156171" y="189522"/>
                </a:lnTo>
                <a:lnTo>
                  <a:pt x="164490" y="179247"/>
                </a:lnTo>
                <a:lnTo>
                  <a:pt x="189001" y="167982"/>
                </a:lnTo>
                <a:lnTo>
                  <a:pt x="228993" y="158902"/>
                </a:lnTo>
                <a:lnTo>
                  <a:pt x="283794" y="155168"/>
                </a:lnTo>
                <a:lnTo>
                  <a:pt x="338582" y="158902"/>
                </a:lnTo>
                <a:lnTo>
                  <a:pt x="378663" y="167982"/>
                </a:lnTo>
                <a:lnTo>
                  <a:pt x="403275" y="179247"/>
                </a:lnTo>
                <a:lnTo>
                  <a:pt x="411645" y="189522"/>
                </a:lnTo>
                <a:lnTo>
                  <a:pt x="411645" y="160248"/>
                </a:lnTo>
                <a:lnTo>
                  <a:pt x="401840" y="155168"/>
                </a:lnTo>
                <a:lnTo>
                  <a:pt x="386727" y="147332"/>
                </a:lnTo>
                <a:lnTo>
                  <a:pt x="338632" y="136613"/>
                </a:lnTo>
                <a:lnTo>
                  <a:pt x="283794" y="132994"/>
                </a:lnTo>
                <a:lnTo>
                  <a:pt x="228993" y="136613"/>
                </a:lnTo>
                <a:lnTo>
                  <a:pt x="180975" y="147332"/>
                </a:lnTo>
                <a:lnTo>
                  <a:pt x="146900" y="165023"/>
                </a:lnTo>
                <a:lnTo>
                  <a:pt x="133959" y="189522"/>
                </a:lnTo>
                <a:lnTo>
                  <a:pt x="133959" y="273761"/>
                </a:lnTo>
                <a:lnTo>
                  <a:pt x="133959" y="357987"/>
                </a:lnTo>
                <a:lnTo>
                  <a:pt x="133959" y="442226"/>
                </a:lnTo>
                <a:lnTo>
                  <a:pt x="146900" y="466725"/>
                </a:lnTo>
                <a:lnTo>
                  <a:pt x="180975" y="484416"/>
                </a:lnTo>
                <a:lnTo>
                  <a:pt x="228993" y="495134"/>
                </a:lnTo>
                <a:lnTo>
                  <a:pt x="283794" y="498754"/>
                </a:lnTo>
                <a:lnTo>
                  <a:pt x="338632" y="495134"/>
                </a:lnTo>
                <a:lnTo>
                  <a:pt x="386727" y="484416"/>
                </a:lnTo>
                <a:lnTo>
                  <a:pt x="420878" y="466725"/>
                </a:lnTo>
                <a:lnTo>
                  <a:pt x="433857" y="442226"/>
                </a:lnTo>
                <a:lnTo>
                  <a:pt x="433857" y="357987"/>
                </a:lnTo>
                <a:lnTo>
                  <a:pt x="433857" y="273761"/>
                </a:lnTo>
                <a:lnTo>
                  <a:pt x="433857" y="189522"/>
                </a:lnTo>
                <a:close/>
              </a:path>
              <a:path w="567690" h="499110">
                <a:moveTo>
                  <a:pt x="567143" y="4953"/>
                </a:moveTo>
                <a:lnTo>
                  <a:pt x="562165" y="0"/>
                </a:lnTo>
                <a:lnTo>
                  <a:pt x="5651" y="0"/>
                </a:lnTo>
                <a:lnTo>
                  <a:pt x="673" y="4953"/>
                </a:lnTo>
                <a:lnTo>
                  <a:pt x="673" y="41363"/>
                </a:lnTo>
                <a:lnTo>
                  <a:pt x="5651" y="46329"/>
                </a:lnTo>
                <a:lnTo>
                  <a:pt x="11785" y="46329"/>
                </a:lnTo>
                <a:lnTo>
                  <a:pt x="20764" y="48653"/>
                </a:lnTo>
                <a:lnTo>
                  <a:pt x="27927" y="54025"/>
                </a:lnTo>
                <a:lnTo>
                  <a:pt x="32575" y="61671"/>
                </a:lnTo>
                <a:lnTo>
                  <a:pt x="34010" y="71183"/>
                </a:lnTo>
                <a:lnTo>
                  <a:pt x="32410" y="80378"/>
                </a:lnTo>
                <a:lnTo>
                  <a:pt x="27571" y="87972"/>
                </a:lnTo>
                <a:lnTo>
                  <a:pt x="20231" y="93218"/>
                </a:lnTo>
                <a:lnTo>
                  <a:pt x="11112" y="95313"/>
                </a:lnTo>
                <a:lnTo>
                  <a:pt x="4978" y="95313"/>
                </a:lnTo>
                <a:lnTo>
                  <a:pt x="0" y="100279"/>
                </a:lnTo>
                <a:lnTo>
                  <a:pt x="12" y="305371"/>
                </a:lnTo>
                <a:lnTo>
                  <a:pt x="4978" y="310337"/>
                </a:lnTo>
                <a:lnTo>
                  <a:pt x="111747" y="310337"/>
                </a:lnTo>
                <a:lnTo>
                  <a:pt x="111747" y="288163"/>
                </a:lnTo>
                <a:lnTo>
                  <a:pt x="67310" y="288163"/>
                </a:lnTo>
                <a:lnTo>
                  <a:pt x="67310" y="277075"/>
                </a:lnTo>
                <a:lnTo>
                  <a:pt x="111747" y="277075"/>
                </a:lnTo>
                <a:lnTo>
                  <a:pt x="111747" y="254914"/>
                </a:lnTo>
                <a:lnTo>
                  <a:pt x="50076" y="254914"/>
                </a:lnTo>
                <a:lnTo>
                  <a:pt x="45097" y="259880"/>
                </a:lnTo>
                <a:lnTo>
                  <a:pt x="45097" y="288163"/>
                </a:lnTo>
                <a:lnTo>
                  <a:pt x="22885" y="288163"/>
                </a:lnTo>
                <a:lnTo>
                  <a:pt x="22885" y="116039"/>
                </a:lnTo>
                <a:lnTo>
                  <a:pt x="36576" y="109410"/>
                </a:lnTo>
                <a:lnTo>
                  <a:pt x="47167" y="99021"/>
                </a:lnTo>
                <a:lnTo>
                  <a:pt x="53949" y="85839"/>
                </a:lnTo>
                <a:lnTo>
                  <a:pt x="56210" y="70815"/>
                </a:lnTo>
                <a:lnTo>
                  <a:pt x="53860" y="55702"/>
                </a:lnTo>
                <a:lnTo>
                  <a:pt x="46913" y="42481"/>
                </a:lnTo>
                <a:lnTo>
                  <a:pt x="36118" y="32169"/>
                </a:lnTo>
                <a:lnTo>
                  <a:pt x="22225" y="25704"/>
                </a:lnTo>
                <a:lnTo>
                  <a:pt x="22225" y="22161"/>
                </a:lnTo>
                <a:lnTo>
                  <a:pt x="544931" y="22161"/>
                </a:lnTo>
                <a:lnTo>
                  <a:pt x="544931" y="25819"/>
                </a:lnTo>
                <a:lnTo>
                  <a:pt x="534657" y="30518"/>
                </a:lnTo>
                <a:lnTo>
                  <a:pt x="525907" y="37401"/>
                </a:lnTo>
                <a:lnTo>
                  <a:pt x="519010" y="46139"/>
                </a:lnTo>
                <a:lnTo>
                  <a:pt x="514299" y="56388"/>
                </a:lnTo>
                <a:lnTo>
                  <a:pt x="512191" y="75057"/>
                </a:lnTo>
                <a:lnTo>
                  <a:pt x="517258" y="92481"/>
                </a:lnTo>
                <a:lnTo>
                  <a:pt x="528497" y="106743"/>
                </a:lnTo>
                <a:lnTo>
                  <a:pt x="544931" y="115925"/>
                </a:lnTo>
                <a:lnTo>
                  <a:pt x="544931" y="288163"/>
                </a:lnTo>
                <a:lnTo>
                  <a:pt x="533819" y="288163"/>
                </a:lnTo>
                <a:lnTo>
                  <a:pt x="533819" y="259880"/>
                </a:lnTo>
                <a:lnTo>
                  <a:pt x="528853" y="254914"/>
                </a:lnTo>
                <a:lnTo>
                  <a:pt x="456069" y="254914"/>
                </a:lnTo>
                <a:lnTo>
                  <a:pt x="456069" y="277088"/>
                </a:lnTo>
                <a:lnTo>
                  <a:pt x="511606" y="277088"/>
                </a:lnTo>
                <a:lnTo>
                  <a:pt x="511606" y="288163"/>
                </a:lnTo>
                <a:lnTo>
                  <a:pt x="456069" y="288163"/>
                </a:lnTo>
                <a:lnTo>
                  <a:pt x="456069" y="310337"/>
                </a:lnTo>
                <a:lnTo>
                  <a:pt x="522706" y="310337"/>
                </a:lnTo>
                <a:lnTo>
                  <a:pt x="528853" y="310337"/>
                </a:lnTo>
                <a:lnTo>
                  <a:pt x="556031" y="310337"/>
                </a:lnTo>
                <a:lnTo>
                  <a:pt x="562165" y="310337"/>
                </a:lnTo>
                <a:lnTo>
                  <a:pt x="567143" y="305371"/>
                </a:lnTo>
                <a:lnTo>
                  <a:pt x="567143" y="100279"/>
                </a:lnTo>
                <a:lnTo>
                  <a:pt x="562165" y="95313"/>
                </a:lnTo>
                <a:lnTo>
                  <a:pt x="556031" y="95313"/>
                </a:lnTo>
                <a:lnTo>
                  <a:pt x="547052" y="92989"/>
                </a:lnTo>
                <a:lnTo>
                  <a:pt x="539889" y="87617"/>
                </a:lnTo>
                <a:lnTo>
                  <a:pt x="535241" y="79971"/>
                </a:lnTo>
                <a:lnTo>
                  <a:pt x="533819" y="70815"/>
                </a:lnTo>
                <a:lnTo>
                  <a:pt x="535266" y="61696"/>
                </a:lnTo>
                <a:lnTo>
                  <a:pt x="539927" y="54089"/>
                </a:lnTo>
                <a:lnTo>
                  <a:pt x="547077" y="48742"/>
                </a:lnTo>
                <a:lnTo>
                  <a:pt x="556031" y="46431"/>
                </a:lnTo>
                <a:lnTo>
                  <a:pt x="562165" y="46431"/>
                </a:lnTo>
                <a:lnTo>
                  <a:pt x="567143" y="41478"/>
                </a:lnTo>
                <a:lnTo>
                  <a:pt x="567143" y="495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9" name="object 95">
            <a:extLst>
              <a:ext uri="{FF2B5EF4-FFF2-40B4-BE49-F238E27FC236}">
                <a16:creationId xmlns:a16="http://schemas.microsoft.com/office/drawing/2014/main" id="{9D7C6B7D-F1F9-D418-D4B0-7DF4508166E0}"/>
              </a:ext>
            </a:extLst>
          </p:cNvPr>
          <p:cNvSpPr/>
          <p:nvPr/>
        </p:nvSpPr>
        <p:spPr>
          <a:xfrm>
            <a:off x="9856754" y="3425693"/>
            <a:ext cx="315502" cy="314730"/>
          </a:xfrm>
          <a:custGeom>
            <a:avLst/>
            <a:gdLst/>
            <a:ahLst/>
            <a:cxnLst/>
            <a:rect l="l" t="t" r="r" b="b"/>
            <a:pathLst>
              <a:path w="520065" h="518795">
                <a:moveTo>
                  <a:pt x="314824" y="302141"/>
                </a:moveTo>
                <a:lnTo>
                  <a:pt x="267907" y="307624"/>
                </a:lnTo>
                <a:lnTo>
                  <a:pt x="224807" y="323238"/>
                </a:lnTo>
                <a:lnTo>
                  <a:pt x="186765" y="347729"/>
                </a:lnTo>
                <a:lnTo>
                  <a:pt x="155019" y="379843"/>
                </a:lnTo>
                <a:lnTo>
                  <a:pt x="130809" y="418327"/>
                </a:lnTo>
                <a:lnTo>
                  <a:pt x="115374" y="461928"/>
                </a:lnTo>
                <a:lnTo>
                  <a:pt x="110055" y="508502"/>
                </a:lnTo>
                <a:lnTo>
                  <a:pt x="109954" y="518661"/>
                </a:lnTo>
                <a:lnTo>
                  <a:pt x="519695" y="518661"/>
                </a:lnTo>
                <a:lnTo>
                  <a:pt x="519604" y="508502"/>
                </a:lnTo>
                <a:lnTo>
                  <a:pt x="518755" y="500123"/>
                </a:lnTo>
                <a:lnTo>
                  <a:pt x="128751" y="500122"/>
                </a:lnTo>
                <a:lnTo>
                  <a:pt x="137274" y="452187"/>
                </a:lnTo>
                <a:lnTo>
                  <a:pt x="156971" y="409256"/>
                </a:lnTo>
                <a:lnTo>
                  <a:pt x="186208" y="372986"/>
                </a:lnTo>
                <a:lnTo>
                  <a:pt x="223352" y="345030"/>
                </a:lnTo>
                <a:lnTo>
                  <a:pt x="266768" y="327043"/>
                </a:lnTo>
                <a:lnTo>
                  <a:pt x="314824" y="320679"/>
                </a:lnTo>
                <a:lnTo>
                  <a:pt x="399153" y="320679"/>
                </a:lnTo>
                <a:lnTo>
                  <a:pt x="399332" y="320285"/>
                </a:lnTo>
                <a:lnTo>
                  <a:pt x="379043" y="312367"/>
                </a:lnTo>
                <a:lnTo>
                  <a:pt x="358146" y="306694"/>
                </a:lnTo>
                <a:lnTo>
                  <a:pt x="336715" y="303281"/>
                </a:lnTo>
                <a:lnTo>
                  <a:pt x="314824" y="302141"/>
                </a:lnTo>
                <a:close/>
              </a:path>
              <a:path w="520065" h="518795">
                <a:moveTo>
                  <a:pt x="176252" y="0"/>
                </a:moveTo>
                <a:lnTo>
                  <a:pt x="111764" y="4517"/>
                </a:lnTo>
                <a:lnTo>
                  <a:pt x="55283" y="17934"/>
                </a:lnTo>
                <a:lnTo>
                  <a:pt x="15223" y="40049"/>
                </a:lnTo>
                <a:lnTo>
                  <a:pt x="0" y="70663"/>
                </a:lnTo>
                <a:lnTo>
                  <a:pt x="0" y="71721"/>
                </a:lnTo>
                <a:lnTo>
                  <a:pt x="287" y="72702"/>
                </a:lnTo>
                <a:lnTo>
                  <a:pt x="371" y="73737"/>
                </a:lnTo>
                <a:lnTo>
                  <a:pt x="0" y="73737"/>
                </a:lnTo>
                <a:lnTo>
                  <a:pt x="0" y="447823"/>
                </a:lnTo>
                <a:lnTo>
                  <a:pt x="5366" y="466819"/>
                </a:lnTo>
                <a:lnTo>
                  <a:pt x="21132" y="483512"/>
                </a:lnTo>
                <a:lnTo>
                  <a:pt x="46795" y="497531"/>
                </a:lnTo>
                <a:lnTo>
                  <a:pt x="81854" y="508502"/>
                </a:lnTo>
                <a:lnTo>
                  <a:pt x="86118" y="490464"/>
                </a:lnTo>
                <a:lnTo>
                  <a:pt x="57993" y="481974"/>
                </a:lnTo>
                <a:lnTo>
                  <a:pt x="36727" y="471640"/>
                </a:lnTo>
                <a:lnTo>
                  <a:pt x="23270" y="460058"/>
                </a:lnTo>
                <a:lnTo>
                  <a:pt x="18573" y="447823"/>
                </a:lnTo>
                <a:lnTo>
                  <a:pt x="18573" y="358776"/>
                </a:lnTo>
                <a:lnTo>
                  <a:pt x="57532" y="358776"/>
                </a:lnTo>
                <a:lnTo>
                  <a:pt x="51855" y="356819"/>
                </a:lnTo>
                <a:lnTo>
                  <a:pt x="33801" y="347113"/>
                </a:lnTo>
                <a:lnTo>
                  <a:pt x="22489" y="336476"/>
                </a:lnTo>
                <a:lnTo>
                  <a:pt x="18573" y="325360"/>
                </a:lnTo>
                <a:lnTo>
                  <a:pt x="18573" y="235077"/>
                </a:lnTo>
                <a:lnTo>
                  <a:pt x="55902" y="235077"/>
                </a:lnTo>
                <a:lnTo>
                  <a:pt x="28392" y="218947"/>
                </a:lnTo>
                <a:lnTo>
                  <a:pt x="18573" y="201020"/>
                </a:lnTo>
                <a:lnTo>
                  <a:pt x="18573" y="103932"/>
                </a:lnTo>
                <a:lnTo>
                  <a:pt x="57750" y="103932"/>
                </a:lnTo>
                <a:lnTo>
                  <a:pt x="29947" y="89432"/>
                </a:lnTo>
                <a:lnTo>
                  <a:pt x="18573" y="70663"/>
                </a:lnTo>
                <a:lnTo>
                  <a:pt x="29947" y="51901"/>
                </a:lnTo>
                <a:lnTo>
                  <a:pt x="62045" y="35163"/>
                </a:lnTo>
                <a:lnTo>
                  <a:pt x="111826" y="23144"/>
                </a:lnTo>
                <a:lnTo>
                  <a:pt x="176252" y="18538"/>
                </a:lnTo>
                <a:lnTo>
                  <a:pt x="292609" y="18538"/>
                </a:lnTo>
                <a:lnTo>
                  <a:pt x="244015" y="5191"/>
                </a:lnTo>
                <a:lnTo>
                  <a:pt x="176252" y="0"/>
                </a:lnTo>
                <a:close/>
              </a:path>
              <a:path w="520065" h="518795">
                <a:moveTo>
                  <a:pt x="292258" y="449940"/>
                </a:moveTo>
                <a:lnTo>
                  <a:pt x="271208" y="453791"/>
                </a:lnTo>
                <a:lnTo>
                  <a:pt x="253473" y="464390"/>
                </a:lnTo>
                <a:lnTo>
                  <a:pt x="240468" y="480310"/>
                </a:lnTo>
                <a:lnTo>
                  <a:pt x="233605" y="500123"/>
                </a:lnTo>
                <a:lnTo>
                  <a:pt x="252519" y="500123"/>
                </a:lnTo>
                <a:lnTo>
                  <a:pt x="257767" y="487544"/>
                </a:lnTo>
                <a:lnTo>
                  <a:pt x="266691" y="477515"/>
                </a:lnTo>
                <a:lnTo>
                  <a:pt x="278464" y="470878"/>
                </a:lnTo>
                <a:lnTo>
                  <a:pt x="292258" y="468479"/>
                </a:lnTo>
                <a:lnTo>
                  <a:pt x="342719" y="468479"/>
                </a:lnTo>
                <a:lnTo>
                  <a:pt x="351960" y="459758"/>
                </a:lnTo>
                <a:lnTo>
                  <a:pt x="324923" y="459758"/>
                </a:lnTo>
                <a:lnTo>
                  <a:pt x="317559" y="455610"/>
                </a:lnTo>
                <a:lnTo>
                  <a:pt x="309597" y="452526"/>
                </a:lnTo>
                <a:lnTo>
                  <a:pt x="301132" y="450603"/>
                </a:lnTo>
                <a:lnTo>
                  <a:pt x="292258" y="449940"/>
                </a:lnTo>
                <a:close/>
              </a:path>
              <a:path w="520065" h="518795">
                <a:moveTo>
                  <a:pt x="342719" y="468479"/>
                </a:moveTo>
                <a:lnTo>
                  <a:pt x="292258" y="468479"/>
                </a:lnTo>
                <a:lnTo>
                  <a:pt x="306059" y="470878"/>
                </a:lnTo>
                <a:lnTo>
                  <a:pt x="317834" y="477515"/>
                </a:lnTo>
                <a:lnTo>
                  <a:pt x="326757" y="487544"/>
                </a:lnTo>
                <a:lnTo>
                  <a:pt x="332004" y="500123"/>
                </a:lnTo>
                <a:lnTo>
                  <a:pt x="350926" y="500123"/>
                </a:lnTo>
                <a:lnTo>
                  <a:pt x="349214" y="492488"/>
                </a:lnTo>
                <a:lnTo>
                  <a:pt x="346559" y="485259"/>
                </a:lnTo>
                <a:lnTo>
                  <a:pt x="343025" y="478505"/>
                </a:lnTo>
                <a:lnTo>
                  <a:pt x="338675" y="472295"/>
                </a:lnTo>
                <a:lnTo>
                  <a:pt x="342719" y="468479"/>
                </a:lnTo>
                <a:close/>
              </a:path>
              <a:path w="520065" h="518795">
                <a:moveTo>
                  <a:pt x="468261" y="372920"/>
                </a:moveTo>
                <a:lnTo>
                  <a:pt x="443978" y="372920"/>
                </a:lnTo>
                <a:lnTo>
                  <a:pt x="466725" y="399774"/>
                </a:lnTo>
                <a:lnTo>
                  <a:pt x="484157" y="430689"/>
                </a:lnTo>
                <a:lnTo>
                  <a:pt x="495731" y="464520"/>
                </a:lnTo>
                <a:lnTo>
                  <a:pt x="500905" y="500123"/>
                </a:lnTo>
                <a:lnTo>
                  <a:pt x="518755" y="500123"/>
                </a:lnTo>
                <a:lnTo>
                  <a:pt x="515476" y="467774"/>
                </a:lnTo>
                <a:lnTo>
                  <a:pt x="503270" y="428001"/>
                </a:lnTo>
                <a:lnTo>
                  <a:pt x="483752" y="391592"/>
                </a:lnTo>
                <a:lnTo>
                  <a:pt x="468261" y="372920"/>
                </a:lnTo>
                <a:close/>
              </a:path>
              <a:path w="520065" h="518795">
                <a:moveTo>
                  <a:pt x="478957" y="314384"/>
                </a:moveTo>
                <a:lnTo>
                  <a:pt x="324923" y="459758"/>
                </a:lnTo>
                <a:lnTo>
                  <a:pt x="351960" y="459758"/>
                </a:lnTo>
                <a:lnTo>
                  <a:pt x="443978" y="372920"/>
                </a:lnTo>
                <a:lnTo>
                  <a:pt x="468261" y="372920"/>
                </a:lnTo>
                <a:lnTo>
                  <a:pt x="457598" y="360066"/>
                </a:lnTo>
                <a:lnTo>
                  <a:pt x="491726" y="327863"/>
                </a:lnTo>
                <a:lnTo>
                  <a:pt x="478957" y="314384"/>
                </a:lnTo>
                <a:close/>
              </a:path>
              <a:path w="520065" h="518795">
                <a:moveTo>
                  <a:pt x="321371" y="247776"/>
                </a:moveTo>
                <a:lnTo>
                  <a:pt x="272346" y="252083"/>
                </a:lnTo>
                <a:lnTo>
                  <a:pt x="227492" y="264621"/>
                </a:lnTo>
                <a:lnTo>
                  <a:pt x="185934" y="284817"/>
                </a:lnTo>
                <a:lnTo>
                  <a:pt x="148623" y="312097"/>
                </a:lnTo>
                <a:lnTo>
                  <a:pt x="116510" y="345889"/>
                </a:lnTo>
                <a:lnTo>
                  <a:pt x="90544" y="385619"/>
                </a:lnTo>
                <a:lnTo>
                  <a:pt x="106966" y="394301"/>
                </a:lnTo>
                <a:lnTo>
                  <a:pt x="136601" y="350676"/>
                </a:lnTo>
                <a:lnTo>
                  <a:pt x="174201" y="315146"/>
                </a:lnTo>
                <a:lnTo>
                  <a:pt x="218242" y="288630"/>
                </a:lnTo>
                <a:lnTo>
                  <a:pt x="267198" y="272047"/>
                </a:lnTo>
                <a:lnTo>
                  <a:pt x="319545" y="266315"/>
                </a:lnTo>
                <a:lnTo>
                  <a:pt x="374325" y="266315"/>
                </a:lnTo>
                <a:lnTo>
                  <a:pt x="377091" y="254218"/>
                </a:lnTo>
                <a:lnTo>
                  <a:pt x="368807" y="252491"/>
                </a:lnTo>
                <a:lnTo>
                  <a:pt x="360458" y="251052"/>
                </a:lnTo>
                <a:lnTo>
                  <a:pt x="352054" y="249888"/>
                </a:lnTo>
                <a:lnTo>
                  <a:pt x="343605" y="248981"/>
                </a:lnTo>
                <a:lnTo>
                  <a:pt x="343605" y="247931"/>
                </a:lnTo>
                <a:lnTo>
                  <a:pt x="325031" y="247931"/>
                </a:lnTo>
                <a:lnTo>
                  <a:pt x="323205" y="247892"/>
                </a:lnTo>
                <a:lnTo>
                  <a:pt x="321371" y="247776"/>
                </a:lnTo>
                <a:close/>
              </a:path>
              <a:path w="520065" h="518795">
                <a:moveTo>
                  <a:pt x="57532" y="358776"/>
                </a:moveTo>
                <a:lnTo>
                  <a:pt x="18573" y="358776"/>
                </a:lnTo>
                <a:lnTo>
                  <a:pt x="28643" y="365760"/>
                </a:lnTo>
                <a:lnTo>
                  <a:pt x="40778" y="372153"/>
                </a:lnTo>
                <a:lnTo>
                  <a:pt x="54924" y="377911"/>
                </a:lnTo>
                <a:lnTo>
                  <a:pt x="71027" y="382992"/>
                </a:lnTo>
                <a:lnTo>
                  <a:pt x="75995" y="365141"/>
                </a:lnTo>
                <a:lnTo>
                  <a:pt x="57532" y="358776"/>
                </a:lnTo>
                <a:close/>
              </a:path>
              <a:path w="520065" h="518795">
                <a:moveTo>
                  <a:pt x="399153" y="320679"/>
                </a:moveTo>
                <a:lnTo>
                  <a:pt x="314824" y="320679"/>
                </a:lnTo>
                <a:lnTo>
                  <a:pt x="334734" y="321716"/>
                </a:lnTo>
                <a:lnTo>
                  <a:pt x="354221" y="324818"/>
                </a:lnTo>
                <a:lnTo>
                  <a:pt x="373220" y="329973"/>
                </a:lnTo>
                <a:lnTo>
                  <a:pt x="391663" y="337171"/>
                </a:lnTo>
                <a:lnTo>
                  <a:pt x="399153" y="320679"/>
                </a:lnTo>
                <a:close/>
              </a:path>
              <a:path w="520065" h="518795">
                <a:moveTo>
                  <a:pt x="400106" y="260583"/>
                </a:moveTo>
                <a:lnTo>
                  <a:pt x="394317" y="278203"/>
                </a:lnTo>
                <a:lnTo>
                  <a:pt x="406750" y="282656"/>
                </a:lnTo>
                <a:lnTo>
                  <a:pt x="418934" y="287799"/>
                </a:lnTo>
                <a:lnTo>
                  <a:pt x="430826" y="293613"/>
                </a:lnTo>
                <a:lnTo>
                  <a:pt x="442383" y="300078"/>
                </a:lnTo>
                <a:lnTo>
                  <a:pt x="451918" y="284166"/>
                </a:lnTo>
                <a:lnTo>
                  <a:pt x="439456" y="277203"/>
                </a:lnTo>
                <a:lnTo>
                  <a:pt x="426639" y="270938"/>
                </a:lnTo>
                <a:lnTo>
                  <a:pt x="413508" y="265391"/>
                </a:lnTo>
                <a:lnTo>
                  <a:pt x="400106" y="260583"/>
                </a:lnTo>
                <a:close/>
              </a:path>
              <a:path w="520065" h="518795">
                <a:moveTo>
                  <a:pt x="55902" y="235077"/>
                </a:moveTo>
                <a:lnTo>
                  <a:pt x="18573" y="235077"/>
                </a:lnTo>
                <a:lnTo>
                  <a:pt x="44938" y="250690"/>
                </a:lnTo>
                <a:lnTo>
                  <a:pt x="79405" y="262306"/>
                </a:lnTo>
                <a:lnTo>
                  <a:pt x="119248" y="269959"/>
                </a:lnTo>
                <a:lnTo>
                  <a:pt x="161742" y="273684"/>
                </a:lnTo>
                <a:lnTo>
                  <a:pt x="162508" y="255161"/>
                </a:lnTo>
                <a:lnTo>
                  <a:pt x="102006" y="248461"/>
                </a:lnTo>
                <a:lnTo>
                  <a:pt x="56752" y="235575"/>
                </a:lnTo>
                <a:lnTo>
                  <a:pt x="55902" y="235077"/>
                </a:lnTo>
                <a:close/>
              </a:path>
              <a:path w="520065" h="518795">
                <a:moveTo>
                  <a:pt x="374325" y="266315"/>
                </a:moveTo>
                <a:lnTo>
                  <a:pt x="319545" y="266315"/>
                </a:lnTo>
                <a:lnTo>
                  <a:pt x="333041" y="266691"/>
                </a:lnTo>
                <a:lnTo>
                  <a:pt x="346475" y="267815"/>
                </a:lnTo>
                <a:lnTo>
                  <a:pt x="359797" y="269684"/>
                </a:lnTo>
                <a:lnTo>
                  <a:pt x="372958" y="272294"/>
                </a:lnTo>
                <a:lnTo>
                  <a:pt x="374325" y="266315"/>
                </a:lnTo>
                <a:close/>
              </a:path>
              <a:path w="520065" h="518795">
                <a:moveTo>
                  <a:pt x="343604" y="105222"/>
                </a:moveTo>
                <a:lnTo>
                  <a:pt x="325031" y="105222"/>
                </a:lnTo>
                <a:lnTo>
                  <a:pt x="325031" y="247931"/>
                </a:lnTo>
                <a:lnTo>
                  <a:pt x="343605" y="247931"/>
                </a:lnTo>
                <a:lnTo>
                  <a:pt x="343604" y="105222"/>
                </a:lnTo>
                <a:close/>
              </a:path>
              <a:path w="520065" h="518795">
                <a:moveTo>
                  <a:pt x="57750" y="103932"/>
                </a:moveTo>
                <a:lnTo>
                  <a:pt x="18573" y="103932"/>
                </a:lnTo>
                <a:lnTo>
                  <a:pt x="47161" y="120161"/>
                </a:lnTo>
                <a:lnTo>
                  <a:pt x="85073" y="131864"/>
                </a:lnTo>
                <a:lnTo>
                  <a:pt x="129155" y="138951"/>
                </a:lnTo>
                <a:lnTo>
                  <a:pt x="176252" y="141333"/>
                </a:lnTo>
                <a:lnTo>
                  <a:pt x="224441" y="138820"/>
                </a:lnTo>
                <a:lnTo>
                  <a:pt x="266101" y="131623"/>
                </a:lnTo>
                <a:lnTo>
                  <a:pt x="292445" y="122795"/>
                </a:lnTo>
                <a:lnTo>
                  <a:pt x="176252" y="122795"/>
                </a:lnTo>
                <a:lnTo>
                  <a:pt x="111826" y="118190"/>
                </a:lnTo>
                <a:lnTo>
                  <a:pt x="62045" y="106172"/>
                </a:lnTo>
                <a:lnTo>
                  <a:pt x="57750" y="103932"/>
                </a:lnTo>
                <a:close/>
              </a:path>
              <a:path w="520065" h="518795">
                <a:moveTo>
                  <a:pt x="292609" y="18538"/>
                </a:moveTo>
                <a:lnTo>
                  <a:pt x="176252" y="18538"/>
                </a:lnTo>
                <a:lnTo>
                  <a:pt x="238834" y="23081"/>
                </a:lnTo>
                <a:lnTo>
                  <a:pt x="285645" y="34995"/>
                </a:lnTo>
                <a:lnTo>
                  <a:pt x="314982" y="51712"/>
                </a:lnTo>
                <a:lnTo>
                  <a:pt x="325140" y="70663"/>
                </a:lnTo>
                <a:lnTo>
                  <a:pt x="314982" y="89621"/>
                </a:lnTo>
                <a:lnTo>
                  <a:pt x="285645" y="106340"/>
                </a:lnTo>
                <a:lnTo>
                  <a:pt x="238834" y="118253"/>
                </a:lnTo>
                <a:lnTo>
                  <a:pt x="176252" y="122795"/>
                </a:lnTo>
                <a:lnTo>
                  <a:pt x="292445" y="122795"/>
                </a:lnTo>
                <a:lnTo>
                  <a:pt x="300031" y="120253"/>
                </a:lnTo>
                <a:lnTo>
                  <a:pt x="325031" y="105222"/>
                </a:lnTo>
                <a:lnTo>
                  <a:pt x="343604" y="105222"/>
                </a:lnTo>
                <a:lnTo>
                  <a:pt x="343604" y="73737"/>
                </a:lnTo>
                <a:lnTo>
                  <a:pt x="343403" y="73737"/>
                </a:lnTo>
                <a:lnTo>
                  <a:pt x="343481" y="72702"/>
                </a:lnTo>
                <a:lnTo>
                  <a:pt x="343711" y="71721"/>
                </a:lnTo>
                <a:lnTo>
                  <a:pt x="343713" y="70663"/>
                </a:lnTo>
                <a:lnTo>
                  <a:pt x="331413" y="42073"/>
                </a:lnTo>
                <a:lnTo>
                  <a:pt x="296957" y="19733"/>
                </a:lnTo>
                <a:lnTo>
                  <a:pt x="292609" y="1853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0" name="object 43">
            <a:extLst>
              <a:ext uri="{FF2B5EF4-FFF2-40B4-BE49-F238E27FC236}">
                <a16:creationId xmlns:a16="http://schemas.microsoft.com/office/drawing/2014/main" id="{E14886F5-D491-6CF6-79A9-26D6FA40A426}"/>
              </a:ext>
            </a:extLst>
          </p:cNvPr>
          <p:cNvSpPr/>
          <p:nvPr/>
        </p:nvSpPr>
        <p:spPr>
          <a:xfrm>
            <a:off x="9472687" y="4647797"/>
            <a:ext cx="277250" cy="325482"/>
          </a:xfrm>
          <a:custGeom>
            <a:avLst/>
            <a:gdLst/>
            <a:ahLst/>
            <a:cxnLst/>
            <a:rect l="l" t="t" r="r" b="b"/>
            <a:pathLst>
              <a:path w="478154" h="561339">
                <a:moveTo>
                  <a:pt x="189229" y="0"/>
                </a:moveTo>
                <a:lnTo>
                  <a:pt x="134351" y="2539"/>
                </a:lnTo>
                <a:lnTo>
                  <a:pt x="83045" y="12700"/>
                </a:lnTo>
                <a:lnTo>
                  <a:pt x="40255" y="27939"/>
                </a:lnTo>
                <a:lnTo>
                  <a:pt x="0" y="77469"/>
                </a:lnTo>
                <a:lnTo>
                  <a:pt x="0" y="167639"/>
                </a:lnTo>
                <a:lnTo>
                  <a:pt x="849" y="175259"/>
                </a:lnTo>
                <a:lnTo>
                  <a:pt x="3651" y="182879"/>
                </a:lnTo>
                <a:lnTo>
                  <a:pt x="9072" y="191769"/>
                </a:lnTo>
                <a:lnTo>
                  <a:pt x="17779" y="201929"/>
                </a:lnTo>
                <a:lnTo>
                  <a:pt x="9001" y="210819"/>
                </a:lnTo>
                <a:lnTo>
                  <a:pt x="3555" y="219709"/>
                </a:lnTo>
                <a:lnTo>
                  <a:pt x="777" y="228600"/>
                </a:lnTo>
                <a:lnTo>
                  <a:pt x="0" y="234950"/>
                </a:lnTo>
                <a:lnTo>
                  <a:pt x="0" y="326389"/>
                </a:lnTo>
                <a:lnTo>
                  <a:pt x="849" y="334009"/>
                </a:lnTo>
                <a:lnTo>
                  <a:pt x="3651" y="341629"/>
                </a:lnTo>
                <a:lnTo>
                  <a:pt x="9072" y="350519"/>
                </a:lnTo>
                <a:lnTo>
                  <a:pt x="17779" y="359409"/>
                </a:lnTo>
                <a:lnTo>
                  <a:pt x="9001" y="369569"/>
                </a:lnTo>
                <a:lnTo>
                  <a:pt x="3555" y="378459"/>
                </a:lnTo>
                <a:lnTo>
                  <a:pt x="777" y="386079"/>
                </a:lnTo>
                <a:lnTo>
                  <a:pt x="0" y="393700"/>
                </a:lnTo>
                <a:lnTo>
                  <a:pt x="0" y="485139"/>
                </a:lnTo>
                <a:lnTo>
                  <a:pt x="40493" y="533400"/>
                </a:lnTo>
                <a:lnTo>
                  <a:pt x="83265" y="548639"/>
                </a:lnTo>
                <a:lnTo>
                  <a:pt x="134485" y="558800"/>
                </a:lnTo>
                <a:lnTo>
                  <a:pt x="189229" y="561339"/>
                </a:lnTo>
                <a:lnTo>
                  <a:pt x="244169" y="558800"/>
                </a:lnTo>
                <a:lnTo>
                  <a:pt x="295505" y="548639"/>
                </a:lnTo>
                <a:lnTo>
                  <a:pt x="313334" y="542289"/>
                </a:lnTo>
                <a:lnTo>
                  <a:pt x="189229" y="542289"/>
                </a:lnTo>
                <a:lnTo>
                  <a:pt x="120665" y="537209"/>
                </a:lnTo>
                <a:lnTo>
                  <a:pt x="67151" y="523239"/>
                </a:lnTo>
                <a:lnTo>
                  <a:pt x="32353" y="505459"/>
                </a:lnTo>
                <a:lnTo>
                  <a:pt x="19939" y="483869"/>
                </a:lnTo>
                <a:lnTo>
                  <a:pt x="19811" y="483869"/>
                </a:lnTo>
                <a:lnTo>
                  <a:pt x="19811" y="429259"/>
                </a:lnTo>
                <a:lnTo>
                  <a:pt x="60191" y="429259"/>
                </a:lnTo>
                <a:lnTo>
                  <a:pt x="32353" y="414019"/>
                </a:lnTo>
                <a:lnTo>
                  <a:pt x="19939" y="393700"/>
                </a:lnTo>
                <a:lnTo>
                  <a:pt x="21167" y="387350"/>
                </a:lnTo>
                <a:lnTo>
                  <a:pt x="24431" y="382269"/>
                </a:lnTo>
                <a:lnTo>
                  <a:pt x="29100" y="375919"/>
                </a:lnTo>
                <a:lnTo>
                  <a:pt x="34544" y="372109"/>
                </a:lnTo>
                <a:lnTo>
                  <a:pt x="93762" y="372109"/>
                </a:lnTo>
                <a:lnTo>
                  <a:pt x="67107" y="364489"/>
                </a:lnTo>
                <a:lnTo>
                  <a:pt x="32690" y="346709"/>
                </a:lnTo>
                <a:lnTo>
                  <a:pt x="19939" y="326389"/>
                </a:lnTo>
                <a:lnTo>
                  <a:pt x="19811" y="326389"/>
                </a:lnTo>
                <a:lnTo>
                  <a:pt x="19811" y="271779"/>
                </a:lnTo>
                <a:lnTo>
                  <a:pt x="62180" y="271779"/>
                </a:lnTo>
                <a:lnTo>
                  <a:pt x="32353" y="256539"/>
                </a:lnTo>
                <a:lnTo>
                  <a:pt x="19939" y="234950"/>
                </a:lnTo>
                <a:lnTo>
                  <a:pt x="21169" y="228600"/>
                </a:lnTo>
                <a:lnTo>
                  <a:pt x="24447" y="223519"/>
                </a:lnTo>
                <a:lnTo>
                  <a:pt x="29154" y="218439"/>
                </a:lnTo>
                <a:lnTo>
                  <a:pt x="34671" y="213359"/>
                </a:lnTo>
                <a:lnTo>
                  <a:pt x="89138" y="213359"/>
                </a:lnTo>
                <a:lnTo>
                  <a:pt x="63232" y="205739"/>
                </a:lnTo>
                <a:lnTo>
                  <a:pt x="26384" y="182879"/>
                </a:lnTo>
                <a:lnTo>
                  <a:pt x="19939" y="167639"/>
                </a:lnTo>
                <a:lnTo>
                  <a:pt x="19811" y="167639"/>
                </a:lnTo>
                <a:lnTo>
                  <a:pt x="19811" y="113029"/>
                </a:lnTo>
                <a:lnTo>
                  <a:pt x="62180" y="113029"/>
                </a:lnTo>
                <a:lnTo>
                  <a:pt x="32353" y="97789"/>
                </a:lnTo>
                <a:lnTo>
                  <a:pt x="19939" y="77469"/>
                </a:lnTo>
                <a:lnTo>
                  <a:pt x="32353" y="57150"/>
                </a:lnTo>
                <a:lnTo>
                  <a:pt x="67151" y="38100"/>
                </a:lnTo>
                <a:lnTo>
                  <a:pt x="120665" y="24129"/>
                </a:lnTo>
                <a:lnTo>
                  <a:pt x="189229" y="19050"/>
                </a:lnTo>
                <a:lnTo>
                  <a:pt x="314962" y="19050"/>
                </a:lnTo>
                <a:lnTo>
                  <a:pt x="296975" y="12700"/>
                </a:lnTo>
                <a:lnTo>
                  <a:pt x="263826" y="5079"/>
                </a:lnTo>
                <a:lnTo>
                  <a:pt x="227510" y="1269"/>
                </a:lnTo>
                <a:lnTo>
                  <a:pt x="189229" y="0"/>
                </a:lnTo>
                <a:close/>
              </a:path>
              <a:path w="478154" h="561339">
                <a:moveTo>
                  <a:pt x="378459" y="429259"/>
                </a:moveTo>
                <a:lnTo>
                  <a:pt x="358648" y="429259"/>
                </a:lnTo>
                <a:lnTo>
                  <a:pt x="358648" y="483869"/>
                </a:lnTo>
                <a:lnTo>
                  <a:pt x="346160" y="505459"/>
                </a:lnTo>
                <a:lnTo>
                  <a:pt x="311324" y="523239"/>
                </a:lnTo>
                <a:lnTo>
                  <a:pt x="257796" y="537209"/>
                </a:lnTo>
                <a:lnTo>
                  <a:pt x="189229" y="542289"/>
                </a:lnTo>
                <a:lnTo>
                  <a:pt x="313334" y="542289"/>
                </a:lnTo>
                <a:lnTo>
                  <a:pt x="338295" y="533400"/>
                </a:lnTo>
                <a:lnTo>
                  <a:pt x="367594" y="511809"/>
                </a:lnTo>
                <a:lnTo>
                  <a:pt x="378459" y="483869"/>
                </a:lnTo>
                <a:lnTo>
                  <a:pt x="378459" y="429259"/>
                </a:lnTo>
                <a:close/>
              </a:path>
              <a:path w="478154" h="561339">
                <a:moveTo>
                  <a:pt x="44196" y="471169"/>
                </a:moveTo>
                <a:lnTo>
                  <a:pt x="71955" y="504189"/>
                </a:lnTo>
                <a:lnTo>
                  <a:pt x="86995" y="508000"/>
                </a:lnTo>
                <a:lnTo>
                  <a:pt x="91821" y="488950"/>
                </a:lnTo>
                <a:lnTo>
                  <a:pt x="78182" y="485139"/>
                </a:lnTo>
                <a:lnTo>
                  <a:pt x="65579" y="481329"/>
                </a:lnTo>
                <a:lnTo>
                  <a:pt x="54191" y="476250"/>
                </a:lnTo>
                <a:lnTo>
                  <a:pt x="44196" y="471169"/>
                </a:lnTo>
                <a:close/>
              </a:path>
              <a:path w="478154" h="561339">
                <a:moveTo>
                  <a:pt x="60191" y="429259"/>
                </a:moveTo>
                <a:lnTo>
                  <a:pt x="19811" y="429259"/>
                </a:lnTo>
                <a:lnTo>
                  <a:pt x="50962" y="448309"/>
                </a:lnTo>
                <a:lnTo>
                  <a:pt x="92043" y="461009"/>
                </a:lnTo>
                <a:lnTo>
                  <a:pt x="139362" y="468629"/>
                </a:lnTo>
                <a:lnTo>
                  <a:pt x="189229" y="471169"/>
                </a:lnTo>
                <a:lnTo>
                  <a:pt x="239168" y="468629"/>
                </a:lnTo>
                <a:lnTo>
                  <a:pt x="286511" y="461009"/>
                </a:lnTo>
                <a:lnTo>
                  <a:pt x="319357" y="450850"/>
                </a:lnTo>
                <a:lnTo>
                  <a:pt x="189229" y="450850"/>
                </a:lnTo>
                <a:lnTo>
                  <a:pt x="120665" y="445769"/>
                </a:lnTo>
                <a:lnTo>
                  <a:pt x="67151" y="433069"/>
                </a:lnTo>
                <a:lnTo>
                  <a:pt x="60191" y="429259"/>
                </a:lnTo>
                <a:close/>
              </a:path>
              <a:path w="478154" h="561339">
                <a:moveTo>
                  <a:pt x="371109" y="372109"/>
                </a:moveTo>
                <a:lnTo>
                  <a:pt x="343916" y="372109"/>
                </a:lnTo>
                <a:lnTo>
                  <a:pt x="349378" y="375919"/>
                </a:lnTo>
                <a:lnTo>
                  <a:pt x="354091" y="382269"/>
                </a:lnTo>
                <a:lnTo>
                  <a:pt x="357399" y="387350"/>
                </a:lnTo>
                <a:lnTo>
                  <a:pt x="358648" y="393700"/>
                </a:lnTo>
                <a:lnTo>
                  <a:pt x="346160" y="414019"/>
                </a:lnTo>
                <a:lnTo>
                  <a:pt x="311324" y="433069"/>
                </a:lnTo>
                <a:lnTo>
                  <a:pt x="257796" y="445769"/>
                </a:lnTo>
                <a:lnTo>
                  <a:pt x="189229" y="450850"/>
                </a:lnTo>
                <a:lnTo>
                  <a:pt x="319357" y="450850"/>
                </a:lnTo>
                <a:lnTo>
                  <a:pt x="327568" y="448309"/>
                </a:lnTo>
                <a:lnTo>
                  <a:pt x="358648" y="429259"/>
                </a:lnTo>
                <a:lnTo>
                  <a:pt x="378459" y="429259"/>
                </a:lnTo>
                <a:lnTo>
                  <a:pt x="378333" y="392429"/>
                </a:lnTo>
                <a:lnTo>
                  <a:pt x="377701" y="386079"/>
                </a:lnTo>
                <a:lnTo>
                  <a:pt x="374967" y="378459"/>
                </a:lnTo>
                <a:lnTo>
                  <a:pt x="371109" y="372109"/>
                </a:lnTo>
                <a:close/>
              </a:path>
              <a:path w="478154" h="561339">
                <a:moveTo>
                  <a:pt x="430656" y="60959"/>
                </a:moveTo>
                <a:lnTo>
                  <a:pt x="274447" y="60959"/>
                </a:lnTo>
                <a:lnTo>
                  <a:pt x="271018" y="63500"/>
                </a:lnTo>
                <a:lnTo>
                  <a:pt x="269367" y="67309"/>
                </a:lnTo>
                <a:lnTo>
                  <a:pt x="198247" y="209550"/>
                </a:lnTo>
                <a:lnTo>
                  <a:pt x="198374" y="213359"/>
                </a:lnTo>
                <a:lnTo>
                  <a:pt x="200278" y="215900"/>
                </a:lnTo>
                <a:lnTo>
                  <a:pt x="202056" y="218439"/>
                </a:lnTo>
                <a:lnTo>
                  <a:pt x="205231" y="220979"/>
                </a:lnTo>
                <a:lnTo>
                  <a:pt x="274574" y="220979"/>
                </a:lnTo>
                <a:lnTo>
                  <a:pt x="209169" y="426719"/>
                </a:lnTo>
                <a:lnTo>
                  <a:pt x="207772" y="431800"/>
                </a:lnTo>
                <a:lnTo>
                  <a:pt x="209550" y="435609"/>
                </a:lnTo>
                <a:lnTo>
                  <a:pt x="215138" y="439419"/>
                </a:lnTo>
                <a:lnTo>
                  <a:pt x="223900" y="439419"/>
                </a:lnTo>
                <a:lnTo>
                  <a:pt x="225805" y="436879"/>
                </a:lnTo>
                <a:lnTo>
                  <a:pt x="268425" y="392429"/>
                </a:lnTo>
                <a:lnTo>
                  <a:pt x="241046" y="392429"/>
                </a:lnTo>
                <a:lnTo>
                  <a:pt x="297688" y="213359"/>
                </a:lnTo>
                <a:lnTo>
                  <a:pt x="298576" y="210819"/>
                </a:lnTo>
                <a:lnTo>
                  <a:pt x="298069" y="207009"/>
                </a:lnTo>
                <a:lnTo>
                  <a:pt x="296291" y="204469"/>
                </a:lnTo>
                <a:lnTo>
                  <a:pt x="294385" y="201929"/>
                </a:lnTo>
                <a:lnTo>
                  <a:pt x="291338" y="200659"/>
                </a:lnTo>
                <a:lnTo>
                  <a:pt x="224790" y="200659"/>
                </a:lnTo>
                <a:lnTo>
                  <a:pt x="284352" y="81279"/>
                </a:lnTo>
                <a:lnTo>
                  <a:pt x="434095" y="81279"/>
                </a:lnTo>
                <a:lnTo>
                  <a:pt x="436625" y="74929"/>
                </a:lnTo>
                <a:lnTo>
                  <a:pt x="437769" y="72389"/>
                </a:lnTo>
                <a:lnTo>
                  <a:pt x="437388" y="68579"/>
                </a:lnTo>
                <a:lnTo>
                  <a:pt x="435609" y="66039"/>
                </a:lnTo>
                <a:lnTo>
                  <a:pt x="433704" y="63500"/>
                </a:lnTo>
                <a:lnTo>
                  <a:pt x="430656" y="60959"/>
                </a:lnTo>
                <a:close/>
              </a:path>
              <a:path w="478154" h="561339">
                <a:moveTo>
                  <a:pt x="93762" y="372109"/>
                </a:moveTo>
                <a:lnTo>
                  <a:pt x="34544" y="372109"/>
                </a:lnTo>
                <a:lnTo>
                  <a:pt x="64571" y="384809"/>
                </a:lnTo>
                <a:lnTo>
                  <a:pt x="101409" y="394969"/>
                </a:lnTo>
                <a:lnTo>
                  <a:pt x="143486" y="401319"/>
                </a:lnTo>
                <a:lnTo>
                  <a:pt x="189229" y="403859"/>
                </a:lnTo>
                <a:lnTo>
                  <a:pt x="193675" y="403859"/>
                </a:lnTo>
                <a:lnTo>
                  <a:pt x="193675" y="383539"/>
                </a:lnTo>
                <a:lnTo>
                  <a:pt x="189229" y="383539"/>
                </a:lnTo>
                <a:lnTo>
                  <a:pt x="144045" y="381000"/>
                </a:lnTo>
                <a:lnTo>
                  <a:pt x="102647" y="374650"/>
                </a:lnTo>
                <a:lnTo>
                  <a:pt x="93762" y="372109"/>
                </a:lnTo>
                <a:close/>
              </a:path>
              <a:path w="478154" h="561339">
                <a:moveTo>
                  <a:pt x="434095" y="81279"/>
                </a:moveTo>
                <a:lnTo>
                  <a:pt x="412750" y="81279"/>
                </a:lnTo>
                <a:lnTo>
                  <a:pt x="378841" y="166369"/>
                </a:lnTo>
                <a:lnTo>
                  <a:pt x="377571" y="170179"/>
                </a:lnTo>
                <a:lnTo>
                  <a:pt x="377951" y="173989"/>
                </a:lnTo>
                <a:lnTo>
                  <a:pt x="379856" y="176529"/>
                </a:lnTo>
                <a:lnTo>
                  <a:pt x="381634" y="179069"/>
                </a:lnTo>
                <a:lnTo>
                  <a:pt x="384809" y="180339"/>
                </a:lnTo>
                <a:lnTo>
                  <a:pt x="443738" y="180339"/>
                </a:lnTo>
                <a:lnTo>
                  <a:pt x="241046" y="392429"/>
                </a:lnTo>
                <a:lnTo>
                  <a:pt x="268425" y="392429"/>
                </a:lnTo>
                <a:lnTo>
                  <a:pt x="474218" y="177800"/>
                </a:lnTo>
                <a:lnTo>
                  <a:pt x="477011" y="173989"/>
                </a:lnTo>
                <a:lnTo>
                  <a:pt x="477774" y="170179"/>
                </a:lnTo>
                <a:lnTo>
                  <a:pt x="476250" y="166369"/>
                </a:lnTo>
                <a:lnTo>
                  <a:pt x="474599" y="162559"/>
                </a:lnTo>
                <a:lnTo>
                  <a:pt x="471043" y="160019"/>
                </a:lnTo>
                <a:lnTo>
                  <a:pt x="402717" y="160019"/>
                </a:lnTo>
                <a:lnTo>
                  <a:pt x="434095" y="81279"/>
                </a:lnTo>
                <a:close/>
              </a:path>
              <a:path w="478154" h="561339">
                <a:moveTo>
                  <a:pt x="378459" y="326389"/>
                </a:moveTo>
                <a:lnTo>
                  <a:pt x="358648" y="326389"/>
                </a:lnTo>
                <a:lnTo>
                  <a:pt x="356840" y="334009"/>
                </a:lnTo>
                <a:lnTo>
                  <a:pt x="352186" y="340359"/>
                </a:lnTo>
                <a:lnTo>
                  <a:pt x="345842" y="346709"/>
                </a:lnTo>
                <a:lnTo>
                  <a:pt x="338963" y="351789"/>
                </a:lnTo>
                <a:lnTo>
                  <a:pt x="333882" y="355600"/>
                </a:lnTo>
                <a:lnTo>
                  <a:pt x="327532" y="358139"/>
                </a:lnTo>
                <a:lnTo>
                  <a:pt x="320421" y="360679"/>
                </a:lnTo>
                <a:lnTo>
                  <a:pt x="328041" y="379729"/>
                </a:lnTo>
                <a:lnTo>
                  <a:pt x="333882" y="377189"/>
                </a:lnTo>
                <a:lnTo>
                  <a:pt x="339090" y="374650"/>
                </a:lnTo>
                <a:lnTo>
                  <a:pt x="343916" y="372109"/>
                </a:lnTo>
                <a:lnTo>
                  <a:pt x="371109" y="372109"/>
                </a:lnTo>
                <a:lnTo>
                  <a:pt x="369566" y="369569"/>
                </a:lnTo>
                <a:lnTo>
                  <a:pt x="360806" y="359409"/>
                </a:lnTo>
                <a:lnTo>
                  <a:pt x="368494" y="351789"/>
                </a:lnTo>
                <a:lnTo>
                  <a:pt x="374014" y="344169"/>
                </a:lnTo>
                <a:lnTo>
                  <a:pt x="377344" y="335279"/>
                </a:lnTo>
                <a:lnTo>
                  <a:pt x="378459" y="326389"/>
                </a:lnTo>
                <a:close/>
              </a:path>
              <a:path w="478154" h="561339">
                <a:moveTo>
                  <a:pt x="44196" y="311150"/>
                </a:moveTo>
                <a:lnTo>
                  <a:pt x="71955" y="345439"/>
                </a:lnTo>
                <a:lnTo>
                  <a:pt x="86995" y="349250"/>
                </a:lnTo>
                <a:lnTo>
                  <a:pt x="91821" y="330200"/>
                </a:lnTo>
                <a:lnTo>
                  <a:pt x="78182" y="326389"/>
                </a:lnTo>
                <a:lnTo>
                  <a:pt x="65579" y="321309"/>
                </a:lnTo>
                <a:lnTo>
                  <a:pt x="54191" y="317500"/>
                </a:lnTo>
                <a:lnTo>
                  <a:pt x="44196" y="311150"/>
                </a:lnTo>
                <a:close/>
              </a:path>
              <a:path w="478154" h="561339">
                <a:moveTo>
                  <a:pt x="62180" y="271779"/>
                </a:moveTo>
                <a:lnTo>
                  <a:pt x="19811" y="271779"/>
                </a:lnTo>
                <a:lnTo>
                  <a:pt x="50962" y="289559"/>
                </a:lnTo>
                <a:lnTo>
                  <a:pt x="92043" y="302259"/>
                </a:lnTo>
                <a:lnTo>
                  <a:pt x="139362" y="309879"/>
                </a:lnTo>
                <a:lnTo>
                  <a:pt x="189229" y="312419"/>
                </a:lnTo>
                <a:lnTo>
                  <a:pt x="219582" y="312419"/>
                </a:lnTo>
                <a:lnTo>
                  <a:pt x="218273" y="293369"/>
                </a:lnTo>
                <a:lnTo>
                  <a:pt x="189229" y="293369"/>
                </a:lnTo>
                <a:lnTo>
                  <a:pt x="120665" y="288289"/>
                </a:lnTo>
                <a:lnTo>
                  <a:pt x="67151" y="274319"/>
                </a:lnTo>
                <a:lnTo>
                  <a:pt x="62180" y="271779"/>
                </a:lnTo>
                <a:close/>
              </a:path>
              <a:path w="478154" h="561339">
                <a:moveTo>
                  <a:pt x="218185" y="292100"/>
                </a:moveTo>
                <a:lnTo>
                  <a:pt x="211072" y="292100"/>
                </a:lnTo>
                <a:lnTo>
                  <a:pt x="203850" y="293369"/>
                </a:lnTo>
                <a:lnTo>
                  <a:pt x="218273" y="293369"/>
                </a:lnTo>
                <a:lnTo>
                  <a:pt x="218185" y="292100"/>
                </a:lnTo>
                <a:close/>
              </a:path>
              <a:path w="478154" h="561339">
                <a:moveTo>
                  <a:pt x="89138" y="213359"/>
                </a:moveTo>
                <a:lnTo>
                  <a:pt x="34671" y="213359"/>
                </a:lnTo>
                <a:lnTo>
                  <a:pt x="60539" y="224789"/>
                </a:lnTo>
                <a:lnTo>
                  <a:pt x="91789" y="234950"/>
                </a:lnTo>
                <a:lnTo>
                  <a:pt x="127468" y="241300"/>
                </a:lnTo>
                <a:lnTo>
                  <a:pt x="166624" y="245109"/>
                </a:lnTo>
                <a:lnTo>
                  <a:pt x="167513" y="224789"/>
                </a:lnTo>
                <a:lnTo>
                  <a:pt x="128704" y="220979"/>
                </a:lnTo>
                <a:lnTo>
                  <a:pt x="93456" y="214629"/>
                </a:lnTo>
                <a:lnTo>
                  <a:pt x="89138" y="213359"/>
                </a:lnTo>
                <a:close/>
              </a:path>
              <a:path w="478154" h="561339">
                <a:moveTo>
                  <a:pt x="44196" y="152400"/>
                </a:moveTo>
                <a:lnTo>
                  <a:pt x="71955" y="185419"/>
                </a:lnTo>
                <a:lnTo>
                  <a:pt x="86995" y="189229"/>
                </a:lnTo>
                <a:lnTo>
                  <a:pt x="91821" y="170179"/>
                </a:lnTo>
                <a:lnTo>
                  <a:pt x="78182" y="166369"/>
                </a:lnTo>
                <a:lnTo>
                  <a:pt x="65579" y="162559"/>
                </a:lnTo>
                <a:lnTo>
                  <a:pt x="54191" y="157479"/>
                </a:lnTo>
                <a:lnTo>
                  <a:pt x="44196" y="152400"/>
                </a:lnTo>
                <a:close/>
              </a:path>
              <a:path w="478154" h="561339">
                <a:moveTo>
                  <a:pt x="62180" y="113029"/>
                </a:moveTo>
                <a:lnTo>
                  <a:pt x="19811" y="113029"/>
                </a:lnTo>
                <a:lnTo>
                  <a:pt x="50962" y="130809"/>
                </a:lnTo>
                <a:lnTo>
                  <a:pt x="92043" y="143509"/>
                </a:lnTo>
                <a:lnTo>
                  <a:pt x="139362" y="152400"/>
                </a:lnTo>
                <a:lnTo>
                  <a:pt x="189229" y="154939"/>
                </a:lnTo>
                <a:lnTo>
                  <a:pt x="198120" y="154939"/>
                </a:lnTo>
                <a:lnTo>
                  <a:pt x="197230" y="134619"/>
                </a:lnTo>
                <a:lnTo>
                  <a:pt x="189229" y="134619"/>
                </a:lnTo>
                <a:lnTo>
                  <a:pt x="120665" y="129539"/>
                </a:lnTo>
                <a:lnTo>
                  <a:pt x="67151" y="115569"/>
                </a:lnTo>
                <a:lnTo>
                  <a:pt x="62180" y="113029"/>
                </a:lnTo>
                <a:close/>
              </a:path>
              <a:path w="478154" h="561339">
                <a:moveTo>
                  <a:pt x="314962" y="19050"/>
                </a:moveTo>
                <a:lnTo>
                  <a:pt x="189229" y="19050"/>
                </a:lnTo>
                <a:lnTo>
                  <a:pt x="225569" y="21589"/>
                </a:lnTo>
                <a:lnTo>
                  <a:pt x="259921" y="25400"/>
                </a:lnTo>
                <a:lnTo>
                  <a:pt x="291153" y="31750"/>
                </a:lnTo>
                <a:lnTo>
                  <a:pt x="318134" y="40639"/>
                </a:lnTo>
                <a:lnTo>
                  <a:pt x="325754" y="22859"/>
                </a:lnTo>
                <a:lnTo>
                  <a:pt x="314962" y="1905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object 55">
            <a:extLst>
              <a:ext uri="{FF2B5EF4-FFF2-40B4-BE49-F238E27FC236}">
                <a16:creationId xmlns:a16="http://schemas.microsoft.com/office/drawing/2014/main" id="{77DC62A0-0C0D-930C-4A80-23630AC4C36F}"/>
              </a:ext>
            </a:extLst>
          </p:cNvPr>
          <p:cNvSpPr/>
          <p:nvPr/>
        </p:nvSpPr>
        <p:spPr>
          <a:xfrm>
            <a:off x="7061972" y="5389835"/>
            <a:ext cx="317331" cy="339153"/>
          </a:xfrm>
          <a:custGeom>
            <a:avLst/>
            <a:gdLst/>
            <a:ahLst/>
            <a:cxnLst/>
            <a:rect l="l" t="t" r="r" b="b"/>
            <a:pathLst>
              <a:path w="544829" h="582295">
                <a:moveTo>
                  <a:pt x="200437" y="0"/>
                </a:moveTo>
                <a:lnTo>
                  <a:pt x="142279" y="3629"/>
                </a:lnTo>
                <a:lnTo>
                  <a:pt x="87907" y="14375"/>
                </a:lnTo>
                <a:lnTo>
                  <a:pt x="42569" y="32023"/>
                </a:lnTo>
                <a:lnTo>
                  <a:pt x="11517" y="56359"/>
                </a:lnTo>
                <a:lnTo>
                  <a:pt x="0" y="87170"/>
                </a:lnTo>
                <a:lnTo>
                  <a:pt x="0" y="496948"/>
                </a:lnTo>
                <a:lnTo>
                  <a:pt x="41775" y="550796"/>
                </a:lnTo>
                <a:lnTo>
                  <a:pt x="86266" y="568029"/>
                </a:lnTo>
                <a:lnTo>
                  <a:pt x="139624" y="578523"/>
                </a:lnTo>
                <a:lnTo>
                  <a:pt x="196697" y="582067"/>
                </a:lnTo>
                <a:lnTo>
                  <a:pt x="250367" y="579041"/>
                </a:lnTo>
                <a:lnTo>
                  <a:pt x="298814" y="570369"/>
                </a:lnTo>
                <a:lnTo>
                  <a:pt x="339602" y="556663"/>
                </a:lnTo>
                <a:lnTo>
                  <a:pt x="342005" y="555244"/>
                </a:lnTo>
                <a:lnTo>
                  <a:pt x="196697" y="555244"/>
                </a:lnTo>
                <a:lnTo>
                  <a:pt x="129099" y="550005"/>
                </a:lnTo>
                <a:lnTo>
                  <a:pt x="75231" y="536415"/>
                </a:lnTo>
                <a:lnTo>
                  <a:pt x="39603" y="517666"/>
                </a:lnTo>
                <a:lnTo>
                  <a:pt x="26725" y="496948"/>
                </a:lnTo>
                <a:lnTo>
                  <a:pt x="26725" y="415714"/>
                </a:lnTo>
                <a:lnTo>
                  <a:pt x="94838" y="415714"/>
                </a:lnTo>
                <a:lnTo>
                  <a:pt x="74850" y="410632"/>
                </a:lnTo>
                <a:lnTo>
                  <a:pt x="39502" y="391883"/>
                </a:lnTo>
                <a:lnTo>
                  <a:pt x="26725" y="371168"/>
                </a:lnTo>
                <a:lnTo>
                  <a:pt x="26725" y="274833"/>
                </a:lnTo>
                <a:lnTo>
                  <a:pt x="94882" y="274833"/>
                </a:lnTo>
                <a:lnTo>
                  <a:pt x="74850" y="269739"/>
                </a:lnTo>
                <a:lnTo>
                  <a:pt x="39502" y="250991"/>
                </a:lnTo>
                <a:lnTo>
                  <a:pt x="26725" y="230275"/>
                </a:lnTo>
                <a:lnTo>
                  <a:pt x="26725" y="132309"/>
                </a:lnTo>
                <a:lnTo>
                  <a:pt x="93064" y="132309"/>
                </a:lnTo>
                <a:lnTo>
                  <a:pt x="76295" y="128023"/>
                </a:lnTo>
                <a:lnTo>
                  <a:pt x="39885" y="108613"/>
                </a:lnTo>
                <a:lnTo>
                  <a:pt x="26725" y="87170"/>
                </a:lnTo>
                <a:lnTo>
                  <a:pt x="39885" y="65723"/>
                </a:lnTo>
                <a:lnTo>
                  <a:pt x="76295" y="46313"/>
                </a:lnTo>
                <a:lnTo>
                  <a:pt x="131348" y="32245"/>
                </a:lnTo>
                <a:lnTo>
                  <a:pt x="200438" y="26821"/>
                </a:lnTo>
                <a:lnTo>
                  <a:pt x="344939" y="26821"/>
                </a:lnTo>
                <a:lnTo>
                  <a:pt x="312963" y="14375"/>
                </a:lnTo>
                <a:lnTo>
                  <a:pt x="258591" y="3629"/>
                </a:lnTo>
                <a:lnTo>
                  <a:pt x="200437" y="0"/>
                </a:lnTo>
                <a:close/>
              </a:path>
              <a:path w="544829" h="582295">
                <a:moveTo>
                  <a:pt x="353517" y="517668"/>
                </a:moveTo>
                <a:lnTo>
                  <a:pt x="326560" y="533174"/>
                </a:lnTo>
                <a:lnTo>
                  <a:pt x="289701" y="545020"/>
                </a:lnTo>
                <a:lnTo>
                  <a:pt x="245545" y="552584"/>
                </a:lnTo>
                <a:lnTo>
                  <a:pt x="196697" y="555244"/>
                </a:lnTo>
                <a:lnTo>
                  <a:pt x="342005" y="555244"/>
                </a:lnTo>
                <a:lnTo>
                  <a:pt x="370298" y="538534"/>
                </a:lnTo>
                <a:lnTo>
                  <a:pt x="353517" y="517668"/>
                </a:lnTo>
                <a:close/>
              </a:path>
              <a:path w="544829" h="582295">
                <a:moveTo>
                  <a:pt x="385631" y="235003"/>
                </a:moveTo>
                <a:lnTo>
                  <a:pt x="339178" y="242697"/>
                </a:lnTo>
                <a:lnTo>
                  <a:pt x="305211" y="265780"/>
                </a:lnTo>
                <a:lnTo>
                  <a:pt x="284430" y="303461"/>
                </a:lnTo>
                <a:lnTo>
                  <a:pt x="277495" y="354929"/>
                </a:lnTo>
                <a:lnTo>
                  <a:pt x="279202" y="382560"/>
                </a:lnTo>
                <a:lnTo>
                  <a:pt x="292847" y="427129"/>
                </a:lnTo>
                <a:lnTo>
                  <a:pt x="319994" y="457333"/>
                </a:lnTo>
                <a:lnTo>
                  <a:pt x="359966" y="472492"/>
                </a:lnTo>
                <a:lnTo>
                  <a:pt x="384729" y="474386"/>
                </a:lnTo>
                <a:lnTo>
                  <a:pt x="399013" y="473588"/>
                </a:lnTo>
                <a:lnTo>
                  <a:pt x="413237" y="471194"/>
                </a:lnTo>
                <a:lnTo>
                  <a:pt x="427405" y="467206"/>
                </a:lnTo>
                <a:lnTo>
                  <a:pt x="441520" y="461624"/>
                </a:lnTo>
                <a:lnTo>
                  <a:pt x="441520" y="450225"/>
                </a:lnTo>
                <a:lnTo>
                  <a:pt x="386099" y="450225"/>
                </a:lnTo>
                <a:lnTo>
                  <a:pt x="366588" y="448814"/>
                </a:lnTo>
                <a:lnTo>
                  <a:pt x="324765" y="427650"/>
                </a:lnTo>
                <a:lnTo>
                  <a:pt x="306434" y="379825"/>
                </a:lnTo>
                <a:lnTo>
                  <a:pt x="305211" y="352191"/>
                </a:lnTo>
                <a:lnTo>
                  <a:pt x="306420" y="329468"/>
                </a:lnTo>
                <a:lnTo>
                  <a:pt x="324531" y="281292"/>
                </a:lnTo>
                <a:lnTo>
                  <a:pt x="366911" y="260558"/>
                </a:lnTo>
                <a:lnTo>
                  <a:pt x="387001" y="259176"/>
                </a:lnTo>
                <a:lnTo>
                  <a:pt x="438803" y="259176"/>
                </a:lnTo>
                <a:lnTo>
                  <a:pt x="438803" y="245955"/>
                </a:lnTo>
                <a:lnTo>
                  <a:pt x="426104" y="241165"/>
                </a:lnTo>
                <a:lnTo>
                  <a:pt x="413010" y="237742"/>
                </a:lnTo>
                <a:lnTo>
                  <a:pt x="399520" y="235688"/>
                </a:lnTo>
                <a:lnTo>
                  <a:pt x="385631" y="235003"/>
                </a:lnTo>
                <a:close/>
              </a:path>
              <a:path w="544829" h="582295">
                <a:moveTo>
                  <a:pt x="94838" y="415714"/>
                </a:moveTo>
                <a:lnTo>
                  <a:pt x="26725" y="415714"/>
                </a:lnTo>
                <a:lnTo>
                  <a:pt x="59235" y="433260"/>
                </a:lnTo>
                <a:lnTo>
                  <a:pt x="100312" y="445960"/>
                </a:lnTo>
                <a:lnTo>
                  <a:pt x="146758" y="453679"/>
                </a:lnTo>
                <a:lnTo>
                  <a:pt x="195371" y="456282"/>
                </a:lnTo>
                <a:lnTo>
                  <a:pt x="208804" y="456097"/>
                </a:lnTo>
                <a:lnTo>
                  <a:pt x="222230" y="455543"/>
                </a:lnTo>
                <a:lnTo>
                  <a:pt x="235606" y="454618"/>
                </a:lnTo>
                <a:lnTo>
                  <a:pt x="248888" y="453320"/>
                </a:lnTo>
                <a:lnTo>
                  <a:pt x="246247" y="429460"/>
                </a:lnTo>
                <a:lnTo>
                  <a:pt x="195371" y="429460"/>
                </a:lnTo>
                <a:lnTo>
                  <a:pt x="128297" y="424221"/>
                </a:lnTo>
                <a:lnTo>
                  <a:pt x="94838" y="415714"/>
                </a:lnTo>
                <a:close/>
              </a:path>
              <a:path w="544829" h="582295">
                <a:moveTo>
                  <a:pt x="441520" y="440189"/>
                </a:moveTo>
                <a:lnTo>
                  <a:pt x="426637" y="444582"/>
                </a:lnTo>
                <a:lnTo>
                  <a:pt x="412444" y="447717"/>
                </a:lnTo>
                <a:lnTo>
                  <a:pt x="398929" y="449598"/>
                </a:lnTo>
                <a:lnTo>
                  <a:pt x="386099" y="450225"/>
                </a:lnTo>
                <a:lnTo>
                  <a:pt x="441520" y="450225"/>
                </a:lnTo>
                <a:lnTo>
                  <a:pt x="441520" y="440189"/>
                </a:lnTo>
                <a:close/>
              </a:path>
              <a:path w="544829" h="582295">
                <a:moveTo>
                  <a:pt x="245937" y="426666"/>
                </a:moveTo>
                <a:lnTo>
                  <a:pt x="233390" y="427881"/>
                </a:lnTo>
                <a:lnTo>
                  <a:pt x="220750" y="428755"/>
                </a:lnTo>
                <a:lnTo>
                  <a:pt x="208062" y="429283"/>
                </a:lnTo>
                <a:lnTo>
                  <a:pt x="195371" y="429460"/>
                </a:lnTo>
                <a:lnTo>
                  <a:pt x="246247" y="429460"/>
                </a:lnTo>
                <a:lnTo>
                  <a:pt x="245937" y="426666"/>
                </a:lnTo>
                <a:close/>
              </a:path>
              <a:path w="544829" h="582295">
                <a:moveTo>
                  <a:pt x="94882" y="274833"/>
                </a:moveTo>
                <a:lnTo>
                  <a:pt x="26725" y="274833"/>
                </a:lnTo>
                <a:lnTo>
                  <a:pt x="59235" y="292372"/>
                </a:lnTo>
                <a:lnTo>
                  <a:pt x="100312" y="305069"/>
                </a:lnTo>
                <a:lnTo>
                  <a:pt x="146758" y="312787"/>
                </a:lnTo>
                <a:lnTo>
                  <a:pt x="195371" y="315390"/>
                </a:lnTo>
                <a:lnTo>
                  <a:pt x="209021" y="315201"/>
                </a:lnTo>
                <a:lnTo>
                  <a:pt x="222531" y="314635"/>
                </a:lnTo>
                <a:lnTo>
                  <a:pt x="235857" y="313692"/>
                </a:lnTo>
                <a:lnTo>
                  <a:pt x="248955" y="312372"/>
                </a:lnTo>
                <a:lnTo>
                  <a:pt x="246199" y="288568"/>
                </a:lnTo>
                <a:lnTo>
                  <a:pt x="195371" y="288568"/>
                </a:lnTo>
                <a:lnTo>
                  <a:pt x="128297" y="283329"/>
                </a:lnTo>
                <a:lnTo>
                  <a:pt x="94882" y="274833"/>
                </a:lnTo>
                <a:close/>
              </a:path>
              <a:path w="544829" h="582295">
                <a:moveTo>
                  <a:pt x="245870" y="285729"/>
                </a:moveTo>
                <a:lnTo>
                  <a:pt x="233536" y="286969"/>
                </a:lnTo>
                <a:lnTo>
                  <a:pt x="220980" y="287857"/>
                </a:lnTo>
                <a:lnTo>
                  <a:pt x="208244" y="288390"/>
                </a:lnTo>
                <a:lnTo>
                  <a:pt x="195371" y="288568"/>
                </a:lnTo>
                <a:lnTo>
                  <a:pt x="246199" y="288568"/>
                </a:lnTo>
                <a:lnTo>
                  <a:pt x="245870" y="285729"/>
                </a:lnTo>
                <a:close/>
              </a:path>
              <a:path w="544829" h="582295">
                <a:moveTo>
                  <a:pt x="448123" y="191283"/>
                </a:moveTo>
                <a:lnTo>
                  <a:pt x="441921" y="197083"/>
                </a:lnTo>
                <a:lnTo>
                  <a:pt x="438825" y="204370"/>
                </a:lnTo>
                <a:lnTo>
                  <a:pt x="438914" y="216496"/>
                </a:lnTo>
                <a:lnTo>
                  <a:pt x="439137" y="218641"/>
                </a:lnTo>
                <a:lnTo>
                  <a:pt x="475694" y="226375"/>
                </a:lnTo>
                <a:lnTo>
                  <a:pt x="447165" y="257589"/>
                </a:lnTo>
                <a:lnTo>
                  <a:pt x="451608" y="264227"/>
                </a:lnTo>
                <a:lnTo>
                  <a:pt x="456935" y="269337"/>
                </a:lnTo>
                <a:lnTo>
                  <a:pt x="463146" y="272918"/>
                </a:lnTo>
                <a:lnTo>
                  <a:pt x="470238" y="274967"/>
                </a:lnTo>
                <a:lnTo>
                  <a:pt x="491729" y="236344"/>
                </a:lnTo>
                <a:lnTo>
                  <a:pt x="516890" y="236344"/>
                </a:lnTo>
                <a:lnTo>
                  <a:pt x="507776" y="226375"/>
                </a:lnTo>
                <a:lnTo>
                  <a:pt x="544333" y="218641"/>
                </a:lnTo>
                <a:lnTo>
                  <a:pt x="544545" y="216496"/>
                </a:lnTo>
                <a:lnTo>
                  <a:pt x="544645" y="208673"/>
                </a:lnTo>
                <a:lnTo>
                  <a:pt x="481797" y="208673"/>
                </a:lnTo>
                <a:lnTo>
                  <a:pt x="448123" y="191283"/>
                </a:lnTo>
                <a:close/>
              </a:path>
              <a:path w="544829" h="582295">
                <a:moveTo>
                  <a:pt x="516890" y="236344"/>
                </a:moveTo>
                <a:lnTo>
                  <a:pt x="491729" y="236344"/>
                </a:lnTo>
                <a:lnTo>
                  <a:pt x="513232" y="274967"/>
                </a:lnTo>
                <a:lnTo>
                  <a:pt x="520325" y="272918"/>
                </a:lnTo>
                <a:lnTo>
                  <a:pt x="526536" y="269337"/>
                </a:lnTo>
                <a:lnTo>
                  <a:pt x="531866" y="264227"/>
                </a:lnTo>
                <a:lnTo>
                  <a:pt x="536316" y="257589"/>
                </a:lnTo>
                <a:lnTo>
                  <a:pt x="516890" y="236344"/>
                </a:lnTo>
                <a:close/>
              </a:path>
              <a:path w="544829" h="582295">
                <a:moveTo>
                  <a:pt x="438803" y="259176"/>
                </a:moveTo>
                <a:lnTo>
                  <a:pt x="387001" y="259176"/>
                </a:lnTo>
                <a:lnTo>
                  <a:pt x="400286" y="259689"/>
                </a:lnTo>
                <a:lnTo>
                  <a:pt x="413349" y="261228"/>
                </a:lnTo>
                <a:lnTo>
                  <a:pt x="426188" y="263791"/>
                </a:lnTo>
                <a:lnTo>
                  <a:pt x="438803" y="267379"/>
                </a:lnTo>
                <a:lnTo>
                  <a:pt x="438803" y="259176"/>
                </a:lnTo>
                <a:close/>
              </a:path>
              <a:path w="544829" h="582295">
                <a:moveTo>
                  <a:pt x="497074" y="164897"/>
                </a:moveTo>
                <a:lnTo>
                  <a:pt x="486396" y="164897"/>
                </a:lnTo>
                <a:lnTo>
                  <a:pt x="481362" y="165970"/>
                </a:lnTo>
                <a:lnTo>
                  <a:pt x="476663" y="168116"/>
                </a:lnTo>
                <a:lnTo>
                  <a:pt x="481797" y="208673"/>
                </a:lnTo>
                <a:lnTo>
                  <a:pt x="501684" y="208673"/>
                </a:lnTo>
                <a:lnTo>
                  <a:pt x="506796" y="168116"/>
                </a:lnTo>
                <a:lnTo>
                  <a:pt x="502108" y="165970"/>
                </a:lnTo>
                <a:lnTo>
                  <a:pt x="497074" y="164897"/>
                </a:lnTo>
                <a:close/>
              </a:path>
              <a:path w="544829" h="582295">
                <a:moveTo>
                  <a:pt x="535358" y="191283"/>
                </a:moveTo>
                <a:lnTo>
                  <a:pt x="501684" y="208673"/>
                </a:lnTo>
                <a:lnTo>
                  <a:pt x="544645" y="208673"/>
                </a:lnTo>
                <a:lnTo>
                  <a:pt x="544645" y="204370"/>
                </a:lnTo>
                <a:lnTo>
                  <a:pt x="541538" y="197083"/>
                </a:lnTo>
                <a:lnTo>
                  <a:pt x="535358" y="191283"/>
                </a:lnTo>
                <a:close/>
              </a:path>
              <a:path w="544829" h="582295">
                <a:moveTo>
                  <a:pt x="93064" y="132309"/>
                </a:moveTo>
                <a:lnTo>
                  <a:pt x="26725" y="132309"/>
                </a:lnTo>
                <a:lnTo>
                  <a:pt x="60053" y="150484"/>
                </a:lnTo>
                <a:lnTo>
                  <a:pt x="102346" y="163643"/>
                </a:lnTo>
                <a:lnTo>
                  <a:pt x="150256" y="171643"/>
                </a:lnTo>
                <a:lnTo>
                  <a:pt x="200438" y="174341"/>
                </a:lnTo>
                <a:lnTo>
                  <a:pt x="250612" y="171643"/>
                </a:lnTo>
                <a:lnTo>
                  <a:pt x="298519" y="163643"/>
                </a:lnTo>
                <a:lnTo>
                  <a:pt x="340813" y="150484"/>
                </a:lnTo>
                <a:lnTo>
                  <a:pt x="346252" y="147519"/>
                </a:lnTo>
                <a:lnTo>
                  <a:pt x="200438" y="147519"/>
                </a:lnTo>
                <a:lnTo>
                  <a:pt x="131348" y="142094"/>
                </a:lnTo>
                <a:lnTo>
                  <a:pt x="93064" y="132309"/>
                </a:lnTo>
                <a:close/>
              </a:path>
              <a:path w="544829" h="582295">
                <a:moveTo>
                  <a:pt x="400875" y="132309"/>
                </a:moveTo>
                <a:lnTo>
                  <a:pt x="374150" y="132309"/>
                </a:lnTo>
                <a:lnTo>
                  <a:pt x="374150" y="160930"/>
                </a:lnTo>
                <a:lnTo>
                  <a:pt x="400875" y="160930"/>
                </a:lnTo>
                <a:lnTo>
                  <a:pt x="400875" y="132309"/>
                </a:lnTo>
                <a:close/>
              </a:path>
              <a:path w="544829" h="582295">
                <a:moveTo>
                  <a:pt x="344939" y="26821"/>
                </a:moveTo>
                <a:lnTo>
                  <a:pt x="200438" y="26821"/>
                </a:lnTo>
                <a:lnTo>
                  <a:pt x="269522" y="32245"/>
                </a:lnTo>
                <a:lnTo>
                  <a:pt x="324575" y="46313"/>
                </a:lnTo>
                <a:lnTo>
                  <a:pt x="360988" y="65723"/>
                </a:lnTo>
                <a:lnTo>
                  <a:pt x="374150" y="87170"/>
                </a:lnTo>
                <a:lnTo>
                  <a:pt x="360988" y="108613"/>
                </a:lnTo>
                <a:lnTo>
                  <a:pt x="324575" y="128023"/>
                </a:lnTo>
                <a:lnTo>
                  <a:pt x="269522" y="142094"/>
                </a:lnTo>
                <a:lnTo>
                  <a:pt x="200438" y="147519"/>
                </a:lnTo>
                <a:lnTo>
                  <a:pt x="346252" y="147519"/>
                </a:lnTo>
                <a:lnTo>
                  <a:pt x="374150" y="132309"/>
                </a:lnTo>
                <a:lnTo>
                  <a:pt x="400875" y="132309"/>
                </a:lnTo>
                <a:lnTo>
                  <a:pt x="400875" y="87170"/>
                </a:lnTo>
                <a:lnTo>
                  <a:pt x="389357" y="56359"/>
                </a:lnTo>
                <a:lnTo>
                  <a:pt x="358302" y="32023"/>
                </a:lnTo>
                <a:lnTo>
                  <a:pt x="344939" y="2682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5" name="object 99">
            <a:extLst>
              <a:ext uri="{FF2B5EF4-FFF2-40B4-BE49-F238E27FC236}">
                <a16:creationId xmlns:a16="http://schemas.microsoft.com/office/drawing/2014/main" id="{F7ACBD9D-F69D-5B91-7983-B3C02134B30F}"/>
              </a:ext>
            </a:extLst>
          </p:cNvPr>
          <p:cNvSpPr/>
          <p:nvPr/>
        </p:nvSpPr>
        <p:spPr>
          <a:xfrm>
            <a:off x="6061823" y="2195323"/>
            <a:ext cx="343404" cy="320510"/>
          </a:xfrm>
          <a:custGeom>
            <a:avLst/>
            <a:gdLst/>
            <a:ahLst/>
            <a:cxnLst/>
            <a:rect l="l" t="t" r="r" b="b"/>
            <a:pathLst>
              <a:path w="609600" h="568960">
                <a:moveTo>
                  <a:pt x="435737" y="206120"/>
                </a:moveTo>
                <a:lnTo>
                  <a:pt x="424052" y="206120"/>
                </a:lnTo>
                <a:lnTo>
                  <a:pt x="419353" y="210946"/>
                </a:lnTo>
                <a:lnTo>
                  <a:pt x="419353" y="216788"/>
                </a:lnTo>
                <a:lnTo>
                  <a:pt x="409965" y="262093"/>
                </a:lnTo>
                <a:lnTo>
                  <a:pt x="384842" y="305331"/>
                </a:lnTo>
                <a:lnTo>
                  <a:pt x="348552" y="341906"/>
                </a:lnTo>
                <a:lnTo>
                  <a:pt x="305659" y="367222"/>
                </a:lnTo>
                <a:lnTo>
                  <a:pt x="260730" y="376681"/>
                </a:lnTo>
                <a:lnTo>
                  <a:pt x="254889" y="376681"/>
                </a:lnTo>
                <a:lnTo>
                  <a:pt x="250190" y="381380"/>
                </a:lnTo>
                <a:lnTo>
                  <a:pt x="250190" y="393191"/>
                </a:lnTo>
                <a:lnTo>
                  <a:pt x="254889" y="397890"/>
                </a:lnTo>
                <a:lnTo>
                  <a:pt x="260730" y="397890"/>
                </a:lnTo>
                <a:lnTo>
                  <a:pt x="305659" y="407350"/>
                </a:lnTo>
                <a:lnTo>
                  <a:pt x="348552" y="432666"/>
                </a:lnTo>
                <a:lnTo>
                  <a:pt x="384842" y="469241"/>
                </a:lnTo>
                <a:lnTo>
                  <a:pt x="409965" y="512479"/>
                </a:lnTo>
                <a:lnTo>
                  <a:pt x="419353" y="557783"/>
                </a:lnTo>
                <a:lnTo>
                  <a:pt x="419353" y="563752"/>
                </a:lnTo>
                <a:lnTo>
                  <a:pt x="424052" y="568451"/>
                </a:lnTo>
                <a:lnTo>
                  <a:pt x="435737" y="568451"/>
                </a:lnTo>
                <a:lnTo>
                  <a:pt x="440436" y="563752"/>
                </a:lnTo>
                <a:lnTo>
                  <a:pt x="440436" y="557783"/>
                </a:lnTo>
                <a:lnTo>
                  <a:pt x="449812" y="512479"/>
                </a:lnTo>
                <a:lnTo>
                  <a:pt x="453813" y="505587"/>
                </a:lnTo>
                <a:lnTo>
                  <a:pt x="429895" y="505587"/>
                </a:lnTo>
                <a:lnTo>
                  <a:pt x="410182" y="468360"/>
                </a:lnTo>
                <a:lnTo>
                  <a:pt x="382682" y="434847"/>
                </a:lnTo>
                <a:lnTo>
                  <a:pt x="349420" y="407146"/>
                </a:lnTo>
                <a:lnTo>
                  <a:pt x="312420" y="387350"/>
                </a:lnTo>
                <a:lnTo>
                  <a:pt x="349420" y="367480"/>
                </a:lnTo>
                <a:lnTo>
                  <a:pt x="382682" y="339740"/>
                </a:lnTo>
                <a:lnTo>
                  <a:pt x="410182" y="306214"/>
                </a:lnTo>
                <a:lnTo>
                  <a:pt x="429895" y="268986"/>
                </a:lnTo>
                <a:lnTo>
                  <a:pt x="453813" y="268986"/>
                </a:lnTo>
                <a:lnTo>
                  <a:pt x="449812" y="262093"/>
                </a:lnTo>
                <a:lnTo>
                  <a:pt x="440436" y="216788"/>
                </a:lnTo>
                <a:lnTo>
                  <a:pt x="440436" y="210946"/>
                </a:lnTo>
                <a:lnTo>
                  <a:pt x="435737" y="206120"/>
                </a:lnTo>
                <a:close/>
              </a:path>
              <a:path w="609600" h="568960">
                <a:moveTo>
                  <a:pt x="168655" y="63753"/>
                </a:moveTo>
                <a:lnTo>
                  <a:pt x="110220" y="67893"/>
                </a:lnTo>
                <a:lnTo>
                  <a:pt x="57689" y="80105"/>
                </a:lnTo>
                <a:lnTo>
                  <a:pt x="18637" y="100079"/>
                </a:lnTo>
                <a:lnTo>
                  <a:pt x="635" y="127507"/>
                </a:lnTo>
                <a:lnTo>
                  <a:pt x="0" y="127507"/>
                </a:lnTo>
                <a:lnTo>
                  <a:pt x="0" y="483615"/>
                </a:lnTo>
                <a:lnTo>
                  <a:pt x="14849" y="515084"/>
                </a:lnTo>
                <a:lnTo>
                  <a:pt x="53641" y="538003"/>
                </a:lnTo>
                <a:lnTo>
                  <a:pt x="107745" y="552017"/>
                </a:lnTo>
                <a:lnTo>
                  <a:pt x="168528" y="556767"/>
                </a:lnTo>
                <a:lnTo>
                  <a:pt x="229385" y="552017"/>
                </a:lnTo>
                <a:lnTo>
                  <a:pt x="283527" y="538003"/>
                </a:lnTo>
                <a:lnTo>
                  <a:pt x="287666" y="535558"/>
                </a:lnTo>
                <a:lnTo>
                  <a:pt x="168528" y="535558"/>
                </a:lnTo>
                <a:lnTo>
                  <a:pt x="109914" y="530889"/>
                </a:lnTo>
                <a:lnTo>
                  <a:pt x="63182" y="518779"/>
                </a:lnTo>
                <a:lnTo>
                  <a:pt x="32261" y="502072"/>
                </a:lnTo>
                <a:lnTo>
                  <a:pt x="21081" y="483615"/>
                </a:lnTo>
                <a:lnTo>
                  <a:pt x="21081" y="415798"/>
                </a:lnTo>
                <a:lnTo>
                  <a:pt x="69934" y="415798"/>
                </a:lnTo>
                <a:lnTo>
                  <a:pt x="63960" y="414305"/>
                </a:lnTo>
                <a:lnTo>
                  <a:pt x="32466" y="397887"/>
                </a:lnTo>
                <a:lnTo>
                  <a:pt x="21081" y="379729"/>
                </a:lnTo>
                <a:lnTo>
                  <a:pt x="21081" y="294513"/>
                </a:lnTo>
                <a:lnTo>
                  <a:pt x="69734" y="294513"/>
                </a:lnTo>
                <a:lnTo>
                  <a:pt x="63785" y="293020"/>
                </a:lnTo>
                <a:lnTo>
                  <a:pt x="32420" y="276602"/>
                </a:lnTo>
                <a:lnTo>
                  <a:pt x="21081" y="258444"/>
                </a:lnTo>
                <a:lnTo>
                  <a:pt x="21081" y="167386"/>
                </a:lnTo>
                <a:lnTo>
                  <a:pt x="73247" y="167386"/>
                </a:lnTo>
                <a:lnTo>
                  <a:pt x="60579" y="164179"/>
                </a:lnTo>
                <a:lnTo>
                  <a:pt x="31281" y="148661"/>
                </a:lnTo>
                <a:lnTo>
                  <a:pt x="21081" y="132714"/>
                </a:lnTo>
                <a:lnTo>
                  <a:pt x="31285" y="116839"/>
                </a:lnTo>
                <a:lnTo>
                  <a:pt x="60578" y="101361"/>
                </a:lnTo>
                <a:lnTo>
                  <a:pt x="107021" y="89620"/>
                </a:lnTo>
                <a:lnTo>
                  <a:pt x="168655" y="84962"/>
                </a:lnTo>
                <a:lnTo>
                  <a:pt x="289900" y="84962"/>
                </a:lnTo>
                <a:lnTo>
                  <a:pt x="283543" y="81422"/>
                </a:lnTo>
                <a:lnTo>
                  <a:pt x="229439" y="68224"/>
                </a:lnTo>
                <a:lnTo>
                  <a:pt x="168655" y="63753"/>
                </a:lnTo>
                <a:close/>
              </a:path>
              <a:path w="609600" h="568960">
                <a:moveTo>
                  <a:pt x="337185" y="446150"/>
                </a:moveTo>
                <a:lnTo>
                  <a:pt x="316102" y="446150"/>
                </a:lnTo>
                <a:lnTo>
                  <a:pt x="316102" y="483615"/>
                </a:lnTo>
                <a:lnTo>
                  <a:pt x="304921" y="502072"/>
                </a:lnTo>
                <a:lnTo>
                  <a:pt x="273986" y="518779"/>
                </a:lnTo>
                <a:lnTo>
                  <a:pt x="227216" y="530889"/>
                </a:lnTo>
                <a:lnTo>
                  <a:pt x="168528" y="535558"/>
                </a:lnTo>
                <a:lnTo>
                  <a:pt x="287666" y="535558"/>
                </a:lnTo>
                <a:lnTo>
                  <a:pt x="322333" y="515084"/>
                </a:lnTo>
                <a:lnTo>
                  <a:pt x="337185" y="483615"/>
                </a:lnTo>
                <a:lnTo>
                  <a:pt x="337185" y="446150"/>
                </a:lnTo>
                <a:close/>
              </a:path>
              <a:path w="609600" h="568960">
                <a:moveTo>
                  <a:pt x="453813" y="268986"/>
                </a:moveTo>
                <a:lnTo>
                  <a:pt x="429895" y="268986"/>
                </a:lnTo>
                <a:lnTo>
                  <a:pt x="449552" y="306214"/>
                </a:lnTo>
                <a:lnTo>
                  <a:pt x="477043" y="339740"/>
                </a:lnTo>
                <a:lnTo>
                  <a:pt x="510297" y="367480"/>
                </a:lnTo>
                <a:lnTo>
                  <a:pt x="547243" y="387350"/>
                </a:lnTo>
                <a:lnTo>
                  <a:pt x="510297" y="407146"/>
                </a:lnTo>
                <a:lnTo>
                  <a:pt x="477043" y="434847"/>
                </a:lnTo>
                <a:lnTo>
                  <a:pt x="449552" y="468360"/>
                </a:lnTo>
                <a:lnTo>
                  <a:pt x="429895" y="505587"/>
                </a:lnTo>
                <a:lnTo>
                  <a:pt x="453813" y="505587"/>
                </a:lnTo>
                <a:lnTo>
                  <a:pt x="474910" y="469241"/>
                </a:lnTo>
                <a:lnTo>
                  <a:pt x="511183" y="432666"/>
                </a:lnTo>
                <a:lnTo>
                  <a:pt x="554081" y="407350"/>
                </a:lnTo>
                <a:lnTo>
                  <a:pt x="599058" y="397890"/>
                </a:lnTo>
                <a:lnTo>
                  <a:pt x="604904" y="397887"/>
                </a:lnTo>
                <a:lnTo>
                  <a:pt x="609600" y="393191"/>
                </a:lnTo>
                <a:lnTo>
                  <a:pt x="609600" y="381380"/>
                </a:lnTo>
                <a:lnTo>
                  <a:pt x="604901" y="376681"/>
                </a:lnTo>
                <a:lnTo>
                  <a:pt x="599058" y="376681"/>
                </a:lnTo>
                <a:lnTo>
                  <a:pt x="554081" y="367222"/>
                </a:lnTo>
                <a:lnTo>
                  <a:pt x="511183" y="341906"/>
                </a:lnTo>
                <a:lnTo>
                  <a:pt x="474910" y="305331"/>
                </a:lnTo>
                <a:lnTo>
                  <a:pt x="453813" y="268986"/>
                </a:lnTo>
                <a:close/>
              </a:path>
              <a:path w="609600" h="568960">
                <a:moveTo>
                  <a:pt x="69934" y="415798"/>
                </a:moveTo>
                <a:lnTo>
                  <a:pt x="21081" y="415798"/>
                </a:lnTo>
                <a:lnTo>
                  <a:pt x="49468" y="431492"/>
                </a:lnTo>
                <a:lnTo>
                  <a:pt x="85963" y="442864"/>
                </a:lnTo>
                <a:lnTo>
                  <a:pt x="127577" y="449784"/>
                </a:lnTo>
                <a:lnTo>
                  <a:pt x="171323" y="452119"/>
                </a:lnTo>
                <a:lnTo>
                  <a:pt x="201427" y="451044"/>
                </a:lnTo>
                <a:lnTo>
                  <a:pt x="230330" y="447897"/>
                </a:lnTo>
                <a:lnTo>
                  <a:pt x="257351" y="442797"/>
                </a:lnTo>
                <a:lnTo>
                  <a:pt x="281813" y="435863"/>
                </a:lnTo>
                <a:lnTo>
                  <a:pt x="280119" y="430783"/>
                </a:lnTo>
                <a:lnTo>
                  <a:pt x="171323" y="430783"/>
                </a:lnTo>
                <a:lnTo>
                  <a:pt x="111575" y="426200"/>
                </a:lnTo>
                <a:lnTo>
                  <a:pt x="69934" y="415798"/>
                </a:lnTo>
                <a:close/>
              </a:path>
              <a:path w="609600" h="568960">
                <a:moveTo>
                  <a:pt x="275081" y="415670"/>
                </a:moveTo>
                <a:lnTo>
                  <a:pt x="252208" y="422157"/>
                </a:lnTo>
                <a:lnTo>
                  <a:pt x="226869" y="426894"/>
                </a:lnTo>
                <a:lnTo>
                  <a:pt x="199697" y="429797"/>
                </a:lnTo>
                <a:lnTo>
                  <a:pt x="171323" y="430783"/>
                </a:lnTo>
                <a:lnTo>
                  <a:pt x="280119" y="430783"/>
                </a:lnTo>
                <a:lnTo>
                  <a:pt x="275081" y="415670"/>
                </a:lnTo>
                <a:close/>
              </a:path>
              <a:path w="609600" h="568960">
                <a:moveTo>
                  <a:pt x="69734" y="294513"/>
                </a:moveTo>
                <a:lnTo>
                  <a:pt x="21081" y="294513"/>
                </a:lnTo>
                <a:lnTo>
                  <a:pt x="49369" y="310207"/>
                </a:lnTo>
                <a:lnTo>
                  <a:pt x="85740" y="321579"/>
                </a:lnTo>
                <a:lnTo>
                  <a:pt x="127184" y="328499"/>
                </a:lnTo>
                <a:lnTo>
                  <a:pt x="170688" y="330834"/>
                </a:lnTo>
                <a:lnTo>
                  <a:pt x="215536" y="328491"/>
                </a:lnTo>
                <a:lnTo>
                  <a:pt x="255635" y="321802"/>
                </a:lnTo>
                <a:lnTo>
                  <a:pt x="289613" y="311278"/>
                </a:lnTo>
                <a:lnTo>
                  <a:pt x="293019" y="309499"/>
                </a:lnTo>
                <a:lnTo>
                  <a:pt x="170688" y="309499"/>
                </a:lnTo>
                <a:lnTo>
                  <a:pt x="111200" y="304915"/>
                </a:lnTo>
                <a:lnTo>
                  <a:pt x="69734" y="294513"/>
                </a:lnTo>
                <a:close/>
              </a:path>
              <a:path w="609600" h="568960">
                <a:moveTo>
                  <a:pt x="337185" y="297433"/>
                </a:moveTo>
                <a:lnTo>
                  <a:pt x="316102" y="297433"/>
                </a:lnTo>
                <a:lnTo>
                  <a:pt x="316102" y="329311"/>
                </a:lnTo>
                <a:lnTo>
                  <a:pt x="337185" y="329311"/>
                </a:lnTo>
                <a:lnTo>
                  <a:pt x="337185" y="297433"/>
                </a:lnTo>
                <a:close/>
              </a:path>
              <a:path w="609600" h="568960">
                <a:moveTo>
                  <a:pt x="337185" y="167386"/>
                </a:moveTo>
                <a:lnTo>
                  <a:pt x="316102" y="167386"/>
                </a:lnTo>
                <a:lnTo>
                  <a:pt x="316102" y="269113"/>
                </a:lnTo>
                <a:lnTo>
                  <a:pt x="297471" y="284049"/>
                </a:lnTo>
                <a:lnTo>
                  <a:pt x="265636" y="296973"/>
                </a:lnTo>
                <a:lnTo>
                  <a:pt x="222680" y="306064"/>
                </a:lnTo>
                <a:lnTo>
                  <a:pt x="170688" y="309499"/>
                </a:lnTo>
                <a:lnTo>
                  <a:pt x="293019" y="309499"/>
                </a:lnTo>
                <a:lnTo>
                  <a:pt x="316102" y="297433"/>
                </a:lnTo>
                <a:lnTo>
                  <a:pt x="337185" y="297433"/>
                </a:lnTo>
                <a:lnTo>
                  <a:pt x="337185" y="167386"/>
                </a:lnTo>
                <a:close/>
              </a:path>
              <a:path w="609600" h="568960">
                <a:moveTo>
                  <a:pt x="73247" y="167386"/>
                </a:moveTo>
                <a:lnTo>
                  <a:pt x="21081" y="167386"/>
                </a:lnTo>
                <a:lnTo>
                  <a:pt x="49051" y="182246"/>
                </a:lnTo>
                <a:lnTo>
                  <a:pt x="84915" y="193024"/>
                </a:lnTo>
                <a:lnTo>
                  <a:pt x="125755" y="199586"/>
                </a:lnTo>
                <a:lnTo>
                  <a:pt x="168655" y="201802"/>
                </a:lnTo>
                <a:lnTo>
                  <a:pt x="211500" y="199586"/>
                </a:lnTo>
                <a:lnTo>
                  <a:pt x="252333" y="193024"/>
                </a:lnTo>
                <a:lnTo>
                  <a:pt x="288188" y="182246"/>
                </a:lnTo>
                <a:lnTo>
                  <a:pt x="291293" y="180593"/>
                </a:lnTo>
                <a:lnTo>
                  <a:pt x="168655" y="180593"/>
                </a:lnTo>
                <a:lnTo>
                  <a:pt x="107021" y="175934"/>
                </a:lnTo>
                <a:lnTo>
                  <a:pt x="73247" y="167386"/>
                </a:lnTo>
                <a:close/>
              </a:path>
              <a:path w="609600" h="568960">
                <a:moveTo>
                  <a:pt x="505841" y="169925"/>
                </a:moveTo>
                <a:lnTo>
                  <a:pt x="484758" y="169925"/>
                </a:lnTo>
                <a:lnTo>
                  <a:pt x="484758" y="201802"/>
                </a:lnTo>
                <a:lnTo>
                  <a:pt x="505841" y="201802"/>
                </a:lnTo>
                <a:lnTo>
                  <a:pt x="505841" y="169925"/>
                </a:lnTo>
                <a:close/>
              </a:path>
              <a:path w="609600" h="568960">
                <a:moveTo>
                  <a:pt x="289900" y="84962"/>
                </a:moveTo>
                <a:lnTo>
                  <a:pt x="168655" y="84962"/>
                </a:lnTo>
                <a:lnTo>
                  <a:pt x="230217" y="89620"/>
                </a:lnTo>
                <a:lnTo>
                  <a:pt x="276621" y="101361"/>
                </a:lnTo>
                <a:lnTo>
                  <a:pt x="305905" y="116841"/>
                </a:lnTo>
                <a:lnTo>
                  <a:pt x="316102" y="132714"/>
                </a:lnTo>
                <a:lnTo>
                  <a:pt x="305905" y="148661"/>
                </a:lnTo>
                <a:lnTo>
                  <a:pt x="276621" y="164179"/>
                </a:lnTo>
                <a:lnTo>
                  <a:pt x="230217" y="175934"/>
                </a:lnTo>
                <a:lnTo>
                  <a:pt x="168655" y="180593"/>
                </a:lnTo>
                <a:lnTo>
                  <a:pt x="291293" y="180593"/>
                </a:lnTo>
                <a:lnTo>
                  <a:pt x="316102" y="167386"/>
                </a:lnTo>
                <a:lnTo>
                  <a:pt x="337185" y="167386"/>
                </a:lnTo>
                <a:lnTo>
                  <a:pt x="337185" y="132714"/>
                </a:lnTo>
                <a:lnTo>
                  <a:pt x="322335" y="103026"/>
                </a:lnTo>
                <a:lnTo>
                  <a:pt x="289900" y="84962"/>
                </a:lnTo>
                <a:close/>
              </a:path>
              <a:path w="609600" h="568960">
                <a:moveTo>
                  <a:pt x="537464" y="148716"/>
                </a:moveTo>
                <a:lnTo>
                  <a:pt x="453136" y="148716"/>
                </a:lnTo>
                <a:lnTo>
                  <a:pt x="453136" y="169925"/>
                </a:lnTo>
                <a:lnTo>
                  <a:pt x="537464" y="169925"/>
                </a:lnTo>
                <a:lnTo>
                  <a:pt x="537464" y="148716"/>
                </a:lnTo>
                <a:close/>
              </a:path>
              <a:path w="609600" h="568960">
                <a:moveTo>
                  <a:pt x="505841" y="116839"/>
                </a:moveTo>
                <a:lnTo>
                  <a:pt x="484758" y="116839"/>
                </a:lnTo>
                <a:lnTo>
                  <a:pt x="484758" y="148716"/>
                </a:lnTo>
                <a:lnTo>
                  <a:pt x="505841" y="148716"/>
                </a:lnTo>
                <a:lnTo>
                  <a:pt x="505841" y="116839"/>
                </a:lnTo>
                <a:close/>
              </a:path>
              <a:path w="609600" h="568960">
                <a:moveTo>
                  <a:pt x="379349" y="53086"/>
                </a:moveTo>
                <a:lnTo>
                  <a:pt x="358267" y="53086"/>
                </a:lnTo>
                <a:lnTo>
                  <a:pt x="358267" y="84962"/>
                </a:lnTo>
                <a:lnTo>
                  <a:pt x="379349" y="84962"/>
                </a:lnTo>
                <a:lnTo>
                  <a:pt x="379349" y="53086"/>
                </a:lnTo>
                <a:close/>
              </a:path>
              <a:path w="609600" h="568960">
                <a:moveTo>
                  <a:pt x="410972" y="31876"/>
                </a:moveTo>
                <a:lnTo>
                  <a:pt x="326644" y="31876"/>
                </a:lnTo>
                <a:lnTo>
                  <a:pt x="326644" y="53086"/>
                </a:lnTo>
                <a:lnTo>
                  <a:pt x="410972" y="53086"/>
                </a:lnTo>
                <a:lnTo>
                  <a:pt x="410972" y="31876"/>
                </a:lnTo>
                <a:close/>
              </a:path>
              <a:path w="609600" h="568960">
                <a:moveTo>
                  <a:pt x="379349" y="0"/>
                </a:moveTo>
                <a:lnTo>
                  <a:pt x="358267" y="0"/>
                </a:lnTo>
                <a:lnTo>
                  <a:pt x="358267" y="31876"/>
                </a:lnTo>
                <a:lnTo>
                  <a:pt x="379349" y="31876"/>
                </a:lnTo>
                <a:lnTo>
                  <a:pt x="379349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6C2F28B3-4B05-4760-B962-8C231DCC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8967" y="3441693"/>
            <a:ext cx="282730" cy="28273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A8D64FCC-04B7-68F1-5308-7371767BD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2835" y="5418046"/>
            <a:ext cx="282730" cy="28273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7A4BA698-76E2-1406-2EB5-7BE98A17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2160" y="4669173"/>
            <a:ext cx="282730" cy="2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15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F925B-E85C-8D5C-95A7-0AF3F696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6CE9E1F-745E-6FD3-11A7-C0A6BF7BF04C}"/>
              </a:ext>
            </a:extLst>
          </p:cNvPr>
          <p:cNvSpPr/>
          <p:nvPr/>
        </p:nvSpPr>
        <p:spPr>
          <a:xfrm>
            <a:off x="5560291" y="1143000"/>
            <a:ext cx="6331672" cy="5195888"/>
          </a:xfrm>
          <a:prstGeom prst="roundRect">
            <a:avLst>
              <a:gd name="adj" fmla="val 1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52852D1-A22E-B3A4-61BF-2A88A3C4FADB}"/>
              </a:ext>
            </a:extLst>
          </p:cNvPr>
          <p:cNvCxnSpPr/>
          <p:nvPr/>
        </p:nvCxnSpPr>
        <p:spPr>
          <a:xfrm flipH="1" flipV="1">
            <a:off x="7494693" y="3332329"/>
            <a:ext cx="505010" cy="276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DA1C040-A17E-33D2-7FDC-1ACC52099FA3}"/>
              </a:ext>
            </a:extLst>
          </p:cNvPr>
          <p:cNvCxnSpPr>
            <a:cxnSpLocks/>
          </p:cNvCxnSpPr>
          <p:nvPr/>
        </p:nvCxnSpPr>
        <p:spPr>
          <a:xfrm flipV="1">
            <a:off x="7494693" y="4296768"/>
            <a:ext cx="505010" cy="276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81D6B5E-4C75-DBFB-97EA-01BE3619DC13}"/>
              </a:ext>
            </a:extLst>
          </p:cNvPr>
          <p:cNvCxnSpPr/>
          <p:nvPr/>
        </p:nvCxnSpPr>
        <p:spPr>
          <a:xfrm flipV="1">
            <a:off x="9397203" y="3332329"/>
            <a:ext cx="505010" cy="276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E4928AC-7CD1-B9FC-DF23-F1044EA8F308}"/>
              </a:ext>
            </a:extLst>
          </p:cNvPr>
          <p:cNvCxnSpPr>
            <a:cxnSpLocks/>
          </p:cNvCxnSpPr>
          <p:nvPr/>
        </p:nvCxnSpPr>
        <p:spPr>
          <a:xfrm flipH="1" flipV="1">
            <a:off x="9397203" y="4296768"/>
            <a:ext cx="505010" cy="2767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FCA9D6D-BFD1-1F93-0F73-38B484C8B9D9}"/>
              </a:ext>
            </a:extLst>
          </p:cNvPr>
          <p:cNvCxnSpPr>
            <a:cxnSpLocks/>
          </p:cNvCxnSpPr>
          <p:nvPr/>
        </p:nvCxnSpPr>
        <p:spPr>
          <a:xfrm>
            <a:off x="8698266" y="2596560"/>
            <a:ext cx="185" cy="64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EFCBF5E-0551-C618-06A0-8E5528B8B697}"/>
              </a:ext>
            </a:extLst>
          </p:cNvPr>
          <p:cNvCxnSpPr/>
          <p:nvPr/>
        </p:nvCxnSpPr>
        <p:spPr>
          <a:xfrm>
            <a:off x="8698266" y="4600255"/>
            <a:ext cx="185" cy="64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BBEF45C8-BECF-E8D9-7FE7-EEE83095D6B9}"/>
              </a:ext>
            </a:extLst>
          </p:cNvPr>
          <p:cNvSpPr/>
          <p:nvPr/>
        </p:nvSpPr>
        <p:spPr>
          <a:xfrm>
            <a:off x="7875605" y="3130071"/>
            <a:ext cx="1645697" cy="164569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75">
            <a:extLst>
              <a:ext uri="{FF2B5EF4-FFF2-40B4-BE49-F238E27FC236}">
                <a16:creationId xmlns:a16="http://schemas.microsoft.com/office/drawing/2014/main" id="{0B3D56B1-1F92-2C5B-CF0F-6C4325CB9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9886" y="2278828"/>
            <a:ext cx="417135" cy="417132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60" name="Freeform 75">
            <a:extLst>
              <a:ext uri="{FF2B5EF4-FFF2-40B4-BE49-F238E27FC236}">
                <a16:creationId xmlns:a16="http://schemas.microsoft.com/office/drawing/2014/main" id="{74EA7825-75E8-A652-54C8-4D69E82D8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2268" y="2291210"/>
            <a:ext cx="392372" cy="392369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24" name="Freeform 75">
            <a:extLst>
              <a:ext uri="{FF2B5EF4-FFF2-40B4-BE49-F238E27FC236}">
                <a16:creationId xmlns:a16="http://schemas.microsoft.com/office/drawing/2014/main" id="{64AD7850-138E-B55A-18FF-1BC0F9438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9886" y="5209878"/>
            <a:ext cx="417135" cy="417132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25" name="Freeform 75">
            <a:extLst>
              <a:ext uri="{FF2B5EF4-FFF2-40B4-BE49-F238E27FC236}">
                <a16:creationId xmlns:a16="http://schemas.microsoft.com/office/drawing/2014/main" id="{82E99BDB-A9F8-AC46-57F8-5FC9917F4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2268" y="5222260"/>
            <a:ext cx="392372" cy="392369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29" name="Freeform 75">
            <a:extLst>
              <a:ext uri="{FF2B5EF4-FFF2-40B4-BE49-F238E27FC236}">
                <a16:creationId xmlns:a16="http://schemas.microsoft.com/office/drawing/2014/main" id="{CC87BE99-387D-2F8E-4F7E-4878C7EEC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378" y="3049160"/>
            <a:ext cx="417135" cy="417132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30" name="Freeform 75">
            <a:extLst>
              <a:ext uri="{FF2B5EF4-FFF2-40B4-BE49-F238E27FC236}">
                <a16:creationId xmlns:a16="http://schemas.microsoft.com/office/drawing/2014/main" id="{16189F4A-86A1-0581-5627-E7A550C0A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760" y="3061542"/>
            <a:ext cx="392372" cy="392369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35" name="Freeform 75">
            <a:extLst>
              <a:ext uri="{FF2B5EF4-FFF2-40B4-BE49-F238E27FC236}">
                <a16:creationId xmlns:a16="http://schemas.microsoft.com/office/drawing/2014/main" id="{ECC08798-BB3E-AB72-1578-11BF43FB9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4378" y="4439546"/>
            <a:ext cx="417135" cy="417132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36" name="Freeform 75">
            <a:extLst>
              <a:ext uri="{FF2B5EF4-FFF2-40B4-BE49-F238E27FC236}">
                <a16:creationId xmlns:a16="http://schemas.microsoft.com/office/drawing/2014/main" id="{A958D930-E68E-C61F-86AD-13F11ADE3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760" y="4451928"/>
            <a:ext cx="392372" cy="392369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39" name="Freeform 75">
            <a:extLst>
              <a:ext uri="{FF2B5EF4-FFF2-40B4-BE49-F238E27FC236}">
                <a16:creationId xmlns:a16="http://schemas.microsoft.com/office/drawing/2014/main" id="{1AA28522-2D98-A4B6-B53F-F966D87BA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393" y="3049160"/>
            <a:ext cx="417135" cy="417132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40" name="Freeform 75">
            <a:extLst>
              <a:ext uri="{FF2B5EF4-FFF2-40B4-BE49-F238E27FC236}">
                <a16:creationId xmlns:a16="http://schemas.microsoft.com/office/drawing/2014/main" id="{5B288673-B041-DC68-27FE-36CC84834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774" y="3061542"/>
            <a:ext cx="392372" cy="392369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43" name="Freeform 75">
            <a:extLst>
              <a:ext uri="{FF2B5EF4-FFF2-40B4-BE49-F238E27FC236}">
                <a16:creationId xmlns:a16="http://schemas.microsoft.com/office/drawing/2014/main" id="{99CB72AC-A4CF-3D7C-6240-C5DC29C16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5393" y="4439546"/>
            <a:ext cx="417135" cy="417132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44" name="Freeform 75">
            <a:extLst>
              <a:ext uri="{FF2B5EF4-FFF2-40B4-BE49-F238E27FC236}">
                <a16:creationId xmlns:a16="http://schemas.microsoft.com/office/drawing/2014/main" id="{CDAC4F21-70D6-5560-4758-96B2774DB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7774" y="4451928"/>
            <a:ext cx="392372" cy="392369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9EC189E-A0D8-9701-4CC0-4EE56DB235E3}"/>
              </a:ext>
            </a:extLst>
          </p:cNvPr>
          <p:cNvSpPr/>
          <p:nvPr/>
        </p:nvSpPr>
        <p:spPr>
          <a:xfrm>
            <a:off x="8009144" y="3263610"/>
            <a:ext cx="1378622" cy="13786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D9AC5D2-5603-B79D-E915-B7132EC325D3}"/>
              </a:ext>
            </a:extLst>
          </p:cNvPr>
          <p:cNvSpPr txBox="1"/>
          <p:nvPr/>
        </p:nvSpPr>
        <p:spPr>
          <a:xfrm>
            <a:off x="8168173" y="4100628"/>
            <a:ext cx="10605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accent1"/>
                </a:solidFill>
              </a:rPr>
              <a:t>Data Lake</a:t>
            </a:r>
          </a:p>
        </p:txBody>
      </p:sp>
      <p:sp>
        <p:nvSpPr>
          <p:cNvPr id="164" name="Arc 163">
            <a:extLst>
              <a:ext uri="{FF2B5EF4-FFF2-40B4-BE49-F238E27FC236}">
                <a16:creationId xmlns:a16="http://schemas.microsoft.com/office/drawing/2014/main" id="{A65CB90C-4930-08AA-161B-821A7473F70F}"/>
              </a:ext>
            </a:extLst>
          </p:cNvPr>
          <p:cNvSpPr/>
          <p:nvPr/>
        </p:nvSpPr>
        <p:spPr>
          <a:xfrm>
            <a:off x="7243274" y="2497742"/>
            <a:ext cx="2910357" cy="2910355"/>
          </a:xfrm>
          <a:prstGeom prst="arc">
            <a:avLst>
              <a:gd name="adj1" fmla="val 16931555"/>
              <a:gd name="adj2" fmla="val 19266040"/>
            </a:avLst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Arc 164">
            <a:extLst>
              <a:ext uri="{FF2B5EF4-FFF2-40B4-BE49-F238E27FC236}">
                <a16:creationId xmlns:a16="http://schemas.microsoft.com/office/drawing/2014/main" id="{01E29100-2828-93EF-437F-A712E72A4F1A}"/>
              </a:ext>
            </a:extLst>
          </p:cNvPr>
          <p:cNvSpPr/>
          <p:nvPr/>
        </p:nvSpPr>
        <p:spPr>
          <a:xfrm>
            <a:off x="7243273" y="2497741"/>
            <a:ext cx="2910357" cy="2910355"/>
          </a:xfrm>
          <a:prstGeom prst="arc">
            <a:avLst>
              <a:gd name="adj1" fmla="val 20561148"/>
              <a:gd name="adj2" fmla="val 966994"/>
            </a:avLst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Arc 169">
            <a:extLst>
              <a:ext uri="{FF2B5EF4-FFF2-40B4-BE49-F238E27FC236}">
                <a16:creationId xmlns:a16="http://schemas.microsoft.com/office/drawing/2014/main" id="{D81BA861-D6E5-4B99-1C99-786CAC6D7FA4}"/>
              </a:ext>
            </a:extLst>
          </p:cNvPr>
          <p:cNvSpPr/>
          <p:nvPr/>
        </p:nvSpPr>
        <p:spPr>
          <a:xfrm>
            <a:off x="7243273" y="2497741"/>
            <a:ext cx="2910357" cy="2910355"/>
          </a:xfrm>
          <a:prstGeom prst="arc">
            <a:avLst>
              <a:gd name="adj1" fmla="val 2288733"/>
              <a:gd name="adj2" fmla="val 4651066"/>
            </a:avLst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Arc 172">
            <a:extLst>
              <a:ext uri="{FF2B5EF4-FFF2-40B4-BE49-F238E27FC236}">
                <a16:creationId xmlns:a16="http://schemas.microsoft.com/office/drawing/2014/main" id="{CD1FBAEE-977E-CA75-EFDF-20CCE5F7CBA8}"/>
              </a:ext>
            </a:extLst>
          </p:cNvPr>
          <p:cNvSpPr/>
          <p:nvPr/>
        </p:nvSpPr>
        <p:spPr>
          <a:xfrm flipH="1">
            <a:off x="7243273" y="2497742"/>
            <a:ext cx="2910357" cy="2910355"/>
          </a:xfrm>
          <a:prstGeom prst="arc">
            <a:avLst>
              <a:gd name="adj1" fmla="val 16931555"/>
              <a:gd name="adj2" fmla="val 19266040"/>
            </a:avLst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Arc 173">
            <a:extLst>
              <a:ext uri="{FF2B5EF4-FFF2-40B4-BE49-F238E27FC236}">
                <a16:creationId xmlns:a16="http://schemas.microsoft.com/office/drawing/2014/main" id="{6ACE6AE4-62E5-96AC-EF3F-CFA7301EF572}"/>
              </a:ext>
            </a:extLst>
          </p:cNvPr>
          <p:cNvSpPr/>
          <p:nvPr/>
        </p:nvSpPr>
        <p:spPr>
          <a:xfrm flipH="1">
            <a:off x="7243274" y="2497741"/>
            <a:ext cx="2910357" cy="2910355"/>
          </a:xfrm>
          <a:prstGeom prst="arc">
            <a:avLst>
              <a:gd name="adj1" fmla="val 20561148"/>
              <a:gd name="adj2" fmla="val 966994"/>
            </a:avLst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9DFC85AC-674C-A88F-B87B-521CE9D1600B}"/>
              </a:ext>
            </a:extLst>
          </p:cNvPr>
          <p:cNvSpPr/>
          <p:nvPr/>
        </p:nvSpPr>
        <p:spPr>
          <a:xfrm flipH="1">
            <a:off x="7243274" y="2497741"/>
            <a:ext cx="2910357" cy="2910355"/>
          </a:xfrm>
          <a:prstGeom prst="arc">
            <a:avLst>
              <a:gd name="adj1" fmla="val 2288733"/>
              <a:gd name="adj2" fmla="val 4651066"/>
            </a:avLst>
          </a:prstGeom>
          <a:ln w="5715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677EEFC-1BA3-0DA6-CC14-C59AB1AF6AB9}"/>
              </a:ext>
            </a:extLst>
          </p:cNvPr>
          <p:cNvSpPr txBox="1"/>
          <p:nvPr/>
        </p:nvSpPr>
        <p:spPr>
          <a:xfrm>
            <a:off x="8065810" y="1737630"/>
            <a:ext cx="12649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Relational databases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8EEB45C-0D70-2609-0A8B-4DA8E9439CD8}"/>
              </a:ext>
            </a:extLst>
          </p:cNvPr>
          <p:cNvSpPr txBox="1"/>
          <p:nvPr/>
        </p:nvSpPr>
        <p:spPr>
          <a:xfrm>
            <a:off x="5825334" y="2751478"/>
            <a:ext cx="12649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+mj-lt"/>
              </a:rPr>
              <a:t>Big data processing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16188D8-24DE-41B3-C02B-ACA2AEF5530B}"/>
              </a:ext>
            </a:extLst>
          </p:cNvPr>
          <p:cNvSpPr txBox="1"/>
          <p:nvPr/>
        </p:nvSpPr>
        <p:spPr>
          <a:xfrm>
            <a:off x="5825334" y="4497830"/>
            <a:ext cx="12649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+mj-lt"/>
              </a:rPr>
              <a:t>Log analytics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E5CE8AAE-66D7-2B4A-EC04-AD8B64D01C53}"/>
              </a:ext>
            </a:extLst>
          </p:cNvPr>
          <p:cNvSpPr txBox="1"/>
          <p:nvPr/>
        </p:nvSpPr>
        <p:spPr>
          <a:xfrm>
            <a:off x="10362010" y="2751478"/>
            <a:ext cx="12649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+mj-lt"/>
              </a:rPr>
              <a:t>Non-relational databases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DCA7F6A-77CB-F79D-BDF5-6CFA74EA3DA8}"/>
              </a:ext>
            </a:extLst>
          </p:cNvPr>
          <p:cNvSpPr txBox="1"/>
          <p:nvPr/>
        </p:nvSpPr>
        <p:spPr>
          <a:xfrm>
            <a:off x="10362010" y="4413192"/>
            <a:ext cx="12649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+mj-lt"/>
              </a:rPr>
              <a:t>Machine learning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3B4AD9C-AFF4-C864-2E47-6413E6C5DFFE}"/>
              </a:ext>
            </a:extLst>
          </p:cNvPr>
          <p:cNvSpPr txBox="1"/>
          <p:nvPr/>
        </p:nvSpPr>
        <p:spPr>
          <a:xfrm>
            <a:off x="8065810" y="5731955"/>
            <a:ext cx="12649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+mj-lt"/>
              </a:rPr>
              <a:t>Data warehousing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A8CFCEB-3D3E-CDB7-5601-BFDC7C8CECDB}"/>
              </a:ext>
            </a:extLst>
          </p:cNvPr>
          <p:cNvSpPr txBox="1"/>
          <p:nvPr/>
        </p:nvSpPr>
        <p:spPr>
          <a:xfrm>
            <a:off x="6592875" y="1319046"/>
            <a:ext cx="4210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latin typeface="+mj-lt"/>
              </a:rPr>
              <a:t>Modern Data Architecture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01EC31B8-C68B-5084-1F9F-6CF423ED1D60}"/>
              </a:ext>
            </a:extLst>
          </p:cNvPr>
          <p:cNvSpPr/>
          <p:nvPr/>
        </p:nvSpPr>
        <p:spPr>
          <a:xfrm>
            <a:off x="294696" y="1143000"/>
            <a:ext cx="4961503" cy="5195888"/>
          </a:xfrm>
          <a:prstGeom prst="roundRect">
            <a:avLst>
              <a:gd name="adj" fmla="val 1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41DDD337-5F05-1470-376C-AB5709661561}"/>
              </a:ext>
            </a:extLst>
          </p:cNvPr>
          <p:cNvSpPr/>
          <p:nvPr/>
        </p:nvSpPr>
        <p:spPr>
          <a:xfrm>
            <a:off x="1634273" y="1334603"/>
            <a:ext cx="1087460" cy="1058130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88E76C4-0BFA-DBFD-B5F8-1AB21AD5A474}"/>
              </a:ext>
            </a:extLst>
          </p:cNvPr>
          <p:cNvSpPr txBox="1"/>
          <p:nvPr/>
        </p:nvSpPr>
        <p:spPr>
          <a:xfrm>
            <a:off x="1703430" y="2009858"/>
            <a:ext cx="949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Business </a:t>
            </a:r>
          </a:p>
          <a:p>
            <a:pPr algn="ctr"/>
            <a:r>
              <a:rPr lang="en-US" sz="700" dirty="0"/>
              <a:t>intelligence</a:t>
            </a:r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8C74823B-EDDE-05FD-9548-A1C6B21D5532}"/>
              </a:ext>
            </a:extLst>
          </p:cNvPr>
          <p:cNvSpPr/>
          <p:nvPr/>
        </p:nvSpPr>
        <p:spPr>
          <a:xfrm>
            <a:off x="2829162" y="1334603"/>
            <a:ext cx="1087460" cy="1058130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BDA55DB-C911-4614-0CAA-CBEDD03F64C8}"/>
              </a:ext>
            </a:extLst>
          </p:cNvPr>
          <p:cNvSpPr txBox="1"/>
          <p:nvPr/>
        </p:nvSpPr>
        <p:spPr>
          <a:xfrm>
            <a:off x="2898319" y="2009858"/>
            <a:ext cx="949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Machine</a:t>
            </a:r>
          </a:p>
          <a:p>
            <a:pPr algn="ctr"/>
            <a:r>
              <a:rPr lang="en-US" sz="700" dirty="0"/>
              <a:t>learning</a:t>
            </a:r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F2075471-EE60-423C-9FA8-EB52ED674753}"/>
              </a:ext>
            </a:extLst>
          </p:cNvPr>
          <p:cNvSpPr/>
          <p:nvPr/>
        </p:nvSpPr>
        <p:spPr>
          <a:xfrm>
            <a:off x="439384" y="2612098"/>
            <a:ext cx="1087460" cy="1058130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1CE473A-40B6-16BA-9DEC-CAB4806DC24B}"/>
              </a:ext>
            </a:extLst>
          </p:cNvPr>
          <p:cNvSpPr txBox="1"/>
          <p:nvPr/>
        </p:nvSpPr>
        <p:spPr>
          <a:xfrm>
            <a:off x="508542" y="3287353"/>
            <a:ext cx="94914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DW queries</a:t>
            </a:r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A0882279-A0A2-CB15-B0A4-C088C04C3467}"/>
              </a:ext>
            </a:extLst>
          </p:cNvPr>
          <p:cNvSpPr/>
          <p:nvPr/>
        </p:nvSpPr>
        <p:spPr>
          <a:xfrm>
            <a:off x="1634273" y="2612098"/>
            <a:ext cx="1087460" cy="1058130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AC26901-6049-F6FA-CEBF-0897EB989B8F}"/>
              </a:ext>
            </a:extLst>
          </p:cNvPr>
          <p:cNvSpPr txBox="1"/>
          <p:nvPr/>
        </p:nvSpPr>
        <p:spPr>
          <a:xfrm>
            <a:off x="1703430" y="3287353"/>
            <a:ext cx="949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Big data processing</a:t>
            </a: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B094FF12-C346-0DCE-726A-FCD2DDEE9ECB}"/>
              </a:ext>
            </a:extLst>
          </p:cNvPr>
          <p:cNvSpPr/>
          <p:nvPr/>
        </p:nvSpPr>
        <p:spPr>
          <a:xfrm>
            <a:off x="2829162" y="2612098"/>
            <a:ext cx="1087460" cy="1058130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981FFD52-998C-DBD6-F7FD-5342A3F50993}"/>
              </a:ext>
            </a:extLst>
          </p:cNvPr>
          <p:cNvSpPr txBox="1"/>
          <p:nvPr/>
        </p:nvSpPr>
        <p:spPr>
          <a:xfrm>
            <a:off x="2898319" y="3287353"/>
            <a:ext cx="94914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Interactive</a:t>
            </a:r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18B73533-59F4-DE2B-5CFD-BF3E9F828DC1}"/>
              </a:ext>
            </a:extLst>
          </p:cNvPr>
          <p:cNvSpPr/>
          <p:nvPr/>
        </p:nvSpPr>
        <p:spPr>
          <a:xfrm>
            <a:off x="4024051" y="2612098"/>
            <a:ext cx="1087460" cy="1058130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9C467D9-4CAB-AC84-17E3-7DEB65A7EA65}"/>
              </a:ext>
            </a:extLst>
          </p:cNvPr>
          <p:cNvSpPr txBox="1"/>
          <p:nvPr/>
        </p:nvSpPr>
        <p:spPr>
          <a:xfrm>
            <a:off x="4093208" y="3287353"/>
            <a:ext cx="94914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Real-time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29571731-9361-A065-FE34-343A06AF76C0}"/>
              </a:ext>
            </a:extLst>
          </p:cNvPr>
          <p:cNvCxnSpPr>
            <a:cxnSpLocks/>
          </p:cNvCxnSpPr>
          <p:nvPr/>
        </p:nvCxnSpPr>
        <p:spPr>
          <a:xfrm flipV="1">
            <a:off x="2178003" y="2422415"/>
            <a:ext cx="0" cy="160002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04F6BF9E-740F-13DA-9074-0B1CFF9071BF}"/>
              </a:ext>
            </a:extLst>
          </p:cNvPr>
          <p:cNvCxnSpPr>
            <a:cxnSpLocks/>
          </p:cNvCxnSpPr>
          <p:nvPr/>
        </p:nvCxnSpPr>
        <p:spPr>
          <a:xfrm flipV="1">
            <a:off x="3372892" y="2422415"/>
            <a:ext cx="0" cy="160002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6376A68D-EFF8-AB42-ABE8-941896B61AF1}"/>
              </a:ext>
            </a:extLst>
          </p:cNvPr>
          <p:cNvSpPr/>
          <p:nvPr/>
        </p:nvSpPr>
        <p:spPr>
          <a:xfrm>
            <a:off x="1030802" y="4113496"/>
            <a:ext cx="1087460" cy="1058130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527A78A-206D-A8DF-D714-8611A9FE76C7}"/>
              </a:ext>
            </a:extLst>
          </p:cNvPr>
          <p:cNvSpPr txBox="1"/>
          <p:nvPr/>
        </p:nvSpPr>
        <p:spPr>
          <a:xfrm>
            <a:off x="1099960" y="4841142"/>
            <a:ext cx="94914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Data warehouse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B1C8DDD8-1FFE-3D37-6613-489D090EA4A8}"/>
              </a:ext>
            </a:extLst>
          </p:cNvPr>
          <p:cNvSpPr/>
          <p:nvPr/>
        </p:nvSpPr>
        <p:spPr>
          <a:xfrm>
            <a:off x="3420580" y="4113496"/>
            <a:ext cx="1087460" cy="1058130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C1F3A32-2EC9-E3FE-3575-B386BCDA3A1E}"/>
              </a:ext>
            </a:extLst>
          </p:cNvPr>
          <p:cNvSpPr txBox="1"/>
          <p:nvPr/>
        </p:nvSpPr>
        <p:spPr>
          <a:xfrm>
            <a:off x="3489738" y="4841142"/>
            <a:ext cx="94914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" dirty="0"/>
              <a:t>Data lake</a:t>
            </a:r>
          </a:p>
        </p:txBody>
      </p:sp>
      <p:sp>
        <p:nvSpPr>
          <p:cNvPr id="234" name="object 6">
            <a:extLst>
              <a:ext uri="{FF2B5EF4-FFF2-40B4-BE49-F238E27FC236}">
                <a16:creationId xmlns:a16="http://schemas.microsoft.com/office/drawing/2014/main" id="{EAD0818C-155A-C355-905F-78E6F8FF1560}"/>
              </a:ext>
            </a:extLst>
          </p:cNvPr>
          <p:cNvSpPr txBox="1"/>
          <p:nvPr/>
        </p:nvSpPr>
        <p:spPr>
          <a:xfrm>
            <a:off x="1104727" y="3832944"/>
            <a:ext cx="3265427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Data Catalog</a:t>
            </a:r>
          </a:p>
        </p:txBody>
      </p: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207EE00D-D2CA-6E78-AE99-CCE17BCBBD1F}"/>
              </a:ext>
            </a:extLst>
          </p:cNvPr>
          <p:cNvSpPr/>
          <p:nvPr/>
        </p:nvSpPr>
        <p:spPr>
          <a:xfrm>
            <a:off x="439384" y="5416300"/>
            <a:ext cx="2270296" cy="677914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514405B-002E-2255-2610-1458DDF3F40D}"/>
              </a:ext>
            </a:extLst>
          </p:cNvPr>
          <p:cNvSpPr txBox="1"/>
          <p:nvPr/>
        </p:nvSpPr>
        <p:spPr>
          <a:xfrm>
            <a:off x="536617" y="5848917"/>
            <a:ext cx="42588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OLTP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DAA10EB-ACF9-F085-BC2D-2B7067DD8A00}"/>
              </a:ext>
            </a:extLst>
          </p:cNvPr>
          <p:cNvSpPr txBox="1"/>
          <p:nvPr/>
        </p:nvSpPr>
        <p:spPr>
          <a:xfrm>
            <a:off x="1086599" y="5848917"/>
            <a:ext cx="42588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ERP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909DACB-9AB9-77B2-8EEE-A1F157C8BCE6}"/>
              </a:ext>
            </a:extLst>
          </p:cNvPr>
          <p:cNvSpPr txBox="1"/>
          <p:nvPr/>
        </p:nvSpPr>
        <p:spPr>
          <a:xfrm>
            <a:off x="1636581" y="5848917"/>
            <a:ext cx="42588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CRM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C1633EC-F43A-98DA-E70E-BF05F8499293}"/>
              </a:ext>
            </a:extLst>
          </p:cNvPr>
          <p:cNvSpPr txBox="1"/>
          <p:nvPr/>
        </p:nvSpPr>
        <p:spPr>
          <a:xfrm>
            <a:off x="2186564" y="5848917"/>
            <a:ext cx="42588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LOB</a:t>
            </a:r>
          </a:p>
        </p:txBody>
      </p: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06F4E91-BDCE-B2E6-F78E-FF1882EE200B}"/>
              </a:ext>
            </a:extLst>
          </p:cNvPr>
          <p:cNvCxnSpPr>
            <a:cxnSpLocks/>
          </p:cNvCxnSpPr>
          <p:nvPr/>
        </p:nvCxnSpPr>
        <p:spPr>
          <a:xfrm>
            <a:off x="1024550" y="5458710"/>
            <a:ext cx="0" cy="59309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B92DE18-A358-FE47-4830-0F91E7B5F6E4}"/>
              </a:ext>
            </a:extLst>
          </p:cNvPr>
          <p:cNvCxnSpPr>
            <a:cxnSpLocks/>
          </p:cNvCxnSpPr>
          <p:nvPr/>
        </p:nvCxnSpPr>
        <p:spPr>
          <a:xfrm>
            <a:off x="1574532" y="5458710"/>
            <a:ext cx="0" cy="59309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B8EE187A-912E-F9E9-5438-584530AACC2F}"/>
              </a:ext>
            </a:extLst>
          </p:cNvPr>
          <p:cNvCxnSpPr>
            <a:cxnSpLocks/>
          </p:cNvCxnSpPr>
          <p:nvPr/>
        </p:nvCxnSpPr>
        <p:spPr>
          <a:xfrm>
            <a:off x="2124514" y="5458710"/>
            <a:ext cx="0" cy="59309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343C5F0F-0F0F-975F-A598-CF4C3590D231}"/>
              </a:ext>
            </a:extLst>
          </p:cNvPr>
          <p:cNvSpPr/>
          <p:nvPr/>
        </p:nvSpPr>
        <p:spPr>
          <a:xfrm>
            <a:off x="2829162" y="5416300"/>
            <a:ext cx="2270296" cy="677914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4EFD7D75-2CA6-C71D-C330-67F253A62EFC}"/>
              </a:ext>
            </a:extLst>
          </p:cNvPr>
          <p:cNvSpPr txBox="1"/>
          <p:nvPr/>
        </p:nvSpPr>
        <p:spPr>
          <a:xfrm>
            <a:off x="2905783" y="5848917"/>
            <a:ext cx="467108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Devices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0538F42-26D7-7C09-64D1-E1401F1C90A1}"/>
              </a:ext>
            </a:extLst>
          </p:cNvPr>
          <p:cNvSpPr txBox="1"/>
          <p:nvPr/>
        </p:nvSpPr>
        <p:spPr>
          <a:xfrm>
            <a:off x="3476377" y="5848917"/>
            <a:ext cx="42588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Web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621E976-C59F-F187-3037-0F84B5AAE796}"/>
              </a:ext>
            </a:extLst>
          </p:cNvPr>
          <p:cNvSpPr txBox="1"/>
          <p:nvPr/>
        </p:nvSpPr>
        <p:spPr>
          <a:xfrm>
            <a:off x="3999493" y="5848917"/>
            <a:ext cx="479616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Sensors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D215C2F-ECCF-2D13-F5ED-92F2B1769A0D}"/>
              </a:ext>
            </a:extLst>
          </p:cNvPr>
          <p:cNvSpPr txBox="1"/>
          <p:nvPr/>
        </p:nvSpPr>
        <p:spPr>
          <a:xfrm>
            <a:off x="4576342" y="5848917"/>
            <a:ext cx="42588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00" dirty="0"/>
              <a:t>Social</a:t>
            </a:r>
          </a:p>
        </p:txBody>
      </p: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EE76D3A1-E54D-C601-E103-4C4E0725D80F}"/>
              </a:ext>
            </a:extLst>
          </p:cNvPr>
          <p:cNvCxnSpPr>
            <a:cxnSpLocks/>
          </p:cNvCxnSpPr>
          <p:nvPr/>
        </p:nvCxnSpPr>
        <p:spPr>
          <a:xfrm>
            <a:off x="3414328" y="5458710"/>
            <a:ext cx="0" cy="59309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4E51189A-FC52-E912-61F3-703115EBCB9C}"/>
              </a:ext>
            </a:extLst>
          </p:cNvPr>
          <p:cNvCxnSpPr>
            <a:cxnSpLocks/>
          </p:cNvCxnSpPr>
          <p:nvPr/>
        </p:nvCxnSpPr>
        <p:spPr>
          <a:xfrm>
            <a:off x="3964310" y="5458710"/>
            <a:ext cx="0" cy="59309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C9CEDF4A-C368-28CB-68ED-B9DF346C1446}"/>
              </a:ext>
            </a:extLst>
          </p:cNvPr>
          <p:cNvCxnSpPr>
            <a:cxnSpLocks/>
          </p:cNvCxnSpPr>
          <p:nvPr/>
        </p:nvCxnSpPr>
        <p:spPr>
          <a:xfrm>
            <a:off x="4514292" y="5458710"/>
            <a:ext cx="0" cy="593094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E47F0A6D-4CB4-432F-3B8E-5E8084D4C60E}"/>
              </a:ext>
            </a:extLst>
          </p:cNvPr>
          <p:cNvCxnSpPr>
            <a:cxnSpLocks/>
          </p:cNvCxnSpPr>
          <p:nvPr/>
        </p:nvCxnSpPr>
        <p:spPr>
          <a:xfrm flipV="1">
            <a:off x="1574532" y="5213962"/>
            <a:ext cx="0" cy="160002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967C834D-7B49-F589-4CAC-EF664695015C}"/>
              </a:ext>
            </a:extLst>
          </p:cNvPr>
          <p:cNvCxnSpPr>
            <a:cxnSpLocks/>
          </p:cNvCxnSpPr>
          <p:nvPr/>
        </p:nvCxnSpPr>
        <p:spPr>
          <a:xfrm flipV="1">
            <a:off x="3964310" y="5213962"/>
            <a:ext cx="0" cy="160002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C293CBED-0A1E-CC6C-6E12-0DB87DCD9C7C}"/>
              </a:ext>
            </a:extLst>
          </p:cNvPr>
          <p:cNvCxnSpPr>
            <a:cxnSpLocks/>
          </p:cNvCxnSpPr>
          <p:nvPr/>
        </p:nvCxnSpPr>
        <p:spPr>
          <a:xfrm>
            <a:off x="2341562" y="4642561"/>
            <a:ext cx="855718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43C92140-21B8-1BFE-3FFC-D40D458B49CC}"/>
              </a:ext>
            </a:extLst>
          </p:cNvPr>
          <p:cNvSpPr txBox="1"/>
          <p:nvPr/>
        </p:nvSpPr>
        <p:spPr>
          <a:xfrm>
            <a:off x="2721733" y="495008"/>
            <a:ext cx="6748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Data Lakes And Modern Data Architecture</a:t>
            </a:r>
          </a:p>
        </p:txBody>
      </p:sp>
      <p:sp>
        <p:nvSpPr>
          <p:cNvPr id="276" name="object 106">
            <a:extLst>
              <a:ext uri="{FF2B5EF4-FFF2-40B4-BE49-F238E27FC236}">
                <a16:creationId xmlns:a16="http://schemas.microsoft.com/office/drawing/2014/main" id="{69B5BD41-E5B2-9F15-C1A3-AEE140DAFFE4}"/>
              </a:ext>
            </a:extLst>
          </p:cNvPr>
          <p:cNvSpPr/>
          <p:nvPr/>
        </p:nvSpPr>
        <p:spPr>
          <a:xfrm>
            <a:off x="9927414" y="3133799"/>
            <a:ext cx="213092" cy="247855"/>
          </a:xfrm>
          <a:custGeom>
            <a:avLst/>
            <a:gdLst/>
            <a:ahLst/>
            <a:cxnLst/>
            <a:rect l="l" t="t" r="r" b="b"/>
            <a:pathLst>
              <a:path w="389254" h="452754">
                <a:moveTo>
                  <a:pt x="154177" y="0"/>
                </a:moveTo>
                <a:lnTo>
                  <a:pt x="98601" y="4044"/>
                </a:lnTo>
                <a:lnTo>
                  <a:pt x="49133" y="15970"/>
                </a:lnTo>
                <a:lnTo>
                  <a:pt x="13642" y="35468"/>
                </a:lnTo>
                <a:lnTo>
                  <a:pt x="0" y="62229"/>
                </a:lnTo>
                <a:lnTo>
                  <a:pt x="0" y="135509"/>
                </a:lnTo>
                <a:lnTo>
                  <a:pt x="708" y="141325"/>
                </a:lnTo>
                <a:lnTo>
                  <a:pt x="3000" y="147939"/>
                </a:lnTo>
                <a:lnTo>
                  <a:pt x="7411" y="155100"/>
                </a:lnTo>
                <a:lnTo>
                  <a:pt x="14477" y="162560"/>
                </a:lnTo>
                <a:lnTo>
                  <a:pt x="7340" y="170092"/>
                </a:lnTo>
                <a:lnTo>
                  <a:pt x="2905" y="177291"/>
                </a:lnTo>
                <a:lnTo>
                  <a:pt x="636" y="183919"/>
                </a:lnTo>
                <a:lnTo>
                  <a:pt x="66" y="189134"/>
                </a:lnTo>
                <a:lnTo>
                  <a:pt x="0" y="263016"/>
                </a:lnTo>
                <a:lnTo>
                  <a:pt x="708" y="268815"/>
                </a:lnTo>
                <a:lnTo>
                  <a:pt x="3000" y="275399"/>
                </a:lnTo>
                <a:lnTo>
                  <a:pt x="7411" y="282555"/>
                </a:lnTo>
                <a:lnTo>
                  <a:pt x="14477" y="290067"/>
                </a:lnTo>
                <a:lnTo>
                  <a:pt x="7329" y="297618"/>
                </a:lnTo>
                <a:lnTo>
                  <a:pt x="2888" y="304847"/>
                </a:lnTo>
                <a:lnTo>
                  <a:pt x="631" y="311481"/>
                </a:lnTo>
                <a:lnTo>
                  <a:pt x="0" y="317246"/>
                </a:lnTo>
                <a:lnTo>
                  <a:pt x="0" y="390525"/>
                </a:lnTo>
                <a:lnTo>
                  <a:pt x="13767" y="417266"/>
                </a:lnTo>
                <a:lnTo>
                  <a:pt x="49275" y="436721"/>
                </a:lnTo>
                <a:lnTo>
                  <a:pt x="98690" y="448603"/>
                </a:lnTo>
                <a:lnTo>
                  <a:pt x="154177" y="452627"/>
                </a:lnTo>
                <a:lnTo>
                  <a:pt x="209825" y="448581"/>
                </a:lnTo>
                <a:lnTo>
                  <a:pt x="259346" y="436625"/>
                </a:lnTo>
                <a:lnTo>
                  <a:pt x="154177" y="436625"/>
                </a:lnTo>
                <a:lnTo>
                  <a:pt x="98337" y="432454"/>
                </a:lnTo>
                <a:lnTo>
                  <a:pt x="54736" y="421639"/>
                </a:lnTo>
                <a:lnTo>
                  <a:pt x="26376" y="406729"/>
                </a:lnTo>
                <a:lnTo>
                  <a:pt x="16255" y="390271"/>
                </a:lnTo>
                <a:lnTo>
                  <a:pt x="16128" y="346328"/>
                </a:lnTo>
                <a:lnTo>
                  <a:pt x="50296" y="346328"/>
                </a:lnTo>
                <a:lnTo>
                  <a:pt x="26376" y="333757"/>
                </a:lnTo>
                <a:lnTo>
                  <a:pt x="16333" y="317373"/>
                </a:lnTo>
                <a:lnTo>
                  <a:pt x="16372" y="310261"/>
                </a:lnTo>
                <a:lnTo>
                  <a:pt x="21970" y="304164"/>
                </a:lnTo>
                <a:lnTo>
                  <a:pt x="28066" y="299592"/>
                </a:lnTo>
                <a:lnTo>
                  <a:pt x="74385" y="299592"/>
                </a:lnTo>
                <a:lnTo>
                  <a:pt x="54629" y="294062"/>
                </a:lnTo>
                <a:lnTo>
                  <a:pt x="21478" y="274574"/>
                </a:lnTo>
                <a:lnTo>
                  <a:pt x="16255" y="262763"/>
                </a:lnTo>
                <a:lnTo>
                  <a:pt x="16128" y="218821"/>
                </a:lnTo>
                <a:lnTo>
                  <a:pt x="50147" y="218821"/>
                </a:lnTo>
                <a:lnTo>
                  <a:pt x="26376" y="206323"/>
                </a:lnTo>
                <a:lnTo>
                  <a:pt x="16255" y="189864"/>
                </a:lnTo>
                <a:lnTo>
                  <a:pt x="16255" y="182879"/>
                </a:lnTo>
                <a:lnTo>
                  <a:pt x="22098" y="176656"/>
                </a:lnTo>
                <a:lnTo>
                  <a:pt x="28193" y="172085"/>
                </a:lnTo>
                <a:lnTo>
                  <a:pt x="73130" y="172085"/>
                </a:lnTo>
                <a:lnTo>
                  <a:pt x="51532" y="165459"/>
                </a:lnTo>
                <a:lnTo>
                  <a:pt x="17718" y="141579"/>
                </a:lnTo>
                <a:lnTo>
                  <a:pt x="16255" y="135509"/>
                </a:lnTo>
                <a:lnTo>
                  <a:pt x="16128" y="135254"/>
                </a:lnTo>
                <a:lnTo>
                  <a:pt x="16128" y="91439"/>
                </a:lnTo>
                <a:lnTo>
                  <a:pt x="50296" y="91439"/>
                </a:lnTo>
                <a:lnTo>
                  <a:pt x="26376" y="78868"/>
                </a:lnTo>
                <a:lnTo>
                  <a:pt x="16255" y="62356"/>
                </a:lnTo>
                <a:lnTo>
                  <a:pt x="26376" y="45898"/>
                </a:lnTo>
                <a:lnTo>
                  <a:pt x="54736" y="30987"/>
                </a:lnTo>
                <a:lnTo>
                  <a:pt x="98337" y="20173"/>
                </a:lnTo>
                <a:lnTo>
                  <a:pt x="154177" y="16001"/>
                </a:lnTo>
                <a:lnTo>
                  <a:pt x="258163" y="16001"/>
                </a:lnTo>
                <a:lnTo>
                  <a:pt x="241921" y="10608"/>
                </a:lnTo>
                <a:lnTo>
                  <a:pt x="214899" y="4825"/>
                </a:lnTo>
                <a:lnTo>
                  <a:pt x="185330" y="1234"/>
                </a:lnTo>
                <a:lnTo>
                  <a:pt x="154177" y="0"/>
                </a:lnTo>
                <a:close/>
              </a:path>
              <a:path w="389254" h="452754">
                <a:moveTo>
                  <a:pt x="308355" y="346328"/>
                </a:moveTo>
                <a:lnTo>
                  <a:pt x="292100" y="346328"/>
                </a:lnTo>
                <a:lnTo>
                  <a:pt x="292100" y="390271"/>
                </a:lnTo>
                <a:lnTo>
                  <a:pt x="281979" y="406782"/>
                </a:lnTo>
                <a:lnTo>
                  <a:pt x="253619" y="421687"/>
                </a:lnTo>
                <a:lnTo>
                  <a:pt x="210018" y="432472"/>
                </a:lnTo>
                <a:lnTo>
                  <a:pt x="154177" y="436625"/>
                </a:lnTo>
                <a:lnTo>
                  <a:pt x="259346" y="436625"/>
                </a:lnTo>
                <a:lnTo>
                  <a:pt x="294784" y="417105"/>
                </a:lnTo>
                <a:lnTo>
                  <a:pt x="308355" y="390271"/>
                </a:lnTo>
                <a:lnTo>
                  <a:pt x="308355" y="346328"/>
                </a:lnTo>
                <a:close/>
              </a:path>
              <a:path w="389254" h="452754">
                <a:moveTo>
                  <a:pt x="35940" y="379475"/>
                </a:moveTo>
                <a:lnTo>
                  <a:pt x="70865" y="409575"/>
                </a:lnTo>
                <a:lnTo>
                  <a:pt x="74802" y="393953"/>
                </a:lnTo>
                <a:lnTo>
                  <a:pt x="63658" y="390888"/>
                </a:lnTo>
                <a:lnTo>
                  <a:pt x="53371" y="387429"/>
                </a:lnTo>
                <a:lnTo>
                  <a:pt x="44084" y="383613"/>
                </a:lnTo>
                <a:lnTo>
                  <a:pt x="35940" y="379475"/>
                </a:lnTo>
                <a:close/>
              </a:path>
              <a:path w="389254" h="452754">
                <a:moveTo>
                  <a:pt x="50296" y="346328"/>
                </a:moveTo>
                <a:lnTo>
                  <a:pt x="16128" y="346328"/>
                </a:lnTo>
                <a:lnTo>
                  <a:pt x="41485" y="360763"/>
                </a:lnTo>
                <a:lnTo>
                  <a:pt x="74961" y="371221"/>
                </a:lnTo>
                <a:lnTo>
                  <a:pt x="113534" y="377582"/>
                </a:lnTo>
                <a:lnTo>
                  <a:pt x="154177" y="379729"/>
                </a:lnTo>
                <a:lnTo>
                  <a:pt x="194819" y="377582"/>
                </a:lnTo>
                <a:lnTo>
                  <a:pt x="233378" y="371221"/>
                </a:lnTo>
                <a:lnTo>
                  <a:pt x="257743" y="363600"/>
                </a:lnTo>
                <a:lnTo>
                  <a:pt x="154177" y="363600"/>
                </a:lnTo>
                <a:lnTo>
                  <a:pt x="98337" y="359447"/>
                </a:lnTo>
                <a:lnTo>
                  <a:pt x="54736" y="348662"/>
                </a:lnTo>
                <a:lnTo>
                  <a:pt x="50296" y="346328"/>
                </a:lnTo>
                <a:close/>
              </a:path>
              <a:path w="389254" h="452754">
                <a:moveTo>
                  <a:pt x="302227" y="299592"/>
                </a:moveTo>
                <a:lnTo>
                  <a:pt x="280161" y="299592"/>
                </a:lnTo>
                <a:lnTo>
                  <a:pt x="286257" y="304164"/>
                </a:lnTo>
                <a:lnTo>
                  <a:pt x="292100" y="310261"/>
                </a:lnTo>
                <a:lnTo>
                  <a:pt x="292100" y="317373"/>
                </a:lnTo>
                <a:lnTo>
                  <a:pt x="281979" y="333811"/>
                </a:lnTo>
                <a:lnTo>
                  <a:pt x="253619" y="348678"/>
                </a:lnTo>
                <a:lnTo>
                  <a:pt x="210018" y="359449"/>
                </a:lnTo>
                <a:lnTo>
                  <a:pt x="154177" y="363600"/>
                </a:lnTo>
                <a:lnTo>
                  <a:pt x="257743" y="363600"/>
                </a:lnTo>
                <a:lnTo>
                  <a:pt x="266817" y="360763"/>
                </a:lnTo>
                <a:lnTo>
                  <a:pt x="292100" y="346328"/>
                </a:lnTo>
                <a:lnTo>
                  <a:pt x="308355" y="346328"/>
                </a:lnTo>
                <a:lnTo>
                  <a:pt x="308355" y="317246"/>
                </a:lnTo>
                <a:lnTo>
                  <a:pt x="307700" y="311427"/>
                </a:lnTo>
                <a:lnTo>
                  <a:pt x="305421" y="304800"/>
                </a:lnTo>
                <a:lnTo>
                  <a:pt x="302227" y="299592"/>
                </a:lnTo>
                <a:close/>
              </a:path>
              <a:path w="389254" h="452754">
                <a:moveTo>
                  <a:pt x="350774" y="49784"/>
                </a:moveTo>
                <a:lnTo>
                  <a:pt x="223646" y="49784"/>
                </a:lnTo>
                <a:lnTo>
                  <a:pt x="220852" y="51435"/>
                </a:lnTo>
                <a:lnTo>
                  <a:pt x="161543" y="168910"/>
                </a:lnTo>
                <a:lnTo>
                  <a:pt x="161670" y="171830"/>
                </a:lnTo>
                <a:lnTo>
                  <a:pt x="163194" y="174243"/>
                </a:lnTo>
                <a:lnTo>
                  <a:pt x="164591" y="176529"/>
                </a:lnTo>
                <a:lnTo>
                  <a:pt x="167258" y="178053"/>
                </a:lnTo>
                <a:lnTo>
                  <a:pt x="223774" y="178053"/>
                </a:lnTo>
                <a:lnTo>
                  <a:pt x="169290" y="347472"/>
                </a:lnTo>
                <a:lnTo>
                  <a:pt x="170687" y="351281"/>
                </a:lnTo>
                <a:lnTo>
                  <a:pt x="175259" y="354075"/>
                </a:lnTo>
                <a:lnTo>
                  <a:pt x="176656" y="354329"/>
                </a:lnTo>
                <a:lnTo>
                  <a:pt x="180212" y="354329"/>
                </a:lnTo>
                <a:lnTo>
                  <a:pt x="182371" y="353567"/>
                </a:lnTo>
                <a:lnTo>
                  <a:pt x="184023" y="351916"/>
                </a:lnTo>
                <a:lnTo>
                  <a:pt x="218849" y="315975"/>
                </a:lnTo>
                <a:lnTo>
                  <a:pt x="196341" y="315975"/>
                </a:lnTo>
                <a:lnTo>
                  <a:pt x="242760" y="171830"/>
                </a:lnTo>
                <a:lnTo>
                  <a:pt x="243331" y="169925"/>
                </a:lnTo>
                <a:lnTo>
                  <a:pt x="242824" y="167386"/>
                </a:lnTo>
                <a:lnTo>
                  <a:pt x="241300" y="165226"/>
                </a:lnTo>
                <a:lnTo>
                  <a:pt x="239775" y="163194"/>
                </a:lnTo>
                <a:lnTo>
                  <a:pt x="237362" y="161925"/>
                </a:lnTo>
                <a:lnTo>
                  <a:pt x="183133" y="161925"/>
                </a:lnTo>
                <a:lnTo>
                  <a:pt x="231648" y="65786"/>
                </a:lnTo>
                <a:lnTo>
                  <a:pt x="353683" y="65786"/>
                </a:lnTo>
                <a:lnTo>
                  <a:pt x="355726" y="60705"/>
                </a:lnTo>
                <a:lnTo>
                  <a:pt x="356615" y="58292"/>
                </a:lnTo>
                <a:lnTo>
                  <a:pt x="356361" y="55499"/>
                </a:lnTo>
                <a:lnTo>
                  <a:pt x="354837" y="53212"/>
                </a:lnTo>
                <a:lnTo>
                  <a:pt x="353313" y="51053"/>
                </a:lnTo>
                <a:lnTo>
                  <a:pt x="350774" y="49784"/>
                </a:lnTo>
                <a:close/>
              </a:path>
              <a:path w="389254" h="452754">
                <a:moveTo>
                  <a:pt x="74385" y="299592"/>
                </a:moveTo>
                <a:lnTo>
                  <a:pt x="28066" y="299592"/>
                </a:lnTo>
                <a:lnTo>
                  <a:pt x="52583" y="310388"/>
                </a:lnTo>
                <a:lnTo>
                  <a:pt x="82597" y="318404"/>
                </a:lnTo>
                <a:lnTo>
                  <a:pt x="116881" y="323399"/>
                </a:lnTo>
                <a:lnTo>
                  <a:pt x="154177" y="325119"/>
                </a:lnTo>
                <a:lnTo>
                  <a:pt x="157733" y="325119"/>
                </a:lnTo>
                <a:lnTo>
                  <a:pt x="157733" y="309117"/>
                </a:lnTo>
                <a:lnTo>
                  <a:pt x="154177" y="309117"/>
                </a:lnTo>
                <a:lnTo>
                  <a:pt x="117391" y="307322"/>
                </a:lnTo>
                <a:lnTo>
                  <a:pt x="83629" y="302180"/>
                </a:lnTo>
                <a:lnTo>
                  <a:pt x="74385" y="299592"/>
                </a:lnTo>
                <a:close/>
              </a:path>
              <a:path w="389254" h="452754">
                <a:moveTo>
                  <a:pt x="353683" y="65786"/>
                </a:moveTo>
                <a:lnTo>
                  <a:pt x="336168" y="65786"/>
                </a:lnTo>
                <a:lnTo>
                  <a:pt x="307695" y="136905"/>
                </a:lnTo>
                <a:lnTo>
                  <a:pt x="307628" y="137413"/>
                </a:lnTo>
                <a:lnTo>
                  <a:pt x="307975" y="139953"/>
                </a:lnTo>
                <a:lnTo>
                  <a:pt x="309499" y="142112"/>
                </a:lnTo>
                <a:lnTo>
                  <a:pt x="310895" y="144272"/>
                </a:lnTo>
                <a:lnTo>
                  <a:pt x="313435" y="145668"/>
                </a:lnTo>
                <a:lnTo>
                  <a:pt x="361568" y="145668"/>
                </a:lnTo>
                <a:lnTo>
                  <a:pt x="196341" y="315975"/>
                </a:lnTo>
                <a:lnTo>
                  <a:pt x="218849" y="315975"/>
                </a:lnTo>
                <a:lnTo>
                  <a:pt x="386333" y="143128"/>
                </a:lnTo>
                <a:lnTo>
                  <a:pt x="388619" y="140842"/>
                </a:lnTo>
                <a:lnTo>
                  <a:pt x="389254" y="137413"/>
                </a:lnTo>
                <a:lnTo>
                  <a:pt x="386714" y="131572"/>
                </a:lnTo>
                <a:lnTo>
                  <a:pt x="383793" y="129539"/>
                </a:lnTo>
                <a:lnTo>
                  <a:pt x="328040" y="129539"/>
                </a:lnTo>
                <a:lnTo>
                  <a:pt x="353683" y="65786"/>
                </a:lnTo>
                <a:close/>
              </a:path>
              <a:path w="389254" h="452754">
                <a:moveTo>
                  <a:pt x="308355" y="262763"/>
                </a:moveTo>
                <a:lnTo>
                  <a:pt x="292226" y="262889"/>
                </a:lnTo>
                <a:lnTo>
                  <a:pt x="290732" y="268978"/>
                </a:lnTo>
                <a:lnTo>
                  <a:pt x="286940" y="274494"/>
                </a:lnTo>
                <a:lnTo>
                  <a:pt x="260984" y="291211"/>
                </a:lnTo>
                <a:lnTo>
                  <a:pt x="267207" y="305942"/>
                </a:lnTo>
                <a:lnTo>
                  <a:pt x="272033" y="304038"/>
                </a:lnTo>
                <a:lnTo>
                  <a:pt x="276225" y="301878"/>
                </a:lnTo>
                <a:lnTo>
                  <a:pt x="280161" y="299592"/>
                </a:lnTo>
                <a:lnTo>
                  <a:pt x="302227" y="299592"/>
                </a:lnTo>
                <a:lnTo>
                  <a:pt x="300998" y="297600"/>
                </a:lnTo>
                <a:lnTo>
                  <a:pt x="293877" y="290067"/>
                </a:lnTo>
                <a:lnTo>
                  <a:pt x="300158" y="283660"/>
                </a:lnTo>
                <a:lnTo>
                  <a:pt x="304688" y="277002"/>
                </a:lnTo>
                <a:lnTo>
                  <a:pt x="307433" y="270083"/>
                </a:lnTo>
                <a:lnTo>
                  <a:pt x="308339" y="263016"/>
                </a:lnTo>
                <a:lnTo>
                  <a:pt x="308355" y="262763"/>
                </a:lnTo>
                <a:close/>
              </a:path>
              <a:path w="389254" h="452754">
                <a:moveTo>
                  <a:pt x="35940" y="251205"/>
                </a:moveTo>
                <a:lnTo>
                  <a:pt x="70865" y="281304"/>
                </a:lnTo>
                <a:lnTo>
                  <a:pt x="74802" y="265684"/>
                </a:lnTo>
                <a:lnTo>
                  <a:pt x="63658" y="262618"/>
                </a:lnTo>
                <a:lnTo>
                  <a:pt x="53371" y="259159"/>
                </a:lnTo>
                <a:lnTo>
                  <a:pt x="44084" y="255343"/>
                </a:lnTo>
                <a:lnTo>
                  <a:pt x="35940" y="251205"/>
                </a:lnTo>
                <a:close/>
              </a:path>
              <a:path w="389254" h="452754">
                <a:moveTo>
                  <a:pt x="50147" y="218821"/>
                </a:moveTo>
                <a:lnTo>
                  <a:pt x="16128" y="218821"/>
                </a:lnTo>
                <a:lnTo>
                  <a:pt x="41485" y="233255"/>
                </a:lnTo>
                <a:lnTo>
                  <a:pt x="74961" y="243712"/>
                </a:lnTo>
                <a:lnTo>
                  <a:pt x="113534" y="250074"/>
                </a:lnTo>
                <a:lnTo>
                  <a:pt x="154177" y="252222"/>
                </a:lnTo>
                <a:lnTo>
                  <a:pt x="162559" y="252222"/>
                </a:lnTo>
                <a:lnTo>
                  <a:pt x="170814" y="251967"/>
                </a:lnTo>
                <a:lnTo>
                  <a:pt x="178815" y="251333"/>
                </a:lnTo>
                <a:lnTo>
                  <a:pt x="177736" y="236219"/>
                </a:lnTo>
                <a:lnTo>
                  <a:pt x="154177" y="236219"/>
                </a:lnTo>
                <a:lnTo>
                  <a:pt x="98337" y="232048"/>
                </a:lnTo>
                <a:lnTo>
                  <a:pt x="54736" y="221234"/>
                </a:lnTo>
                <a:lnTo>
                  <a:pt x="50147" y="218821"/>
                </a:lnTo>
                <a:close/>
              </a:path>
              <a:path w="389254" h="452754">
                <a:moveTo>
                  <a:pt x="177673" y="235330"/>
                </a:moveTo>
                <a:lnTo>
                  <a:pt x="170052" y="235965"/>
                </a:lnTo>
                <a:lnTo>
                  <a:pt x="162178" y="236219"/>
                </a:lnTo>
                <a:lnTo>
                  <a:pt x="177736" y="236219"/>
                </a:lnTo>
                <a:lnTo>
                  <a:pt x="177673" y="235330"/>
                </a:lnTo>
                <a:close/>
              </a:path>
              <a:path w="389254" h="452754">
                <a:moveTo>
                  <a:pt x="73130" y="172085"/>
                </a:moveTo>
                <a:lnTo>
                  <a:pt x="28193" y="172085"/>
                </a:lnTo>
                <a:lnTo>
                  <a:pt x="49305" y="181621"/>
                </a:lnTo>
                <a:lnTo>
                  <a:pt x="74787" y="189134"/>
                </a:lnTo>
                <a:lnTo>
                  <a:pt x="103864" y="194409"/>
                </a:lnTo>
                <a:lnTo>
                  <a:pt x="135762" y="197230"/>
                </a:lnTo>
                <a:lnTo>
                  <a:pt x="136525" y="181228"/>
                </a:lnTo>
                <a:lnTo>
                  <a:pt x="104907" y="178369"/>
                </a:lnTo>
                <a:lnTo>
                  <a:pt x="76184" y="173021"/>
                </a:lnTo>
                <a:lnTo>
                  <a:pt x="73130" y="172085"/>
                </a:lnTo>
                <a:close/>
              </a:path>
              <a:path w="389254" h="452754">
                <a:moveTo>
                  <a:pt x="35940" y="122936"/>
                </a:moveTo>
                <a:lnTo>
                  <a:pt x="70865" y="153035"/>
                </a:lnTo>
                <a:lnTo>
                  <a:pt x="74802" y="137413"/>
                </a:lnTo>
                <a:lnTo>
                  <a:pt x="63658" y="134348"/>
                </a:lnTo>
                <a:lnTo>
                  <a:pt x="53371" y="130889"/>
                </a:lnTo>
                <a:lnTo>
                  <a:pt x="44084" y="127073"/>
                </a:lnTo>
                <a:lnTo>
                  <a:pt x="35940" y="122936"/>
                </a:lnTo>
                <a:close/>
              </a:path>
              <a:path w="389254" h="452754">
                <a:moveTo>
                  <a:pt x="50296" y="91439"/>
                </a:moveTo>
                <a:lnTo>
                  <a:pt x="16128" y="91439"/>
                </a:lnTo>
                <a:lnTo>
                  <a:pt x="41485" y="105800"/>
                </a:lnTo>
                <a:lnTo>
                  <a:pt x="74961" y="116220"/>
                </a:lnTo>
                <a:lnTo>
                  <a:pt x="113534" y="122568"/>
                </a:lnTo>
                <a:lnTo>
                  <a:pt x="154177" y="124713"/>
                </a:lnTo>
                <a:lnTo>
                  <a:pt x="161416" y="124713"/>
                </a:lnTo>
                <a:lnTo>
                  <a:pt x="160661" y="108712"/>
                </a:lnTo>
                <a:lnTo>
                  <a:pt x="154177" y="108712"/>
                </a:lnTo>
                <a:lnTo>
                  <a:pt x="98337" y="104558"/>
                </a:lnTo>
                <a:lnTo>
                  <a:pt x="54736" y="93773"/>
                </a:lnTo>
                <a:lnTo>
                  <a:pt x="50296" y="91439"/>
                </a:lnTo>
                <a:close/>
              </a:path>
              <a:path w="389254" h="452754">
                <a:moveTo>
                  <a:pt x="160654" y="108585"/>
                </a:moveTo>
                <a:lnTo>
                  <a:pt x="158495" y="108712"/>
                </a:lnTo>
                <a:lnTo>
                  <a:pt x="160661" y="108712"/>
                </a:lnTo>
                <a:close/>
              </a:path>
              <a:path w="389254" h="452754">
                <a:moveTo>
                  <a:pt x="258163" y="16001"/>
                </a:moveTo>
                <a:lnTo>
                  <a:pt x="154177" y="16001"/>
                </a:lnTo>
                <a:lnTo>
                  <a:pt x="183786" y="17145"/>
                </a:lnTo>
                <a:lnTo>
                  <a:pt x="211788" y="20478"/>
                </a:lnTo>
                <a:lnTo>
                  <a:pt x="237241" y="25860"/>
                </a:lnTo>
                <a:lnTo>
                  <a:pt x="259206" y="33147"/>
                </a:lnTo>
                <a:lnTo>
                  <a:pt x="265429" y="18414"/>
                </a:lnTo>
                <a:lnTo>
                  <a:pt x="258163" y="1600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7" name="object 108">
            <a:extLst>
              <a:ext uri="{FF2B5EF4-FFF2-40B4-BE49-F238E27FC236}">
                <a16:creationId xmlns:a16="http://schemas.microsoft.com/office/drawing/2014/main" id="{C79930EF-C265-C92D-E350-4637F64FB189}"/>
              </a:ext>
            </a:extLst>
          </p:cNvPr>
          <p:cNvSpPr/>
          <p:nvPr/>
        </p:nvSpPr>
        <p:spPr>
          <a:xfrm>
            <a:off x="9914552" y="4525923"/>
            <a:ext cx="238816" cy="244378"/>
          </a:xfrm>
          <a:custGeom>
            <a:avLst/>
            <a:gdLst/>
            <a:ahLst/>
            <a:cxnLst/>
            <a:rect l="l" t="t" r="r" b="b"/>
            <a:pathLst>
              <a:path w="436245" h="446404">
                <a:moveTo>
                  <a:pt x="250523" y="414401"/>
                </a:moveTo>
                <a:lnTo>
                  <a:pt x="217932" y="414401"/>
                </a:lnTo>
                <a:lnTo>
                  <a:pt x="270383" y="444500"/>
                </a:lnTo>
                <a:lnTo>
                  <a:pt x="273050" y="445897"/>
                </a:lnTo>
                <a:lnTo>
                  <a:pt x="276098" y="445897"/>
                </a:lnTo>
                <a:lnTo>
                  <a:pt x="278638" y="444373"/>
                </a:lnTo>
                <a:lnTo>
                  <a:pt x="305204" y="427990"/>
                </a:lnTo>
                <a:lnTo>
                  <a:pt x="274320" y="427990"/>
                </a:lnTo>
                <a:lnTo>
                  <a:pt x="250523" y="414401"/>
                </a:lnTo>
                <a:close/>
              </a:path>
              <a:path w="436245" h="446404">
                <a:moveTo>
                  <a:pt x="162941" y="127"/>
                </a:moveTo>
                <a:lnTo>
                  <a:pt x="159893" y="127"/>
                </a:lnTo>
                <a:lnTo>
                  <a:pt x="157352" y="1651"/>
                </a:lnTo>
                <a:lnTo>
                  <a:pt x="60578" y="58293"/>
                </a:lnTo>
                <a:lnTo>
                  <a:pt x="58039" y="59690"/>
                </a:lnTo>
                <a:lnTo>
                  <a:pt x="56515" y="62357"/>
                </a:lnTo>
                <a:lnTo>
                  <a:pt x="56515" y="133350"/>
                </a:lnTo>
                <a:lnTo>
                  <a:pt x="4064" y="163449"/>
                </a:lnTo>
                <a:lnTo>
                  <a:pt x="1524" y="164846"/>
                </a:lnTo>
                <a:lnTo>
                  <a:pt x="0" y="167512"/>
                </a:lnTo>
                <a:lnTo>
                  <a:pt x="0" y="278638"/>
                </a:lnTo>
                <a:lnTo>
                  <a:pt x="1777" y="281432"/>
                </a:lnTo>
                <a:lnTo>
                  <a:pt x="4445" y="282829"/>
                </a:lnTo>
                <a:lnTo>
                  <a:pt x="48387" y="304927"/>
                </a:lnTo>
                <a:lnTo>
                  <a:pt x="48387" y="375539"/>
                </a:lnTo>
                <a:lnTo>
                  <a:pt x="157225" y="444373"/>
                </a:lnTo>
                <a:lnTo>
                  <a:pt x="160020" y="445516"/>
                </a:lnTo>
                <a:lnTo>
                  <a:pt x="162814" y="445516"/>
                </a:lnTo>
                <a:lnTo>
                  <a:pt x="164211" y="445135"/>
                </a:lnTo>
                <a:lnTo>
                  <a:pt x="165480" y="444500"/>
                </a:lnTo>
                <a:lnTo>
                  <a:pt x="194251" y="427990"/>
                </a:lnTo>
                <a:lnTo>
                  <a:pt x="161544" y="427990"/>
                </a:lnTo>
                <a:lnTo>
                  <a:pt x="136144" y="412369"/>
                </a:lnTo>
                <a:lnTo>
                  <a:pt x="149038" y="403098"/>
                </a:lnTo>
                <a:lnTo>
                  <a:pt x="121158" y="403098"/>
                </a:lnTo>
                <a:lnTo>
                  <a:pt x="64643" y="368173"/>
                </a:lnTo>
                <a:lnTo>
                  <a:pt x="64643" y="304419"/>
                </a:lnTo>
                <a:lnTo>
                  <a:pt x="87449" y="290703"/>
                </a:lnTo>
                <a:lnTo>
                  <a:pt x="56134" y="290703"/>
                </a:lnTo>
                <a:lnTo>
                  <a:pt x="16128" y="270637"/>
                </a:lnTo>
                <a:lnTo>
                  <a:pt x="16128" y="223901"/>
                </a:lnTo>
                <a:lnTo>
                  <a:pt x="52197" y="205867"/>
                </a:lnTo>
                <a:lnTo>
                  <a:pt x="16128" y="205867"/>
                </a:lnTo>
                <a:lnTo>
                  <a:pt x="16128" y="175133"/>
                </a:lnTo>
                <a:lnTo>
                  <a:pt x="64262" y="147574"/>
                </a:lnTo>
                <a:lnTo>
                  <a:pt x="93473" y="147574"/>
                </a:lnTo>
                <a:lnTo>
                  <a:pt x="72644" y="133731"/>
                </a:lnTo>
                <a:lnTo>
                  <a:pt x="72644" y="69850"/>
                </a:lnTo>
                <a:lnTo>
                  <a:pt x="113029" y="46355"/>
                </a:lnTo>
                <a:lnTo>
                  <a:pt x="129159" y="46355"/>
                </a:lnTo>
                <a:lnTo>
                  <a:pt x="129159" y="36830"/>
                </a:lnTo>
                <a:lnTo>
                  <a:pt x="161417" y="17907"/>
                </a:lnTo>
                <a:lnTo>
                  <a:pt x="193689" y="17907"/>
                </a:lnTo>
                <a:lnTo>
                  <a:pt x="165480" y="1651"/>
                </a:lnTo>
                <a:lnTo>
                  <a:pt x="162941" y="127"/>
                </a:lnTo>
                <a:close/>
              </a:path>
              <a:path w="436245" h="446404">
                <a:moveTo>
                  <a:pt x="226060" y="267716"/>
                </a:moveTo>
                <a:lnTo>
                  <a:pt x="209930" y="267716"/>
                </a:lnTo>
                <a:lnTo>
                  <a:pt x="209930" y="400304"/>
                </a:lnTo>
                <a:lnTo>
                  <a:pt x="161544" y="427990"/>
                </a:lnTo>
                <a:lnTo>
                  <a:pt x="194251" y="427990"/>
                </a:lnTo>
                <a:lnTo>
                  <a:pt x="217932" y="414401"/>
                </a:lnTo>
                <a:lnTo>
                  <a:pt x="250523" y="414401"/>
                </a:lnTo>
                <a:lnTo>
                  <a:pt x="226060" y="400431"/>
                </a:lnTo>
                <a:lnTo>
                  <a:pt x="226060" y="348488"/>
                </a:lnTo>
                <a:lnTo>
                  <a:pt x="286130" y="348488"/>
                </a:lnTo>
                <a:lnTo>
                  <a:pt x="282575" y="344805"/>
                </a:lnTo>
                <a:lnTo>
                  <a:pt x="282575" y="335915"/>
                </a:lnTo>
                <a:lnTo>
                  <a:pt x="286130" y="332232"/>
                </a:lnTo>
                <a:lnTo>
                  <a:pt x="226060" y="332232"/>
                </a:lnTo>
                <a:lnTo>
                  <a:pt x="226060" y="267716"/>
                </a:lnTo>
                <a:close/>
              </a:path>
              <a:path w="436245" h="446404">
                <a:moveTo>
                  <a:pt x="404274" y="252730"/>
                </a:moveTo>
                <a:lnTo>
                  <a:pt x="371728" y="252730"/>
                </a:lnTo>
                <a:lnTo>
                  <a:pt x="410718" y="275082"/>
                </a:lnTo>
                <a:lnTo>
                  <a:pt x="372999" y="294005"/>
                </a:lnTo>
                <a:lnTo>
                  <a:pt x="371348" y="296799"/>
                </a:lnTo>
                <a:lnTo>
                  <a:pt x="371348" y="368173"/>
                </a:lnTo>
                <a:lnTo>
                  <a:pt x="274320" y="427990"/>
                </a:lnTo>
                <a:lnTo>
                  <a:pt x="305204" y="427990"/>
                </a:lnTo>
                <a:lnTo>
                  <a:pt x="383667" y="379603"/>
                </a:lnTo>
                <a:lnTo>
                  <a:pt x="385952" y="378079"/>
                </a:lnTo>
                <a:lnTo>
                  <a:pt x="387476" y="375539"/>
                </a:lnTo>
                <a:lnTo>
                  <a:pt x="387476" y="304927"/>
                </a:lnTo>
                <a:lnTo>
                  <a:pt x="431419" y="282829"/>
                </a:lnTo>
                <a:lnTo>
                  <a:pt x="434086" y="281432"/>
                </a:lnTo>
                <a:lnTo>
                  <a:pt x="435864" y="278638"/>
                </a:lnTo>
                <a:lnTo>
                  <a:pt x="435864" y="261620"/>
                </a:lnTo>
                <a:lnTo>
                  <a:pt x="419735" y="261620"/>
                </a:lnTo>
                <a:lnTo>
                  <a:pt x="404274" y="252730"/>
                </a:lnTo>
                <a:close/>
              </a:path>
              <a:path w="436245" h="446404">
                <a:moveTo>
                  <a:pt x="172847" y="366141"/>
                </a:moveTo>
                <a:lnTo>
                  <a:pt x="121158" y="403098"/>
                </a:lnTo>
                <a:lnTo>
                  <a:pt x="149038" y="403098"/>
                </a:lnTo>
                <a:lnTo>
                  <a:pt x="182245" y="379222"/>
                </a:lnTo>
                <a:lnTo>
                  <a:pt x="172847" y="366141"/>
                </a:lnTo>
                <a:close/>
              </a:path>
              <a:path w="436245" h="446404">
                <a:moveTo>
                  <a:pt x="290575" y="316103"/>
                </a:moveTo>
                <a:lnTo>
                  <a:pt x="283041" y="317301"/>
                </a:lnTo>
                <a:lnTo>
                  <a:pt x="276494" y="320643"/>
                </a:lnTo>
                <a:lnTo>
                  <a:pt x="271305" y="325747"/>
                </a:lnTo>
                <a:lnTo>
                  <a:pt x="267843" y="332232"/>
                </a:lnTo>
                <a:lnTo>
                  <a:pt x="295021" y="332232"/>
                </a:lnTo>
                <a:lnTo>
                  <a:pt x="298703" y="335915"/>
                </a:lnTo>
                <a:lnTo>
                  <a:pt x="298703" y="344805"/>
                </a:lnTo>
                <a:lnTo>
                  <a:pt x="295021" y="348488"/>
                </a:lnTo>
                <a:lnTo>
                  <a:pt x="267843" y="348488"/>
                </a:lnTo>
                <a:lnTo>
                  <a:pt x="271305" y="354919"/>
                </a:lnTo>
                <a:lnTo>
                  <a:pt x="276494" y="360029"/>
                </a:lnTo>
                <a:lnTo>
                  <a:pt x="283041" y="363400"/>
                </a:lnTo>
                <a:lnTo>
                  <a:pt x="290575" y="364617"/>
                </a:lnTo>
                <a:lnTo>
                  <a:pt x="299991" y="362702"/>
                </a:lnTo>
                <a:lnTo>
                  <a:pt x="307705" y="357489"/>
                </a:lnTo>
                <a:lnTo>
                  <a:pt x="312918" y="349775"/>
                </a:lnTo>
                <a:lnTo>
                  <a:pt x="314833" y="340360"/>
                </a:lnTo>
                <a:lnTo>
                  <a:pt x="312918" y="330890"/>
                </a:lnTo>
                <a:lnTo>
                  <a:pt x="307705" y="323183"/>
                </a:lnTo>
                <a:lnTo>
                  <a:pt x="299991" y="318000"/>
                </a:lnTo>
                <a:lnTo>
                  <a:pt x="290575" y="316103"/>
                </a:lnTo>
                <a:close/>
              </a:path>
              <a:path w="436245" h="446404">
                <a:moveTo>
                  <a:pt x="138348" y="228981"/>
                </a:moveTo>
                <a:lnTo>
                  <a:pt x="112649" y="228981"/>
                </a:lnTo>
                <a:lnTo>
                  <a:pt x="145288" y="255270"/>
                </a:lnTo>
                <a:lnTo>
                  <a:pt x="145288" y="297180"/>
                </a:lnTo>
                <a:lnTo>
                  <a:pt x="108076" y="325882"/>
                </a:lnTo>
                <a:lnTo>
                  <a:pt x="117983" y="338709"/>
                </a:lnTo>
                <a:lnTo>
                  <a:pt x="187889" y="284734"/>
                </a:lnTo>
                <a:lnTo>
                  <a:pt x="161417" y="284734"/>
                </a:lnTo>
                <a:lnTo>
                  <a:pt x="161417" y="248920"/>
                </a:lnTo>
                <a:lnTo>
                  <a:pt x="160274" y="246507"/>
                </a:lnTo>
                <a:lnTo>
                  <a:pt x="138348" y="228981"/>
                </a:lnTo>
                <a:close/>
              </a:path>
              <a:path w="436245" h="446404">
                <a:moveTo>
                  <a:pt x="92710" y="268605"/>
                </a:moveTo>
                <a:lnTo>
                  <a:pt x="56134" y="290703"/>
                </a:lnTo>
                <a:lnTo>
                  <a:pt x="87449" y="290703"/>
                </a:lnTo>
                <a:lnTo>
                  <a:pt x="100965" y="282575"/>
                </a:lnTo>
                <a:lnTo>
                  <a:pt x="92710" y="268605"/>
                </a:lnTo>
                <a:close/>
              </a:path>
              <a:path w="436245" h="446404">
                <a:moveTo>
                  <a:pt x="181737" y="187706"/>
                </a:moveTo>
                <a:lnTo>
                  <a:pt x="173482" y="201676"/>
                </a:lnTo>
                <a:lnTo>
                  <a:pt x="209930" y="223520"/>
                </a:lnTo>
                <a:lnTo>
                  <a:pt x="209930" y="247396"/>
                </a:lnTo>
                <a:lnTo>
                  <a:pt x="161417" y="284734"/>
                </a:lnTo>
                <a:lnTo>
                  <a:pt x="187889" y="284734"/>
                </a:lnTo>
                <a:lnTo>
                  <a:pt x="209930" y="267716"/>
                </a:lnTo>
                <a:lnTo>
                  <a:pt x="226060" y="267716"/>
                </a:lnTo>
                <a:lnTo>
                  <a:pt x="226060" y="216154"/>
                </a:lnTo>
                <a:lnTo>
                  <a:pt x="224536" y="213487"/>
                </a:lnTo>
                <a:lnTo>
                  <a:pt x="222123" y="212090"/>
                </a:lnTo>
                <a:lnTo>
                  <a:pt x="181737" y="187706"/>
                </a:lnTo>
                <a:close/>
              </a:path>
              <a:path w="436245" h="446404">
                <a:moveTo>
                  <a:pt x="379349" y="113792"/>
                </a:moveTo>
                <a:lnTo>
                  <a:pt x="363220" y="113792"/>
                </a:lnTo>
                <a:lnTo>
                  <a:pt x="363220" y="140970"/>
                </a:lnTo>
                <a:lnTo>
                  <a:pt x="364744" y="143637"/>
                </a:lnTo>
                <a:lnTo>
                  <a:pt x="367284" y="145034"/>
                </a:lnTo>
                <a:lnTo>
                  <a:pt x="419735" y="175133"/>
                </a:lnTo>
                <a:lnTo>
                  <a:pt x="419735" y="261620"/>
                </a:lnTo>
                <a:lnTo>
                  <a:pt x="435864" y="261620"/>
                </a:lnTo>
                <a:lnTo>
                  <a:pt x="435864" y="167512"/>
                </a:lnTo>
                <a:lnTo>
                  <a:pt x="434340" y="164846"/>
                </a:lnTo>
                <a:lnTo>
                  <a:pt x="431800" y="163449"/>
                </a:lnTo>
                <a:lnTo>
                  <a:pt x="379349" y="133350"/>
                </a:lnTo>
                <a:lnTo>
                  <a:pt x="379349" y="113792"/>
                </a:lnTo>
                <a:close/>
              </a:path>
              <a:path w="436245" h="446404">
                <a:moveTo>
                  <a:pt x="355219" y="210820"/>
                </a:moveTo>
                <a:lnTo>
                  <a:pt x="345749" y="212736"/>
                </a:lnTo>
                <a:lnTo>
                  <a:pt x="338042" y="217963"/>
                </a:lnTo>
                <a:lnTo>
                  <a:pt x="332859" y="225714"/>
                </a:lnTo>
                <a:lnTo>
                  <a:pt x="330962" y="235204"/>
                </a:lnTo>
                <a:lnTo>
                  <a:pt x="332859" y="244619"/>
                </a:lnTo>
                <a:lnTo>
                  <a:pt x="338042" y="252333"/>
                </a:lnTo>
                <a:lnTo>
                  <a:pt x="345749" y="257546"/>
                </a:lnTo>
                <a:lnTo>
                  <a:pt x="355219" y="259461"/>
                </a:lnTo>
                <a:lnTo>
                  <a:pt x="361569" y="259461"/>
                </a:lnTo>
                <a:lnTo>
                  <a:pt x="367411" y="256794"/>
                </a:lnTo>
                <a:lnTo>
                  <a:pt x="371728" y="252730"/>
                </a:lnTo>
                <a:lnTo>
                  <a:pt x="404274" y="252730"/>
                </a:lnTo>
                <a:lnTo>
                  <a:pt x="387708" y="243205"/>
                </a:lnTo>
                <a:lnTo>
                  <a:pt x="350647" y="243205"/>
                </a:lnTo>
                <a:lnTo>
                  <a:pt x="347091" y="239649"/>
                </a:lnTo>
                <a:lnTo>
                  <a:pt x="347091" y="230632"/>
                </a:lnTo>
                <a:lnTo>
                  <a:pt x="350647" y="227076"/>
                </a:lnTo>
                <a:lnTo>
                  <a:pt x="377725" y="227076"/>
                </a:lnTo>
                <a:lnTo>
                  <a:pt x="377453" y="225714"/>
                </a:lnTo>
                <a:lnTo>
                  <a:pt x="372284" y="217963"/>
                </a:lnTo>
                <a:lnTo>
                  <a:pt x="364615" y="212736"/>
                </a:lnTo>
                <a:lnTo>
                  <a:pt x="355219" y="210820"/>
                </a:lnTo>
                <a:close/>
              </a:path>
              <a:path w="436245" h="446404">
                <a:moveTo>
                  <a:pt x="93473" y="147574"/>
                </a:moveTo>
                <a:lnTo>
                  <a:pt x="64262" y="147574"/>
                </a:lnTo>
                <a:lnTo>
                  <a:pt x="104901" y="174625"/>
                </a:lnTo>
                <a:lnTo>
                  <a:pt x="104901" y="214757"/>
                </a:lnTo>
                <a:lnTo>
                  <a:pt x="60071" y="244602"/>
                </a:lnTo>
                <a:lnTo>
                  <a:pt x="69088" y="258064"/>
                </a:lnTo>
                <a:lnTo>
                  <a:pt x="112649" y="228981"/>
                </a:lnTo>
                <a:lnTo>
                  <a:pt x="138348" y="228981"/>
                </a:lnTo>
                <a:lnTo>
                  <a:pt x="121030" y="215137"/>
                </a:lnTo>
                <a:lnTo>
                  <a:pt x="121030" y="174752"/>
                </a:lnTo>
                <a:lnTo>
                  <a:pt x="142119" y="160655"/>
                </a:lnTo>
                <a:lnTo>
                  <a:pt x="113157" y="160655"/>
                </a:lnTo>
                <a:lnTo>
                  <a:pt x="93473" y="147574"/>
                </a:lnTo>
                <a:close/>
              </a:path>
              <a:path w="436245" h="446404">
                <a:moveTo>
                  <a:pt x="377725" y="227076"/>
                </a:moveTo>
                <a:lnTo>
                  <a:pt x="359664" y="227076"/>
                </a:lnTo>
                <a:lnTo>
                  <a:pt x="363220" y="230632"/>
                </a:lnTo>
                <a:lnTo>
                  <a:pt x="363220" y="239649"/>
                </a:lnTo>
                <a:lnTo>
                  <a:pt x="359664" y="243205"/>
                </a:lnTo>
                <a:lnTo>
                  <a:pt x="387708" y="243205"/>
                </a:lnTo>
                <a:lnTo>
                  <a:pt x="379095" y="238252"/>
                </a:lnTo>
                <a:lnTo>
                  <a:pt x="379349" y="236220"/>
                </a:lnTo>
                <a:lnTo>
                  <a:pt x="379349" y="235204"/>
                </a:lnTo>
                <a:lnTo>
                  <a:pt x="377725" y="227076"/>
                </a:lnTo>
                <a:close/>
              </a:path>
              <a:path w="436245" h="446404">
                <a:moveTo>
                  <a:pt x="193689" y="17907"/>
                </a:moveTo>
                <a:lnTo>
                  <a:pt x="161417" y="17907"/>
                </a:lnTo>
                <a:lnTo>
                  <a:pt x="209930" y="45974"/>
                </a:lnTo>
                <a:lnTo>
                  <a:pt x="209930" y="149098"/>
                </a:lnTo>
                <a:lnTo>
                  <a:pt x="211454" y="151765"/>
                </a:lnTo>
                <a:lnTo>
                  <a:pt x="213995" y="153162"/>
                </a:lnTo>
                <a:lnTo>
                  <a:pt x="266700" y="183387"/>
                </a:lnTo>
                <a:lnTo>
                  <a:pt x="266573" y="184404"/>
                </a:lnTo>
                <a:lnTo>
                  <a:pt x="266319" y="185547"/>
                </a:lnTo>
                <a:lnTo>
                  <a:pt x="266319" y="186562"/>
                </a:lnTo>
                <a:lnTo>
                  <a:pt x="268233" y="196032"/>
                </a:lnTo>
                <a:lnTo>
                  <a:pt x="273446" y="203739"/>
                </a:lnTo>
                <a:lnTo>
                  <a:pt x="281160" y="208922"/>
                </a:lnTo>
                <a:lnTo>
                  <a:pt x="290575" y="210820"/>
                </a:lnTo>
                <a:lnTo>
                  <a:pt x="299991" y="208922"/>
                </a:lnTo>
                <a:lnTo>
                  <a:pt x="307705" y="203739"/>
                </a:lnTo>
                <a:lnTo>
                  <a:pt x="312918" y="196032"/>
                </a:lnTo>
                <a:lnTo>
                  <a:pt x="313189" y="194691"/>
                </a:lnTo>
                <a:lnTo>
                  <a:pt x="286130" y="194691"/>
                </a:lnTo>
                <a:lnTo>
                  <a:pt x="282575" y="191008"/>
                </a:lnTo>
                <a:lnTo>
                  <a:pt x="282575" y="182118"/>
                </a:lnTo>
                <a:lnTo>
                  <a:pt x="286130" y="178562"/>
                </a:lnTo>
                <a:lnTo>
                  <a:pt x="313205" y="178562"/>
                </a:lnTo>
                <a:lnTo>
                  <a:pt x="312918" y="177147"/>
                </a:lnTo>
                <a:lnTo>
                  <a:pt x="307705" y="169433"/>
                </a:lnTo>
                <a:lnTo>
                  <a:pt x="306929" y="168910"/>
                </a:lnTo>
                <a:lnTo>
                  <a:pt x="274066" y="168910"/>
                </a:lnTo>
                <a:lnTo>
                  <a:pt x="226060" y="141478"/>
                </a:lnTo>
                <a:lnTo>
                  <a:pt x="226060" y="45974"/>
                </a:lnTo>
                <a:lnTo>
                  <a:pt x="250456" y="31877"/>
                </a:lnTo>
                <a:lnTo>
                  <a:pt x="217932" y="31877"/>
                </a:lnTo>
                <a:lnTo>
                  <a:pt x="193689" y="17907"/>
                </a:lnTo>
                <a:close/>
              </a:path>
              <a:path w="436245" h="446404">
                <a:moveTo>
                  <a:pt x="52959" y="187452"/>
                </a:moveTo>
                <a:lnTo>
                  <a:pt x="16128" y="205867"/>
                </a:lnTo>
                <a:lnTo>
                  <a:pt x="52197" y="205867"/>
                </a:lnTo>
                <a:lnTo>
                  <a:pt x="60071" y="201930"/>
                </a:lnTo>
                <a:lnTo>
                  <a:pt x="52959" y="187452"/>
                </a:lnTo>
                <a:close/>
              </a:path>
              <a:path w="436245" h="446404">
                <a:moveTo>
                  <a:pt x="313205" y="178562"/>
                </a:moveTo>
                <a:lnTo>
                  <a:pt x="295021" y="178562"/>
                </a:lnTo>
                <a:lnTo>
                  <a:pt x="298703" y="182118"/>
                </a:lnTo>
                <a:lnTo>
                  <a:pt x="298703" y="191008"/>
                </a:lnTo>
                <a:lnTo>
                  <a:pt x="295021" y="194691"/>
                </a:lnTo>
                <a:lnTo>
                  <a:pt x="313189" y="194691"/>
                </a:lnTo>
                <a:lnTo>
                  <a:pt x="314833" y="186562"/>
                </a:lnTo>
                <a:lnTo>
                  <a:pt x="313205" y="178562"/>
                </a:lnTo>
                <a:close/>
              </a:path>
              <a:path w="436245" h="446404">
                <a:moveTo>
                  <a:pt x="290575" y="162306"/>
                </a:moveTo>
                <a:lnTo>
                  <a:pt x="284225" y="162306"/>
                </a:lnTo>
                <a:lnTo>
                  <a:pt x="278384" y="164846"/>
                </a:lnTo>
                <a:lnTo>
                  <a:pt x="274066" y="168910"/>
                </a:lnTo>
                <a:lnTo>
                  <a:pt x="306929" y="168910"/>
                </a:lnTo>
                <a:lnTo>
                  <a:pt x="299991" y="164220"/>
                </a:lnTo>
                <a:lnTo>
                  <a:pt x="290575" y="162306"/>
                </a:lnTo>
                <a:close/>
              </a:path>
              <a:path w="436245" h="446404">
                <a:moveTo>
                  <a:pt x="169545" y="89535"/>
                </a:moveTo>
                <a:lnTo>
                  <a:pt x="153416" y="89535"/>
                </a:lnTo>
                <a:lnTo>
                  <a:pt x="153416" y="133731"/>
                </a:lnTo>
                <a:lnTo>
                  <a:pt x="113157" y="160655"/>
                </a:lnTo>
                <a:lnTo>
                  <a:pt x="142119" y="160655"/>
                </a:lnTo>
                <a:lnTo>
                  <a:pt x="168148" y="143256"/>
                </a:lnTo>
                <a:lnTo>
                  <a:pt x="169545" y="140716"/>
                </a:lnTo>
                <a:lnTo>
                  <a:pt x="169545" y="89535"/>
                </a:lnTo>
                <a:close/>
              </a:path>
              <a:path w="436245" h="446404">
                <a:moveTo>
                  <a:pt x="322961" y="81534"/>
                </a:moveTo>
                <a:lnTo>
                  <a:pt x="313545" y="83450"/>
                </a:lnTo>
                <a:lnTo>
                  <a:pt x="305831" y="88677"/>
                </a:lnTo>
                <a:lnTo>
                  <a:pt x="300618" y="96428"/>
                </a:lnTo>
                <a:lnTo>
                  <a:pt x="298703" y="105918"/>
                </a:lnTo>
                <a:lnTo>
                  <a:pt x="300618" y="115427"/>
                </a:lnTo>
                <a:lnTo>
                  <a:pt x="305831" y="123221"/>
                </a:lnTo>
                <a:lnTo>
                  <a:pt x="313545" y="128492"/>
                </a:lnTo>
                <a:lnTo>
                  <a:pt x="322961" y="130429"/>
                </a:lnTo>
                <a:lnTo>
                  <a:pt x="330662" y="129186"/>
                </a:lnTo>
                <a:lnTo>
                  <a:pt x="337327" y="125730"/>
                </a:lnTo>
                <a:lnTo>
                  <a:pt x="342588" y="120463"/>
                </a:lnTo>
                <a:lnTo>
                  <a:pt x="345875" y="114173"/>
                </a:lnTo>
                <a:lnTo>
                  <a:pt x="318516" y="114173"/>
                </a:lnTo>
                <a:lnTo>
                  <a:pt x="314833" y="110490"/>
                </a:lnTo>
                <a:lnTo>
                  <a:pt x="314833" y="101473"/>
                </a:lnTo>
                <a:lnTo>
                  <a:pt x="318516" y="97790"/>
                </a:lnTo>
                <a:lnTo>
                  <a:pt x="379349" y="97790"/>
                </a:lnTo>
                <a:lnTo>
                  <a:pt x="379349" y="97662"/>
                </a:lnTo>
                <a:lnTo>
                  <a:pt x="345821" y="97662"/>
                </a:lnTo>
                <a:lnTo>
                  <a:pt x="342338" y="91178"/>
                </a:lnTo>
                <a:lnTo>
                  <a:pt x="337105" y="86074"/>
                </a:lnTo>
                <a:lnTo>
                  <a:pt x="330515" y="82732"/>
                </a:lnTo>
                <a:lnTo>
                  <a:pt x="322961" y="81534"/>
                </a:lnTo>
                <a:close/>
              </a:path>
              <a:path w="436245" h="446404">
                <a:moveTo>
                  <a:pt x="379349" y="97790"/>
                </a:moveTo>
                <a:lnTo>
                  <a:pt x="327533" y="97790"/>
                </a:lnTo>
                <a:lnTo>
                  <a:pt x="331216" y="101473"/>
                </a:lnTo>
                <a:lnTo>
                  <a:pt x="331216" y="110490"/>
                </a:lnTo>
                <a:lnTo>
                  <a:pt x="327533" y="114173"/>
                </a:lnTo>
                <a:lnTo>
                  <a:pt x="345875" y="114173"/>
                </a:lnTo>
                <a:lnTo>
                  <a:pt x="346075" y="113792"/>
                </a:lnTo>
                <a:lnTo>
                  <a:pt x="379349" y="113792"/>
                </a:lnTo>
                <a:lnTo>
                  <a:pt x="379349" y="97790"/>
                </a:lnTo>
                <a:close/>
              </a:path>
              <a:path w="436245" h="446404">
                <a:moveTo>
                  <a:pt x="129159" y="46355"/>
                </a:moveTo>
                <a:lnTo>
                  <a:pt x="113029" y="46355"/>
                </a:lnTo>
                <a:lnTo>
                  <a:pt x="113029" y="113792"/>
                </a:lnTo>
                <a:lnTo>
                  <a:pt x="129159" y="113792"/>
                </a:lnTo>
                <a:lnTo>
                  <a:pt x="129159" y="46355"/>
                </a:lnTo>
                <a:close/>
              </a:path>
              <a:path w="436245" h="446404">
                <a:moveTo>
                  <a:pt x="303260" y="18161"/>
                </a:moveTo>
                <a:lnTo>
                  <a:pt x="274193" y="18161"/>
                </a:lnTo>
                <a:lnTo>
                  <a:pt x="363220" y="77724"/>
                </a:lnTo>
                <a:lnTo>
                  <a:pt x="363220" y="97662"/>
                </a:lnTo>
                <a:lnTo>
                  <a:pt x="379349" y="97662"/>
                </a:lnTo>
                <a:lnTo>
                  <a:pt x="379349" y="70612"/>
                </a:lnTo>
                <a:lnTo>
                  <a:pt x="378078" y="68072"/>
                </a:lnTo>
                <a:lnTo>
                  <a:pt x="303260" y="18161"/>
                </a:lnTo>
                <a:close/>
              </a:path>
              <a:path w="436245" h="446404">
                <a:moveTo>
                  <a:pt x="273050" y="0"/>
                </a:moveTo>
                <a:lnTo>
                  <a:pt x="270383" y="1651"/>
                </a:lnTo>
                <a:lnTo>
                  <a:pt x="217932" y="31877"/>
                </a:lnTo>
                <a:lnTo>
                  <a:pt x="250456" y="31877"/>
                </a:lnTo>
                <a:lnTo>
                  <a:pt x="274193" y="18161"/>
                </a:lnTo>
                <a:lnTo>
                  <a:pt x="303260" y="18161"/>
                </a:lnTo>
                <a:lnTo>
                  <a:pt x="278892" y="1905"/>
                </a:lnTo>
                <a:lnTo>
                  <a:pt x="276351" y="127"/>
                </a:lnTo>
                <a:lnTo>
                  <a:pt x="27305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8" name="object 111">
            <a:extLst>
              <a:ext uri="{FF2B5EF4-FFF2-40B4-BE49-F238E27FC236}">
                <a16:creationId xmlns:a16="http://schemas.microsoft.com/office/drawing/2014/main" id="{BD3169C2-6046-2D6A-BE73-B43F0C9F393B}"/>
              </a:ext>
            </a:extLst>
          </p:cNvPr>
          <p:cNvSpPr/>
          <p:nvPr/>
        </p:nvSpPr>
        <p:spPr>
          <a:xfrm>
            <a:off x="7243538" y="4528357"/>
            <a:ext cx="238816" cy="239511"/>
          </a:xfrm>
          <a:custGeom>
            <a:avLst/>
            <a:gdLst/>
            <a:ahLst/>
            <a:cxnLst/>
            <a:rect l="l" t="t" r="r" b="b"/>
            <a:pathLst>
              <a:path w="436245" h="437514">
                <a:moveTo>
                  <a:pt x="129158" y="307847"/>
                </a:moveTo>
                <a:lnTo>
                  <a:pt x="113029" y="307847"/>
                </a:lnTo>
                <a:lnTo>
                  <a:pt x="113029" y="433704"/>
                </a:lnTo>
                <a:lnTo>
                  <a:pt x="116585" y="437387"/>
                </a:lnTo>
                <a:lnTo>
                  <a:pt x="206248" y="437387"/>
                </a:lnTo>
                <a:lnTo>
                  <a:pt x="209803" y="433704"/>
                </a:lnTo>
                <a:lnTo>
                  <a:pt x="209803" y="421131"/>
                </a:lnTo>
                <a:lnTo>
                  <a:pt x="129158" y="421131"/>
                </a:lnTo>
                <a:lnTo>
                  <a:pt x="129158" y="307847"/>
                </a:lnTo>
                <a:close/>
              </a:path>
              <a:path w="436245" h="437514">
                <a:moveTo>
                  <a:pt x="242189" y="380745"/>
                </a:moveTo>
                <a:lnTo>
                  <a:pt x="226059" y="380745"/>
                </a:lnTo>
                <a:lnTo>
                  <a:pt x="226059" y="433704"/>
                </a:lnTo>
                <a:lnTo>
                  <a:pt x="229616" y="437387"/>
                </a:lnTo>
                <a:lnTo>
                  <a:pt x="319277" y="437387"/>
                </a:lnTo>
                <a:lnTo>
                  <a:pt x="322833" y="433704"/>
                </a:lnTo>
                <a:lnTo>
                  <a:pt x="322833" y="421131"/>
                </a:lnTo>
                <a:lnTo>
                  <a:pt x="242189" y="421131"/>
                </a:lnTo>
                <a:lnTo>
                  <a:pt x="242189" y="380745"/>
                </a:lnTo>
                <a:close/>
              </a:path>
              <a:path w="436245" h="437514">
                <a:moveTo>
                  <a:pt x="209803" y="372617"/>
                </a:moveTo>
                <a:lnTo>
                  <a:pt x="193675" y="372617"/>
                </a:lnTo>
                <a:lnTo>
                  <a:pt x="193675" y="421131"/>
                </a:lnTo>
                <a:lnTo>
                  <a:pt x="209803" y="421131"/>
                </a:lnTo>
                <a:lnTo>
                  <a:pt x="209803" y="372617"/>
                </a:lnTo>
                <a:close/>
              </a:path>
              <a:path w="436245" h="437514">
                <a:moveTo>
                  <a:pt x="322833" y="388746"/>
                </a:moveTo>
                <a:lnTo>
                  <a:pt x="306704" y="388746"/>
                </a:lnTo>
                <a:lnTo>
                  <a:pt x="306704" y="421131"/>
                </a:lnTo>
                <a:lnTo>
                  <a:pt x="322833" y="421131"/>
                </a:lnTo>
                <a:lnTo>
                  <a:pt x="322833" y="388746"/>
                </a:lnTo>
                <a:close/>
              </a:path>
              <a:path w="436245" h="437514">
                <a:moveTo>
                  <a:pt x="339788" y="341883"/>
                </a:moveTo>
                <a:lnTo>
                  <a:pt x="315722" y="341883"/>
                </a:lnTo>
                <a:lnTo>
                  <a:pt x="385064" y="404748"/>
                </a:lnTo>
                <a:lnTo>
                  <a:pt x="390905" y="409955"/>
                </a:lnTo>
                <a:lnTo>
                  <a:pt x="398145" y="412495"/>
                </a:lnTo>
                <a:lnTo>
                  <a:pt x="413766" y="412495"/>
                </a:lnTo>
                <a:lnTo>
                  <a:pt x="422021" y="409066"/>
                </a:lnTo>
                <a:lnTo>
                  <a:pt x="428117" y="402462"/>
                </a:lnTo>
                <a:lnTo>
                  <a:pt x="430786" y="397890"/>
                </a:lnTo>
                <a:lnTo>
                  <a:pt x="401827" y="397890"/>
                </a:lnTo>
                <a:lnTo>
                  <a:pt x="395985" y="392683"/>
                </a:lnTo>
                <a:lnTo>
                  <a:pt x="339788" y="341883"/>
                </a:lnTo>
                <a:close/>
              </a:path>
              <a:path w="436245" h="437514">
                <a:moveTo>
                  <a:pt x="371612" y="310387"/>
                </a:moveTo>
                <a:lnTo>
                  <a:pt x="347472" y="310387"/>
                </a:lnTo>
                <a:lnTo>
                  <a:pt x="415035" y="371347"/>
                </a:lnTo>
                <a:lnTo>
                  <a:pt x="420877" y="376681"/>
                </a:lnTo>
                <a:lnTo>
                  <a:pt x="421258" y="385698"/>
                </a:lnTo>
                <a:lnTo>
                  <a:pt x="410845" y="397382"/>
                </a:lnTo>
                <a:lnTo>
                  <a:pt x="401827" y="397890"/>
                </a:lnTo>
                <a:lnTo>
                  <a:pt x="430786" y="397890"/>
                </a:lnTo>
                <a:lnTo>
                  <a:pt x="434224" y="392003"/>
                </a:lnTo>
                <a:lnTo>
                  <a:pt x="435832" y="380412"/>
                </a:lnTo>
                <a:lnTo>
                  <a:pt x="433010" y="369083"/>
                </a:lnTo>
                <a:lnTo>
                  <a:pt x="425830" y="359409"/>
                </a:lnTo>
                <a:lnTo>
                  <a:pt x="371612" y="310387"/>
                </a:lnTo>
                <a:close/>
              </a:path>
              <a:path w="436245" h="437514">
                <a:moveTo>
                  <a:pt x="252349" y="130174"/>
                </a:moveTo>
                <a:lnTo>
                  <a:pt x="207581" y="139265"/>
                </a:lnTo>
                <a:lnTo>
                  <a:pt x="171005" y="164036"/>
                </a:lnTo>
                <a:lnTo>
                  <a:pt x="146335" y="200737"/>
                </a:lnTo>
                <a:lnTo>
                  <a:pt x="137287" y="245617"/>
                </a:lnTo>
                <a:lnTo>
                  <a:pt x="146335" y="290498"/>
                </a:lnTo>
                <a:lnTo>
                  <a:pt x="171005" y="327199"/>
                </a:lnTo>
                <a:lnTo>
                  <a:pt x="207581" y="351970"/>
                </a:lnTo>
                <a:lnTo>
                  <a:pt x="252349" y="361060"/>
                </a:lnTo>
                <a:lnTo>
                  <a:pt x="269537" y="359761"/>
                </a:lnTo>
                <a:lnTo>
                  <a:pt x="285940" y="355996"/>
                </a:lnTo>
                <a:lnTo>
                  <a:pt x="301390" y="349970"/>
                </a:lnTo>
                <a:lnTo>
                  <a:pt x="310545" y="344804"/>
                </a:lnTo>
                <a:lnTo>
                  <a:pt x="252349" y="344804"/>
                </a:lnTo>
                <a:lnTo>
                  <a:pt x="213852" y="337004"/>
                </a:lnTo>
                <a:lnTo>
                  <a:pt x="182403" y="315737"/>
                </a:lnTo>
                <a:lnTo>
                  <a:pt x="161194" y="284208"/>
                </a:lnTo>
                <a:lnTo>
                  <a:pt x="153416" y="245617"/>
                </a:lnTo>
                <a:lnTo>
                  <a:pt x="161194" y="207027"/>
                </a:lnTo>
                <a:lnTo>
                  <a:pt x="182403" y="175498"/>
                </a:lnTo>
                <a:lnTo>
                  <a:pt x="213852" y="154231"/>
                </a:lnTo>
                <a:lnTo>
                  <a:pt x="252349" y="146430"/>
                </a:lnTo>
                <a:lnTo>
                  <a:pt x="307612" y="146430"/>
                </a:lnTo>
                <a:lnTo>
                  <a:pt x="297043" y="139265"/>
                </a:lnTo>
                <a:lnTo>
                  <a:pt x="252349" y="130174"/>
                </a:lnTo>
                <a:close/>
              </a:path>
              <a:path w="436245" h="437514">
                <a:moveTo>
                  <a:pt x="307612" y="146430"/>
                </a:moveTo>
                <a:lnTo>
                  <a:pt x="252349" y="146430"/>
                </a:lnTo>
                <a:lnTo>
                  <a:pt x="290772" y="154231"/>
                </a:lnTo>
                <a:lnTo>
                  <a:pt x="322183" y="175498"/>
                </a:lnTo>
                <a:lnTo>
                  <a:pt x="343378" y="207027"/>
                </a:lnTo>
                <a:lnTo>
                  <a:pt x="351154" y="245617"/>
                </a:lnTo>
                <a:lnTo>
                  <a:pt x="343378" y="284208"/>
                </a:lnTo>
                <a:lnTo>
                  <a:pt x="322183" y="315737"/>
                </a:lnTo>
                <a:lnTo>
                  <a:pt x="290772" y="337004"/>
                </a:lnTo>
                <a:lnTo>
                  <a:pt x="252349" y="344804"/>
                </a:lnTo>
                <a:lnTo>
                  <a:pt x="310545" y="344804"/>
                </a:lnTo>
                <a:lnTo>
                  <a:pt x="315722" y="341883"/>
                </a:lnTo>
                <a:lnTo>
                  <a:pt x="339788" y="341883"/>
                </a:lnTo>
                <a:lnTo>
                  <a:pt x="328549" y="331723"/>
                </a:lnTo>
                <a:lnTo>
                  <a:pt x="333755" y="326818"/>
                </a:lnTo>
                <a:lnTo>
                  <a:pt x="338677" y="321627"/>
                </a:lnTo>
                <a:lnTo>
                  <a:pt x="343265" y="316150"/>
                </a:lnTo>
                <a:lnTo>
                  <a:pt x="347472" y="310387"/>
                </a:lnTo>
                <a:lnTo>
                  <a:pt x="371612" y="310387"/>
                </a:lnTo>
                <a:lnTo>
                  <a:pt x="355600" y="295909"/>
                </a:lnTo>
                <a:lnTo>
                  <a:pt x="360586" y="284158"/>
                </a:lnTo>
                <a:lnTo>
                  <a:pt x="364251" y="271811"/>
                </a:lnTo>
                <a:lnTo>
                  <a:pt x="366512" y="258941"/>
                </a:lnTo>
                <a:lnTo>
                  <a:pt x="367283" y="245617"/>
                </a:lnTo>
                <a:lnTo>
                  <a:pt x="358237" y="200737"/>
                </a:lnTo>
                <a:lnTo>
                  <a:pt x="333581" y="164036"/>
                </a:lnTo>
                <a:lnTo>
                  <a:pt x="307612" y="146430"/>
                </a:lnTo>
                <a:close/>
              </a:path>
              <a:path w="436245" h="437514">
                <a:moveTo>
                  <a:pt x="435864" y="64769"/>
                </a:moveTo>
                <a:lnTo>
                  <a:pt x="419734" y="64769"/>
                </a:lnTo>
                <a:lnTo>
                  <a:pt x="419734" y="332104"/>
                </a:lnTo>
                <a:lnTo>
                  <a:pt x="435864" y="332104"/>
                </a:lnTo>
                <a:lnTo>
                  <a:pt x="435864" y="64769"/>
                </a:lnTo>
                <a:close/>
              </a:path>
              <a:path w="436245" h="437514">
                <a:moveTo>
                  <a:pt x="252349" y="164464"/>
                </a:moveTo>
                <a:lnTo>
                  <a:pt x="220922" y="170858"/>
                </a:lnTo>
                <a:lnTo>
                  <a:pt x="195246" y="188277"/>
                </a:lnTo>
                <a:lnTo>
                  <a:pt x="177928" y="214078"/>
                </a:lnTo>
                <a:lnTo>
                  <a:pt x="171576" y="245617"/>
                </a:lnTo>
                <a:lnTo>
                  <a:pt x="177928" y="277137"/>
                </a:lnTo>
                <a:lnTo>
                  <a:pt x="195246" y="302894"/>
                </a:lnTo>
                <a:lnTo>
                  <a:pt x="220922" y="320270"/>
                </a:lnTo>
                <a:lnTo>
                  <a:pt x="252349" y="326643"/>
                </a:lnTo>
                <a:lnTo>
                  <a:pt x="283775" y="320270"/>
                </a:lnTo>
                <a:lnTo>
                  <a:pt x="298191" y="310514"/>
                </a:lnTo>
                <a:lnTo>
                  <a:pt x="252349" y="310514"/>
                </a:lnTo>
                <a:lnTo>
                  <a:pt x="227193" y="305393"/>
                </a:lnTo>
                <a:lnTo>
                  <a:pt x="206644" y="291449"/>
                </a:lnTo>
                <a:lnTo>
                  <a:pt x="192787" y="270813"/>
                </a:lnTo>
                <a:lnTo>
                  <a:pt x="187705" y="245617"/>
                </a:lnTo>
                <a:lnTo>
                  <a:pt x="192787" y="220368"/>
                </a:lnTo>
                <a:lnTo>
                  <a:pt x="206644" y="199739"/>
                </a:lnTo>
                <a:lnTo>
                  <a:pt x="227193" y="185824"/>
                </a:lnTo>
                <a:lnTo>
                  <a:pt x="252349" y="180720"/>
                </a:lnTo>
                <a:lnTo>
                  <a:pt x="298312" y="180720"/>
                </a:lnTo>
                <a:lnTo>
                  <a:pt x="283775" y="170858"/>
                </a:lnTo>
                <a:lnTo>
                  <a:pt x="252349" y="164464"/>
                </a:lnTo>
                <a:close/>
              </a:path>
              <a:path w="436245" h="437514">
                <a:moveTo>
                  <a:pt x="298312" y="180720"/>
                </a:moveTo>
                <a:lnTo>
                  <a:pt x="252349" y="180720"/>
                </a:lnTo>
                <a:lnTo>
                  <a:pt x="277451" y="185824"/>
                </a:lnTo>
                <a:lnTo>
                  <a:pt x="298005" y="199739"/>
                </a:lnTo>
                <a:lnTo>
                  <a:pt x="311892" y="220368"/>
                </a:lnTo>
                <a:lnTo>
                  <a:pt x="316992" y="245617"/>
                </a:lnTo>
                <a:lnTo>
                  <a:pt x="311892" y="270813"/>
                </a:lnTo>
                <a:lnTo>
                  <a:pt x="298005" y="291449"/>
                </a:lnTo>
                <a:lnTo>
                  <a:pt x="277451" y="305393"/>
                </a:lnTo>
                <a:lnTo>
                  <a:pt x="252349" y="310514"/>
                </a:lnTo>
                <a:lnTo>
                  <a:pt x="298191" y="310514"/>
                </a:lnTo>
                <a:lnTo>
                  <a:pt x="309451" y="302894"/>
                </a:lnTo>
                <a:lnTo>
                  <a:pt x="326769" y="277137"/>
                </a:lnTo>
                <a:lnTo>
                  <a:pt x="333121" y="245617"/>
                </a:lnTo>
                <a:lnTo>
                  <a:pt x="326769" y="214078"/>
                </a:lnTo>
                <a:lnTo>
                  <a:pt x="309451" y="188277"/>
                </a:lnTo>
                <a:lnTo>
                  <a:pt x="298312" y="180720"/>
                </a:lnTo>
                <a:close/>
              </a:path>
              <a:path w="436245" h="437514">
                <a:moveTo>
                  <a:pt x="206248" y="72897"/>
                </a:moveTo>
                <a:lnTo>
                  <a:pt x="116585" y="72897"/>
                </a:lnTo>
                <a:lnTo>
                  <a:pt x="113029" y="76580"/>
                </a:lnTo>
                <a:lnTo>
                  <a:pt x="113029" y="186308"/>
                </a:lnTo>
                <a:lnTo>
                  <a:pt x="129158" y="186308"/>
                </a:lnTo>
                <a:lnTo>
                  <a:pt x="129158" y="89153"/>
                </a:lnTo>
                <a:lnTo>
                  <a:pt x="209803" y="89153"/>
                </a:lnTo>
                <a:lnTo>
                  <a:pt x="209803" y="76580"/>
                </a:lnTo>
                <a:lnTo>
                  <a:pt x="206248" y="72897"/>
                </a:lnTo>
                <a:close/>
              </a:path>
              <a:path w="436245" h="437514">
                <a:moveTo>
                  <a:pt x="432307" y="48640"/>
                </a:moveTo>
                <a:lnTo>
                  <a:pt x="342646" y="48640"/>
                </a:lnTo>
                <a:lnTo>
                  <a:pt x="338963" y="52196"/>
                </a:lnTo>
                <a:lnTo>
                  <a:pt x="338963" y="153923"/>
                </a:lnTo>
                <a:lnTo>
                  <a:pt x="355092" y="153923"/>
                </a:lnTo>
                <a:lnTo>
                  <a:pt x="355092" y="64769"/>
                </a:lnTo>
                <a:lnTo>
                  <a:pt x="435864" y="64769"/>
                </a:lnTo>
                <a:lnTo>
                  <a:pt x="435864" y="52196"/>
                </a:lnTo>
                <a:lnTo>
                  <a:pt x="432307" y="48640"/>
                </a:lnTo>
                <a:close/>
              </a:path>
              <a:path w="436245" h="437514">
                <a:moveTo>
                  <a:pt x="322833" y="16255"/>
                </a:moveTo>
                <a:lnTo>
                  <a:pt x="306704" y="16255"/>
                </a:lnTo>
                <a:lnTo>
                  <a:pt x="306704" y="121538"/>
                </a:lnTo>
                <a:lnTo>
                  <a:pt x="322833" y="121538"/>
                </a:lnTo>
                <a:lnTo>
                  <a:pt x="322833" y="16255"/>
                </a:lnTo>
                <a:close/>
              </a:path>
              <a:path w="436245" h="437514">
                <a:moveTo>
                  <a:pt x="209803" y="89153"/>
                </a:moveTo>
                <a:lnTo>
                  <a:pt x="193675" y="89153"/>
                </a:lnTo>
                <a:lnTo>
                  <a:pt x="193675" y="113410"/>
                </a:lnTo>
                <a:lnTo>
                  <a:pt x="209803" y="113410"/>
                </a:lnTo>
                <a:lnTo>
                  <a:pt x="209803" y="89153"/>
                </a:lnTo>
                <a:close/>
              </a:path>
              <a:path w="436245" h="437514">
                <a:moveTo>
                  <a:pt x="319277" y="0"/>
                </a:moveTo>
                <a:lnTo>
                  <a:pt x="229616" y="0"/>
                </a:lnTo>
                <a:lnTo>
                  <a:pt x="226059" y="3682"/>
                </a:lnTo>
                <a:lnTo>
                  <a:pt x="226059" y="105282"/>
                </a:lnTo>
                <a:lnTo>
                  <a:pt x="242189" y="105282"/>
                </a:lnTo>
                <a:lnTo>
                  <a:pt x="242189" y="16255"/>
                </a:lnTo>
                <a:lnTo>
                  <a:pt x="322833" y="16255"/>
                </a:lnTo>
                <a:lnTo>
                  <a:pt x="322833" y="3682"/>
                </a:lnTo>
                <a:lnTo>
                  <a:pt x="319277" y="0"/>
                </a:lnTo>
                <a:close/>
              </a:path>
              <a:path w="436245" h="437514">
                <a:moveTo>
                  <a:pt x="93218" y="129539"/>
                </a:moveTo>
                <a:lnTo>
                  <a:pt x="3555" y="129539"/>
                </a:lnTo>
                <a:lnTo>
                  <a:pt x="0" y="133222"/>
                </a:lnTo>
                <a:lnTo>
                  <a:pt x="0" y="433704"/>
                </a:lnTo>
                <a:lnTo>
                  <a:pt x="3555" y="437387"/>
                </a:lnTo>
                <a:lnTo>
                  <a:pt x="93218" y="437387"/>
                </a:lnTo>
                <a:lnTo>
                  <a:pt x="96900" y="433704"/>
                </a:lnTo>
                <a:lnTo>
                  <a:pt x="96900" y="421131"/>
                </a:lnTo>
                <a:lnTo>
                  <a:pt x="16128" y="421131"/>
                </a:lnTo>
                <a:lnTo>
                  <a:pt x="16128" y="145795"/>
                </a:lnTo>
                <a:lnTo>
                  <a:pt x="96900" y="145795"/>
                </a:lnTo>
                <a:lnTo>
                  <a:pt x="96900" y="133222"/>
                </a:lnTo>
                <a:lnTo>
                  <a:pt x="93218" y="129539"/>
                </a:lnTo>
                <a:close/>
              </a:path>
              <a:path w="436245" h="437514">
                <a:moveTo>
                  <a:pt x="96900" y="145795"/>
                </a:moveTo>
                <a:lnTo>
                  <a:pt x="80772" y="145795"/>
                </a:lnTo>
                <a:lnTo>
                  <a:pt x="80772" y="421131"/>
                </a:lnTo>
                <a:lnTo>
                  <a:pt x="96900" y="421131"/>
                </a:lnTo>
                <a:lnTo>
                  <a:pt x="96900" y="14579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9" name="object 117">
            <a:extLst>
              <a:ext uri="{FF2B5EF4-FFF2-40B4-BE49-F238E27FC236}">
                <a16:creationId xmlns:a16="http://schemas.microsoft.com/office/drawing/2014/main" id="{FB0EEA58-6F85-2A76-A8EB-A77D3157AB91}"/>
              </a:ext>
            </a:extLst>
          </p:cNvPr>
          <p:cNvSpPr/>
          <p:nvPr/>
        </p:nvSpPr>
        <p:spPr>
          <a:xfrm>
            <a:off x="8569834" y="2367639"/>
            <a:ext cx="257240" cy="239511"/>
          </a:xfrm>
          <a:custGeom>
            <a:avLst/>
            <a:gdLst/>
            <a:ahLst/>
            <a:cxnLst/>
            <a:rect l="l" t="t" r="r" b="b"/>
            <a:pathLst>
              <a:path w="469900" h="437514">
                <a:moveTo>
                  <a:pt x="335533" y="158623"/>
                </a:moveTo>
                <a:lnTo>
                  <a:pt x="326517" y="158623"/>
                </a:lnTo>
                <a:lnTo>
                  <a:pt x="322961" y="162305"/>
                </a:lnTo>
                <a:lnTo>
                  <a:pt x="322961" y="166750"/>
                </a:lnTo>
                <a:lnTo>
                  <a:pt x="311890" y="210250"/>
                </a:lnTo>
                <a:lnTo>
                  <a:pt x="283257" y="249856"/>
                </a:lnTo>
                <a:lnTo>
                  <a:pt x="243933" y="278675"/>
                </a:lnTo>
                <a:lnTo>
                  <a:pt x="200787" y="289813"/>
                </a:lnTo>
                <a:lnTo>
                  <a:pt x="196215" y="289813"/>
                </a:lnTo>
                <a:lnTo>
                  <a:pt x="192658" y="293497"/>
                </a:lnTo>
                <a:lnTo>
                  <a:pt x="192658" y="302513"/>
                </a:lnTo>
                <a:lnTo>
                  <a:pt x="196215" y="306197"/>
                </a:lnTo>
                <a:lnTo>
                  <a:pt x="200787" y="306197"/>
                </a:lnTo>
                <a:lnTo>
                  <a:pt x="243933" y="317335"/>
                </a:lnTo>
                <a:lnTo>
                  <a:pt x="283257" y="346154"/>
                </a:lnTo>
                <a:lnTo>
                  <a:pt x="311890" y="385760"/>
                </a:lnTo>
                <a:lnTo>
                  <a:pt x="322961" y="429260"/>
                </a:lnTo>
                <a:lnTo>
                  <a:pt x="322961" y="433704"/>
                </a:lnTo>
                <a:lnTo>
                  <a:pt x="326517" y="437388"/>
                </a:lnTo>
                <a:lnTo>
                  <a:pt x="335533" y="437388"/>
                </a:lnTo>
                <a:lnTo>
                  <a:pt x="339090" y="433704"/>
                </a:lnTo>
                <a:lnTo>
                  <a:pt x="339090" y="429260"/>
                </a:lnTo>
                <a:lnTo>
                  <a:pt x="349336" y="389000"/>
                </a:lnTo>
                <a:lnTo>
                  <a:pt x="330962" y="389000"/>
                </a:lnTo>
                <a:lnTo>
                  <a:pt x="315815" y="360362"/>
                </a:lnTo>
                <a:lnTo>
                  <a:pt x="294655" y="334581"/>
                </a:lnTo>
                <a:lnTo>
                  <a:pt x="269043" y="313277"/>
                </a:lnTo>
                <a:lnTo>
                  <a:pt x="240538" y="298068"/>
                </a:lnTo>
                <a:lnTo>
                  <a:pt x="269043" y="282787"/>
                </a:lnTo>
                <a:lnTo>
                  <a:pt x="294655" y="261445"/>
                </a:lnTo>
                <a:lnTo>
                  <a:pt x="315815" y="235650"/>
                </a:lnTo>
                <a:lnTo>
                  <a:pt x="330962" y="207010"/>
                </a:lnTo>
                <a:lnTo>
                  <a:pt x="349336" y="207010"/>
                </a:lnTo>
                <a:lnTo>
                  <a:pt x="339090" y="166750"/>
                </a:lnTo>
                <a:lnTo>
                  <a:pt x="339090" y="162305"/>
                </a:lnTo>
                <a:lnTo>
                  <a:pt x="335533" y="158623"/>
                </a:lnTo>
                <a:close/>
              </a:path>
              <a:path w="469900" h="437514">
                <a:moveTo>
                  <a:pt x="129794" y="49022"/>
                </a:moveTo>
                <a:lnTo>
                  <a:pt x="84857" y="52198"/>
                </a:lnTo>
                <a:lnTo>
                  <a:pt x="44434" y="61579"/>
                </a:lnTo>
                <a:lnTo>
                  <a:pt x="14368" y="76936"/>
                </a:lnTo>
                <a:lnTo>
                  <a:pt x="507" y="98043"/>
                </a:lnTo>
                <a:lnTo>
                  <a:pt x="0" y="98043"/>
                </a:lnTo>
                <a:lnTo>
                  <a:pt x="0" y="372110"/>
                </a:lnTo>
                <a:lnTo>
                  <a:pt x="11439" y="396331"/>
                </a:lnTo>
                <a:lnTo>
                  <a:pt x="41322" y="413956"/>
                </a:lnTo>
                <a:lnTo>
                  <a:pt x="82992" y="424723"/>
                </a:lnTo>
                <a:lnTo>
                  <a:pt x="129794" y="428371"/>
                </a:lnTo>
                <a:lnTo>
                  <a:pt x="176668" y="424723"/>
                </a:lnTo>
                <a:lnTo>
                  <a:pt x="218376" y="413956"/>
                </a:lnTo>
                <a:lnTo>
                  <a:pt x="221715" y="411988"/>
                </a:lnTo>
                <a:lnTo>
                  <a:pt x="129794" y="411988"/>
                </a:lnTo>
                <a:lnTo>
                  <a:pt x="84621" y="408400"/>
                </a:lnTo>
                <a:lnTo>
                  <a:pt x="48641" y="399097"/>
                </a:lnTo>
                <a:lnTo>
                  <a:pt x="24852" y="386270"/>
                </a:lnTo>
                <a:lnTo>
                  <a:pt x="16255" y="372110"/>
                </a:lnTo>
                <a:lnTo>
                  <a:pt x="16255" y="319913"/>
                </a:lnTo>
                <a:lnTo>
                  <a:pt x="53699" y="319913"/>
                </a:lnTo>
                <a:lnTo>
                  <a:pt x="49244" y="318801"/>
                </a:lnTo>
                <a:lnTo>
                  <a:pt x="25011" y="306181"/>
                </a:lnTo>
                <a:lnTo>
                  <a:pt x="16255" y="292226"/>
                </a:lnTo>
                <a:lnTo>
                  <a:pt x="16255" y="226567"/>
                </a:lnTo>
                <a:lnTo>
                  <a:pt x="53569" y="226567"/>
                </a:lnTo>
                <a:lnTo>
                  <a:pt x="49133" y="225456"/>
                </a:lnTo>
                <a:lnTo>
                  <a:pt x="24985" y="212836"/>
                </a:lnTo>
                <a:lnTo>
                  <a:pt x="16255" y="198881"/>
                </a:lnTo>
                <a:lnTo>
                  <a:pt x="16255" y="128777"/>
                </a:lnTo>
                <a:lnTo>
                  <a:pt x="56471" y="128777"/>
                </a:lnTo>
                <a:lnTo>
                  <a:pt x="46640" y="126285"/>
                </a:lnTo>
                <a:lnTo>
                  <a:pt x="24102" y="114345"/>
                </a:lnTo>
                <a:lnTo>
                  <a:pt x="16255" y="102108"/>
                </a:lnTo>
                <a:lnTo>
                  <a:pt x="24102" y="89890"/>
                </a:lnTo>
                <a:lnTo>
                  <a:pt x="46640" y="77993"/>
                </a:lnTo>
                <a:lnTo>
                  <a:pt x="82371" y="68978"/>
                </a:lnTo>
                <a:lnTo>
                  <a:pt x="129794" y="65404"/>
                </a:lnTo>
                <a:lnTo>
                  <a:pt x="223312" y="65404"/>
                </a:lnTo>
                <a:lnTo>
                  <a:pt x="218376" y="62658"/>
                </a:lnTo>
                <a:lnTo>
                  <a:pt x="176668" y="52476"/>
                </a:lnTo>
                <a:lnTo>
                  <a:pt x="129794" y="49022"/>
                </a:lnTo>
                <a:close/>
              </a:path>
              <a:path w="469900" h="437514">
                <a:moveTo>
                  <a:pt x="259715" y="343280"/>
                </a:moveTo>
                <a:lnTo>
                  <a:pt x="243458" y="343280"/>
                </a:lnTo>
                <a:lnTo>
                  <a:pt x="243458" y="372110"/>
                </a:lnTo>
                <a:lnTo>
                  <a:pt x="234842" y="386270"/>
                </a:lnTo>
                <a:lnTo>
                  <a:pt x="211010" y="399097"/>
                </a:lnTo>
                <a:lnTo>
                  <a:pt x="174986" y="408400"/>
                </a:lnTo>
                <a:lnTo>
                  <a:pt x="129794" y="411988"/>
                </a:lnTo>
                <a:lnTo>
                  <a:pt x="221715" y="411988"/>
                </a:lnTo>
                <a:lnTo>
                  <a:pt x="248273" y="396331"/>
                </a:lnTo>
                <a:lnTo>
                  <a:pt x="259715" y="372110"/>
                </a:lnTo>
                <a:lnTo>
                  <a:pt x="259715" y="343280"/>
                </a:lnTo>
                <a:close/>
              </a:path>
              <a:path w="469900" h="437514">
                <a:moveTo>
                  <a:pt x="349336" y="207010"/>
                </a:moveTo>
                <a:lnTo>
                  <a:pt x="330962" y="207010"/>
                </a:lnTo>
                <a:lnTo>
                  <a:pt x="346126" y="235650"/>
                </a:lnTo>
                <a:lnTo>
                  <a:pt x="367315" y="261445"/>
                </a:lnTo>
                <a:lnTo>
                  <a:pt x="392934" y="282787"/>
                </a:lnTo>
                <a:lnTo>
                  <a:pt x="421386" y="298068"/>
                </a:lnTo>
                <a:lnTo>
                  <a:pt x="392934" y="313277"/>
                </a:lnTo>
                <a:lnTo>
                  <a:pt x="367315" y="334581"/>
                </a:lnTo>
                <a:lnTo>
                  <a:pt x="346126" y="360362"/>
                </a:lnTo>
                <a:lnTo>
                  <a:pt x="330962" y="389000"/>
                </a:lnTo>
                <a:lnTo>
                  <a:pt x="349336" y="389000"/>
                </a:lnTo>
                <a:lnTo>
                  <a:pt x="350160" y="385760"/>
                </a:lnTo>
                <a:lnTo>
                  <a:pt x="378793" y="346154"/>
                </a:lnTo>
                <a:lnTo>
                  <a:pt x="418117" y="317335"/>
                </a:lnTo>
                <a:lnTo>
                  <a:pt x="461264" y="306197"/>
                </a:lnTo>
                <a:lnTo>
                  <a:pt x="465708" y="306197"/>
                </a:lnTo>
                <a:lnTo>
                  <a:pt x="469392" y="302513"/>
                </a:lnTo>
                <a:lnTo>
                  <a:pt x="469392" y="293497"/>
                </a:lnTo>
                <a:lnTo>
                  <a:pt x="465708" y="289813"/>
                </a:lnTo>
                <a:lnTo>
                  <a:pt x="461264" y="289813"/>
                </a:lnTo>
                <a:lnTo>
                  <a:pt x="418117" y="278675"/>
                </a:lnTo>
                <a:lnTo>
                  <a:pt x="378793" y="249856"/>
                </a:lnTo>
                <a:lnTo>
                  <a:pt x="350160" y="210250"/>
                </a:lnTo>
                <a:lnTo>
                  <a:pt x="349336" y="207010"/>
                </a:lnTo>
                <a:close/>
              </a:path>
              <a:path w="469900" h="437514">
                <a:moveTo>
                  <a:pt x="53699" y="319913"/>
                </a:moveTo>
                <a:lnTo>
                  <a:pt x="16255" y="319913"/>
                </a:lnTo>
                <a:lnTo>
                  <a:pt x="38084" y="331993"/>
                </a:lnTo>
                <a:lnTo>
                  <a:pt x="66198" y="340740"/>
                </a:lnTo>
                <a:lnTo>
                  <a:pt x="98266" y="346059"/>
                </a:lnTo>
                <a:lnTo>
                  <a:pt x="131952" y="347852"/>
                </a:lnTo>
                <a:lnTo>
                  <a:pt x="155104" y="347031"/>
                </a:lnTo>
                <a:lnTo>
                  <a:pt x="177339" y="344614"/>
                </a:lnTo>
                <a:lnTo>
                  <a:pt x="198121" y="340673"/>
                </a:lnTo>
                <a:lnTo>
                  <a:pt x="216916" y="335279"/>
                </a:lnTo>
                <a:lnTo>
                  <a:pt x="215635" y="331470"/>
                </a:lnTo>
                <a:lnTo>
                  <a:pt x="131952" y="331470"/>
                </a:lnTo>
                <a:lnTo>
                  <a:pt x="85907" y="327945"/>
                </a:lnTo>
                <a:lnTo>
                  <a:pt x="53699" y="319913"/>
                </a:lnTo>
                <a:close/>
              </a:path>
              <a:path w="469900" h="437514">
                <a:moveTo>
                  <a:pt x="211708" y="319786"/>
                </a:moveTo>
                <a:lnTo>
                  <a:pt x="194175" y="324826"/>
                </a:lnTo>
                <a:lnTo>
                  <a:pt x="174688" y="328485"/>
                </a:lnTo>
                <a:lnTo>
                  <a:pt x="153773" y="330715"/>
                </a:lnTo>
                <a:lnTo>
                  <a:pt x="131952" y="331470"/>
                </a:lnTo>
                <a:lnTo>
                  <a:pt x="215635" y="331470"/>
                </a:lnTo>
                <a:lnTo>
                  <a:pt x="211708" y="319786"/>
                </a:lnTo>
                <a:close/>
              </a:path>
              <a:path w="469900" h="437514">
                <a:moveTo>
                  <a:pt x="53569" y="226567"/>
                </a:moveTo>
                <a:lnTo>
                  <a:pt x="16255" y="226567"/>
                </a:lnTo>
                <a:lnTo>
                  <a:pt x="38040" y="238648"/>
                </a:lnTo>
                <a:lnTo>
                  <a:pt x="66039" y="247396"/>
                </a:lnTo>
                <a:lnTo>
                  <a:pt x="97944" y="252714"/>
                </a:lnTo>
                <a:lnTo>
                  <a:pt x="131445" y="254508"/>
                </a:lnTo>
                <a:lnTo>
                  <a:pt x="165967" y="252714"/>
                </a:lnTo>
                <a:lnTo>
                  <a:pt x="196834" y="247586"/>
                </a:lnTo>
                <a:lnTo>
                  <a:pt x="223010" y="239506"/>
                </a:lnTo>
                <a:lnTo>
                  <a:pt x="225661" y="238125"/>
                </a:lnTo>
                <a:lnTo>
                  <a:pt x="131445" y="238125"/>
                </a:lnTo>
                <a:lnTo>
                  <a:pt x="85639" y="234600"/>
                </a:lnTo>
                <a:lnTo>
                  <a:pt x="53569" y="226567"/>
                </a:lnTo>
                <a:close/>
              </a:path>
              <a:path w="469900" h="437514">
                <a:moveTo>
                  <a:pt x="259715" y="228853"/>
                </a:moveTo>
                <a:lnTo>
                  <a:pt x="243458" y="228853"/>
                </a:lnTo>
                <a:lnTo>
                  <a:pt x="243458" y="253364"/>
                </a:lnTo>
                <a:lnTo>
                  <a:pt x="259715" y="253364"/>
                </a:lnTo>
                <a:lnTo>
                  <a:pt x="259715" y="228853"/>
                </a:lnTo>
                <a:close/>
              </a:path>
              <a:path w="469900" h="437514">
                <a:moveTo>
                  <a:pt x="259715" y="128777"/>
                </a:moveTo>
                <a:lnTo>
                  <a:pt x="243458" y="128777"/>
                </a:lnTo>
                <a:lnTo>
                  <a:pt x="243458" y="207137"/>
                </a:lnTo>
                <a:lnTo>
                  <a:pt x="229082" y="218568"/>
                </a:lnTo>
                <a:lnTo>
                  <a:pt x="204549" y="228488"/>
                </a:lnTo>
                <a:lnTo>
                  <a:pt x="171467" y="235479"/>
                </a:lnTo>
                <a:lnTo>
                  <a:pt x="131445" y="238125"/>
                </a:lnTo>
                <a:lnTo>
                  <a:pt x="225661" y="238125"/>
                </a:lnTo>
                <a:lnTo>
                  <a:pt x="243458" y="228853"/>
                </a:lnTo>
                <a:lnTo>
                  <a:pt x="259715" y="228853"/>
                </a:lnTo>
                <a:lnTo>
                  <a:pt x="259715" y="128777"/>
                </a:lnTo>
                <a:close/>
              </a:path>
              <a:path w="469900" h="437514">
                <a:moveTo>
                  <a:pt x="56471" y="128777"/>
                </a:moveTo>
                <a:lnTo>
                  <a:pt x="16255" y="128777"/>
                </a:lnTo>
                <a:lnTo>
                  <a:pt x="37764" y="140265"/>
                </a:lnTo>
                <a:lnTo>
                  <a:pt x="65357" y="148574"/>
                </a:lnTo>
                <a:lnTo>
                  <a:pt x="96783" y="153620"/>
                </a:lnTo>
                <a:lnTo>
                  <a:pt x="129794" y="155321"/>
                </a:lnTo>
                <a:lnTo>
                  <a:pt x="162823" y="153620"/>
                </a:lnTo>
                <a:lnTo>
                  <a:pt x="194294" y="148574"/>
                </a:lnTo>
                <a:lnTo>
                  <a:pt x="221930" y="140265"/>
                </a:lnTo>
                <a:lnTo>
                  <a:pt x="224418" y="138937"/>
                </a:lnTo>
                <a:lnTo>
                  <a:pt x="129794" y="138937"/>
                </a:lnTo>
                <a:lnTo>
                  <a:pt x="82371" y="135344"/>
                </a:lnTo>
                <a:lnTo>
                  <a:pt x="56471" y="128777"/>
                </a:lnTo>
                <a:close/>
              </a:path>
              <a:path w="469900" h="437514">
                <a:moveTo>
                  <a:pt x="389508" y="130810"/>
                </a:moveTo>
                <a:lnTo>
                  <a:pt x="373252" y="130810"/>
                </a:lnTo>
                <a:lnTo>
                  <a:pt x="373252" y="155321"/>
                </a:lnTo>
                <a:lnTo>
                  <a:pt x="389508" y="155321"/>
                </a:lnTo>
                <a:lnTo>
                  <a:pt x="389508" y="130810"/>
                </a:lnTo>
                <a:close/>
              </a:path>
              <a:path w="469900" h="437514">
                <a:moveTo>
                  <a:pt x="223312" y="65404"/>
                </a:moveTo>
                <a:lnTo>
                  <a:pt x="129794" y="65404"/>
                </a:lnTo>
                <a:lnTo>
                  <a:pt x="177290" y="68978"/>
                </a:lnTo>
                <a:lnTo>
                  <a:pt x="213058" y="77993"/>
                </a:lnTo>
                <a:lnTo>
                  <a:pt x="235610" y="89890"/>
                </a:lnTo>
                <a:lnTo>
                  <a:pt x="243458" y="102108"/>
                </a:lnTo>
                <a:lnTo>
                  <a:pt x="235610" y="114345"/>
                </a:lnTo>
                <a:lnTo>
                  <a:pt x="213058" y="126285"/>
                </a:lnTo>
                <a:lnTo>
                  <a:pt x="177290" y="135344"/>
                </a:lnTo>
                <a:lnTo>
                  <a:pt x="129794" y="138937"/>
                </a:lnTo>
                <a:lnTo>
                  <a:pt x="224418" y="138937"/>
                </a:lnTo>
                <a:lnTo>
                  <a:pt x="243458" y="128777"/>
                </a:lnTo>
                <a:lnTo>
                  <a:pt x="259715" y="128777"/>
                </a:lnTo>
                <a:lnTo>
                  <a:pt x="259715" y="102108"/>
                </a:lnTo>
                <a:lnTo>
                  <a:pt x="248273" y="79293"/>
                </a:lnTo>
                <a:lnTo>
                  <a:pt x="223312" y="65404"/>
                </a:lnTo>
                <a:close/>
              </a:path>
              <a:path w="469900" h="437514">
                <a:moveTo>
                  <a:pt x="413893" y="114426"/>
                </a:moveTo>
                <a:lnTo>
                  <a:pt x="348869" y="114426"/>
                </a:lnTo>
                <a:lnTo>
                  <a:pt x="348869" y="130810"/>
                </a:lnTo>
                <a:lnTo>
                  <a:pt x="413893" y="130810"/>
                </a:lnTo>
                <a:lnTo>
                  <a:pt x="413893" y="114426"/>
                </a:lnTo>
                <a:close/>
              </a:path>
              <a:path w="469900" h="437514">
                <a:moveTo>
                  <a:pt x="389508" y="89915"/>
                </a:moveTo>
                <a:lnTo>
                  <a:pt x="373252" y="89915"/>
                </a:lnTo>
                <a:lnTo>
                  <a:pt x="373252" y="114426"/>
                </a:lnTo>
                <a:lnTo>
                  <a:pt x="389508" y="114426"/>
                </a:lnTo>
                <a:lnTo>
                  <a:pt x="389508" y="89915"/>
                </a:lnTo>
                <a:close/>
              </a:path>
              <a:path w="469900" h="437514">
                <a:moveTo>
                  <a:pt x="292100" y="40893"/>
                </a:moveTo>
                <a:lnTo>
                  <a:pt x="275844" y="40893"/>
                </a:lnTo>
                <a:lnTo>
                  <a:pt x="275844" y="65404"/>
                </a:lnTo>
                <a:lnTo>
                  <a:pt x="292100" y="65404"/>
                </a:lnTo>
                <a:lnTo>
                  <a:pt x="292100" y="40893"/>
                </a:lnTo>
                <a:close/>
              </a:path>
              <a:path w="469900" h="437514">
                <a:moveTo>
                  <a:pt x="316483" y="24511"/>
                </a:moveTo>
                <a:lnTo>
                  <a:pt x="251587" y="24511"/>
                </a:lnTo>
                <a:lnTo>
                  <a:pt x="251587" y="40893"/>
                </a:lnTo>
                <a:lnTo>
                  <a:pt x="316483" y="40893"/>
                </a:lnTo>
                <a:lnTo>
                  <a:pt x="316483" y="24511"/>
                </a:lnTo>
                <a:close/>
              </a:path>
              <a:path w="469900" h="437514">
                <a:moveTo>
                  <a:pt x="292100" y="0"/>
                </a:moveTo>
                <a:lnTo>
                  <a:pt x="275844" y="0"/>
                </a:lnTo>
                <a:lnTo>
                  <a:pt x="275844" y="24511"/>
                </a:lnTo>
                <a:lnTo>
                  <a:pt x="292100" y="24511"/>
                </a:lnTo>
                <a:lnTo>
                  <a:pt x="29210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0" name="object 121">
            <a:extLst>
              <a:ext uri="{FF2B5EF4-FFF2-40B4-BE49-F238E27FC236}">
                <a16:creationId xmlns:a16="http://schemas.microsoft.com/office/drawing/2014/main" id="{EACFA78E-92AA-4DDB-BAE3-CD37CAB3F4C2}"/>
              </a:ext>
            </a:extLst>
          </p:cNvPr>
          <p:cNvSpPr/>
          <p:nvPr/>
        </p:nvSpPr>
        <p:spPr>
          <a:xfrm>
            <a:off x="8609875" y="5298584"/>
            <a:ext cx="176780" cy="259885"/>
          </a:xfrm>
          <a:custGeom>
            <a:avLst/>
            <a:gdLst/>
            <a:ahLst/>
            <a:cxnLst/>
            <a:rect l="l" t="t" r="r" b="b"/>
            <a:pathLst>
              <a:path w="307975" h="452754">
                <a:moveTo>
                  <a:pt x="154050" y="0"/>
                </a:moveTo>
                <a:lnTo>
                  <a:pt x="98589" y="4000"/>
                </a:lnTo>
                <a:lnTo>
                  <a:pt x="49260" y="15811"/>
                </a:lnTo>
                <a:lnTo>
                  <a:pt x="13908" y="35147"/>
                </a:lnTo>
                <a:lnTo>
                  <a:pt x="380" y="61722"/>
                </a:lnTo>
                <a:lnTo>
                  <a:pt x="0" y="61849"/>
                </a:lnTo>
                <a:lnTo>
                  <a:pt x="0" y="391795"/>
                </a:lnTo>
                <a:lnTo>
                  <a:pt x="13549" y="417962"/>
                </a:lnTo>
                <a:lnTo>
                  <a:pt x="48958" y="437022"/>
                </a:lnTo>
                <a:lnTo>
                  <a:pt x="98369" y="448677"/>
                </a:lnTo>
                <a:lnTo>
                  <a:pt x="153924" y="452628"/>
                </a:lnTo>
                <a:lnTo>
                  <a:pt x="209478" y="448677"/>
                </a:lnTo>
                <a:lnTo>
                  <a:pt x="258889" y="437022"/>
                </a:lnTo>
                <a:lnTo>
                  <a:pt x="259862" y="436499"/>
                </a:lnTo>
                <a:lnTo>
                  <a:pt x="153924" y="436499"/>
                </a:lnTo>
                <a:lnTo>
                  <a:pt x="99121" y="432478"/>
                </a:lnTo>
                <a:lnTo>
                  <a:pt x="55451" y="422052"/>
                </a:lnTo>
                <a:lnTo>
                  <a:pt x="26568" y="407673"/>
                </a:lnTo>
                <a:lnTo>
                  <a:pt x="16128" y="391795"/>
                </a:lnTo>
                <a:lnTo>
                  <a:pt x="16128" y="90170"/>
                </a:lnTo>
                <a:lnTo>
                  <a:pt x="50381" y="90170"/>
                </a:lnTo>
                <a:lnTo>
                  <a:pt x="26606" y="77880"/>
                </a:lnTo>
                <a:lnTo>
                  <a:pt x="16509" y="61722"/>
                </a:lnTo>
                <a:lnTo>
                  <a:pt x="26606" y="45489"/>
                </a:lnTo>
                <a:lnTo>
                  <a:pt x="54895" y="30829"/>
                </a:lnTo>
                <a:lnTo>
                  <a:pt x="98377" y="20216"/>
                </a:lnTo>
                <a:lnTo>
                  <a:pt x="154050" y="16129"/>
                </a:lnTo>
                <a:lnTo>
                  <a:pt x="259486" y="16129"/>
                </a:lnTo>
                <a:lnTo>
                  <a:pt x="258905" y="15811"/>
                </a:lnTo>
                <a:lnTo>
                  <a:pt x="209532" y="4000"/>
                </a:lnTo>
                <a:lnTo>
                  <a:pt x="154050" y="0"/>
                </a:lnTo>
                <a:close/>
              </a:path>
              <a:path w="307975" h="452754">
                <a:moveTo>
                  <a:pt x="307848" y="90424"/>
                </a:moveTo>
                <a:lnTo>
                  <a:pt x="291719" y="90424"/>
                </a:lnTo>
                <a:lnTo>
                  <a:pt x="291719" y="391795"/>
                </a:lnTo>
                <a:lnTo>
                  <a:pt x="281279" y="407673"/>
                </a:lnTo>
                <a:lnTo>
                  <a:pt x="252396" y="422052"/>
                </a:lnTo>
                <a:lnTo>
                  <a:pt x="208726" y="432478"/>
                </a:lnTo>
                <a:lnTo>
                  <a:pt x="153924" y="436499"/>
                </a:lnTo>
                <a:lnTo>
                  <a:pt x="259862" y="436499"/>
                </a:lnTo>
                <a:lnTo>
                  <a:pt x="294298" y="417962"/>
                </a:lnTo>
                <a:lnTo>
                  <a:pt x="307848" y="391795"/>
                </a:lnTo>
                <a:lnTo>
                  <a:pt x="307848" y="90424"/>
                </a:lnTo>
                <a:close/>
              </a:path>
              <a:path w="307975" h="452754">
                <a:moveTo>
                  <a:pt x="68706" y="305054"/>
                </a:moveTo>
                <a:lnTo>
                  <a:pt x="68199" y="305054"/>
                </a:lnTo>
                <a:lnTo>
                  <a:pt x="55844" y="307530"/>
                </a:lnTo>
                <a:lnTo>
                  <a:pt x="45751" y="314293"/>
                </a:lnTo>
                <a:lnTo>
                  <a:pt x="38945" y="324342"/>
                </a:lnTo>
                <a:lnTo>
                  <a:pt x="36449" y="336677"/>
                </a:lnTo>
                <a:lnTo>
                  <a:pt x="38945" y="348958"/>
                </a:lnTo>
                <a:lnTo>
                  <a:pt x="45751" y="359013"/>
                </a:lnTo>
                <a:lnTo>
                  <a:pt x="55844" y="365805"/>
                </a:lnTo>
                <a:lnTo>
                  <a:pt x="68199" y="368300"/>
                </a:lnTo>
                <a:lnTo>
                  <a:pt x="80553" y="365805"/>
                </a:lnTo>
                <a:lnTo>
                  <a:pt x="90646" y="359013"/>
                </a:lnTo>
                <a:lnTo>
                  <a:pt x="95277" y="352171"/>
                </a:lnTo>
                <a:lnTo>
                  <a:pt x="59562" y="352171"/>
                </a:lnTo>
                <a:lnTo>
                  <a:pt x="52577" y="345186"/>
                </a:lnTo>
                <a:lnTo>
                  <a:pt x="52577" y="328041"/>
                </a:lnTo>
                <a:lnTo>
                  <a:pt x="59562" y="321183"/>
                </a:lnTo>
                <a:lnTo>
                  <a:pt x="95834" y="321183"/>
                </a:lnTo>
                <a:lnTo>
                  <a:pt x="91269" y="315013"/>
                </a:lnTo>
                <a:lnTo>
                  <a:pt x="85217" y="310007"/>
                </a:lnTo>
                <a:lnTo>
                  <a:pt x="87300" y="305181"/>
                </a:lnTo>
                <a:lnTo>
                  <a:pt x="69215" y="305181"/>
                </a:lnTo>
                <a:lnTo>
                  <a:pt x="68706" y="305054"/>
                </a:lnTo>
                <a:close/>
              </a:path>
              <a:path w="307975" h="452754">
                <a:moveTo>
                  <a:pt x="95834" y="321183"/>
                </a:moveTo>
                <a:lnTo>
                  <a:pt x="76834" y="321183"/>
                </a:lnTo>
                <a:lnTo>
                  <a:pt x="83693" y="328041"/>
                </a:lnTo>
                <a:lnTo>
                  <a:pt x="83693" y="345186"/>
                </a:lnTo>
                <a:lnTo>
                  <a:pt x="76834" y="352171"/>
                </a:lnTo>
                <a:lnTo>
                  <a:pt x="95277" y="352171"/>
                </a:lnTo>
                <a:lnTo>
                  <a:pt x="97452" y="348958"/>
                </a:lnTo>
                <a:lnTo>
                  <a:pt x="99949" y="336677"/>
                </a:lnTo>
                <a:lnTo>
                  <a:pt x="98897" y="328598"/>
                </a:lnTo>
                <a:lnTo>
                  <a:pt x="95916" y="321294"/>
                </a:lnTo>
                <a:close/>
              </a:path>
              <a:path w="307975" h="452754">
                <a:moveTo>
                  <a:pt x="107569" y="218694"/>
                </a:moveTo>
                <a:lnTo>
                  <a:pt x="95267" y="221188"/>
                </a:lnTo>
                <a:lnTo>
                  <a:pt x="85169" y="227980"/>
                </a:lnTo>
                <a:lnTo>
                  <a:pt x="78333" y="238035"/>
                </a:lnTo>
                <a:lnTo>
                  <a:pt x="75819" y="250317"/>
                </a:lnTo>
                <a:lnTo>
                  <a:pt x="75819" y="258445"/>
                </a:lnTo>
                <a:lnTo>
                  <a:pt x="79121" y="265811"/>
                </a:lnTo>
                <a:lnTo>
                  <a:pt x="84200" y="271399"/>
                </a:lnTo>
                <a:lnTo>
                  <a:pt x="69723" y="305181"/>
                </a:lnTo>
                <a:lnTo>
                  <a:pt x="87300" y="305181"/>
                </a:lnTo>
                <a:lnTo>
                  <a:pt x="98044" y="280289"/>
                </a:lnTo>
                <a:lnTo>
                  <a:pt x="117318" y="280289"/>
                </a:lnTo>
                <a:lnTo>
                  <a:pt x="124555" y="276955"/>
                </a:lnTo>
                <a:lnTo>
                  <a:pt x="131143" y="271331"/>
                </a:lnTo>
                <a:lnTo>
                  <a:pt x="134895" y="265811"/>
                </a:lnTo>
                <a:lnTo>
                  <a:pt x="99059" y="265811"/>
                </a:lnTo>
                <a:lnTo>
                  <a:pt x="92075" y="258826"/>
                </a:lnTo>
                <a:lnTo>
                  <a:pt x="92075" y="241808"/>
                </a:lnTo>
                <a:lnTo>
                  <a:pt x="99059" y="234823"/>
                </a:lnTo>
                <a:lnTo>
                  <a:pt x="134757" y="234823"/>
                </a:lnTo>
                <a:lnTo>
                  <a:pt x="129333" y="227361"/>
                </a:lnTo>
                <a:lnTo>
                  <a:pt x="119493" y="221015"/>
                </a:lnTo>
                <a:lnTo>
                  <a:pt x="107569" y="218694"/>
                </a:lnTo>
                <a:close/>
              </a:path>
              <a:path w="307975" h="452754">
                <a:moveTo>
                  <a:pt x="186690" y="264160"/>
                </a:moveTo>
                <a:lnTo>
                  <a:pt x="136017" y="264160"/>
                </a:lnTo>
                <a:lnTo>
                  <a:pt x="171069" y="272161"/>
                </a:lnTo>
                <a:lnTo>
                  <a:pt x="175002" y="282237"/>
                </a:lnTo>
                <a:lnTo>
                  <a:pt x="181959" y="290290"/>
                </a:lnTo>
                <a:lnTo>
                  <a:pt x="191250" y="295628"/>
                </a:lnTo>
                <a:lnTo>
                  <a:pt x="202183" y="297561"/>
                </a:lnTo>
                <a:lnTo>
                  <a:pt x="214538" y="295084"/>
                </a:lnTo>
                <a:lnTo>
                  <a:pt x="224631" y="288321"/>
                </a:lnTo>
                <a:lnTo>
                  <a:pt x="229297" y="281432"/>
                </a:lnTo>
                <a:lnTo>
                  <a:pt x="193675" y="281432"/>
                </a:lnTo>
                <a:lnTo>
                  <a:pt x="186690" y="274574"/>
                </a:lnTo>
                <a:lnTo>
                  <a:pt x="186690" y="264160"/>
                </a:lnTo>
                <a:close/>
              </a:path>
              <a:path w="307975" h="452754">
                <a:moveTo>
                  <a:pt x="117318" y="280289"/>
                </a:moveTo>
                <a:lnTo>
                  <a:pt x="98044" y="280289"/>
                </a:lnTo>
                <a:lnTo>
                  <a:pt x="101092" y="281178"/>
                </a:lnTo>
                <a:lnTo>
                  <a:pt x="104267" y="281940"/>
                </a:lnTo>
                <a:lnTo>
                  <a:pt x="107569" y="281940"/>
                </a:lnTo>
                <a:lnTo>
                  <a:pt x="116586" y="280626"/>
                </a:lnTo>
                <a:lnTo>
                  <a:pt x="117318" y="280289"/>
                </a:lnTo>
                <a:close/>
              </a:path>
              <a:path w="307975" h="452754">
                <a:moveTo>
                  <a:pt x="229577" y="250444"/>
                </a:moveTo>
                <a:lnTo>
                  <a:pt x="210820" y="250444"/>
                </a:lnTo>
                <a:lnTo>
                  <a:pt x="217804" y="257429"/>
                </a:lnTo>
                <a:lnTo>
                  <a:pt x="217804" y="274574"/>
                </a:lnTo>
                <a:lnTo>
                  <a:pt x="210820" y="281432"/>
                </a:lnTo>
                <a:lnTo>
                  <a:pt x="229297" y="281432"/>
                </a:lnTo>
                <a:lnTo>
                  <a:pt x="231437" y="278272"/>
                </a:lnTo>
                <a:lnTo>
                  <a:pt x="233933" y="265938"/>
                </a:lnTo>
                <a:lnTo>
                  <a:pt x="233175" y="259105"/>
                </a:lnTo>
                <a:lnTo>
                  <a:pt x="231012" y="252809"/>
                </a:lnTo>
                <a:lnTo>
                  <a:pt x="229577" y="250444"/>
                </a:lnTo>
                <a:close/>
              </a:path>
              <a:path w="307975" h="452754">
                <a:moveTo>
                  <a:pt x="134757" y="234823"/>
                </a:moveTo>
                <a:lnTo>
                  <a:pt x="116204" y="234823"/>
                </a:lnTo>
                <a:lnTo>
                  <a:pt x="123190" y="241808"/>
                </a:lnTo>
                <a:lnTo>
                  <a:pt x="123190" y="258826"/>
                </a:lnTo>
                <a:lnTo>
                  <a:pt x="116204" y="265811"/>
                </a:lnTo>
                <a:lnTo>
                  <a:pt x="134895" y="265811"/>
                </a:lnTo>
                <a:lnTo>
                  <a:pt x="136017" y="264160"/>
                </a:lnTo>
                <a:lnTo>
                  <a:pt x="186690" y="264160"/>
                </a:lnTo>
                <a:lnTo>
                  <a:pt x="186690" y="257429"/>
                </a:lnTo>
                <a:lnTo>
                  <a:pt x="188214" y="255905"/>
                </a:lnTo>
                <a:lnTo>
                  <a:pt x="172339" y="255905"/>
                </a:lnTo>
                <a:lnTo>
                  <a:pt x="139192" y="248412"/>
                </a:lnTo>
                <a:lnTo>
                  <a:pt x="136197" y="236803"/>
                </a:lnTo>
                <a:lnTo>
                  <a:pt x="134757" y="234823"/>
                </a:lnTo>
                <a:close/>
              </a:path>
              <a:path w="307975" h="452754">
                <a:moveTo>
                  <a:pt x="204343" y="234442"/>
                </a:moveTo>
                <a:lnTo>
                  <a:pt x="202183" y="234442"/>
                </a:lnTo>
                <a:lnTo>
                  <a:pt x="192270" y="236045"/>
                </a:lnTo>
                <a:lnTo>
                  <a:pt x="183642" y="240506"/>
                </a:lnTo>
                <a:lnTo>
                  <a:pt x="176823" y="247300"/>
                </a:lnTo>
                <a:lnTo>
                  <a:pt x="172339" y="255905"/>
                </a:lnTo>
                <a:lnTo>
                  <a:pt x="188214" y="255905"/>
                </a:lnTo>
                <a:lnTo>
                  <a:pt x="193675" y="250444"/>
                </a:lnTo>
                <a:lnTo>
                  <a:pt x="229577" y="250444"/>
                </a:lnTo>
                <a:lnTo>
                  <a:pt x="227611" y="247203"/>
                </a:lnTo>
                <a:lnTo>
                  <a:pt x="223139" y="242443"/>
                </a:lnTo>
                <a:lnTo>
                  <a:pt x="226037" y="235077"/>
                </a:lnTo>
                <a:lnTo>
                  <a:pt x="208660" y="235077"/>
                </a:lnTo>
                <a:lnTo>
                  <a:pt x="206501" y="234569"/>
                </a:lnTo>
                <a:lnTo>
                  <a:pt x="204343" y="234442"/>
                </a:lnTo>
                <a:close/>
              </a:path>
              <a:path w="307975" h="452754">
                <a:moveTo>
                  <a:pt x="241680" y="140208"/>
                </a:moveTo>
                <a:lnTo>
                  <a:pt x="229326" y="142684"/>
                </a:lnTo>
                <a:lnTo>
                  <a:pt x="219233" y="149447"/>
                </a:lnTo>
                <a:lnTo>
                  <a:pt x="212427" y="159496"/>
                </a:lnTo>
                <a:lnTo>
                  <a:pt x="209930" y="171831"/>
                </a:lnTo>
                <a:lnTo>
                  <a:pt x="210891" y="179556"/>
                </a:lnTo>
                <a:lnTo>
                  <a:pt x="213614" y="186578"/>
                </a:lnTo>
                <a:lnTo>
                  <a:pt x="217860" y="192672"/>
                </a:lnTo>
                <a:lnTo>
                  <a:pt x="223393" y="197612"/>
                </a:lnTo>
                <a:lnTo>
                  <a:pt x="208660" y="235077"/>
                </a:lnTo>
                <a:lnTo>
                  <a:pt x="226037" y="235077"/>
                </a:lnTo>
                <a:lnTo>
                  <a:pt x="238632" y="203073"/>
                </a:lnTo>
                <a:lnTo>
                  <a:pt x="243556" y="203073"/>
                </a:lnTo>
                <a:lnTo>
                  <a:pt x="253962" y="200959"/>
                </a:lnTo>
                <a:lnTo>
                  <a:pt x="264017" y="194167"/>
                </a:lnTo>
                <a:lnTo>
                  <a:pt x="268639" y="187325"/>
                </a:lnTo>
                <a:lnTo>
                  <a:pt x="233045" y="187325"/>
                </a:lnTo>
                <a:lnTo>
                  <a:pt x="226059" y="180340"/>
                </a:lnTo>
                <a:lnTo>
                  <a:pt x="226059" y="163195"/>
                </a:lnTo>
                <a:lnTo>
                  <a:pt x="233045" y="156337"/>
                </a:lnTo>
                <a:lnTo>
                  <a:pt x="268674" y="156337"/>
                </a:lnTo>
                <a:lnTo>
                  <a:pt x="264017" y="149447"/>
                </a:lnTo>
                <a:lnTo>
                  <a:pt x="253962" y="142684"/>
                </a:lnTo>
                <a:lnTo>
                  <a:pt x="241680" y="140208"/>
                </a:lnTo>
                <a:close/>
              </a:path>
              <a:path w="307975" h="452754">
                <a:moveTo>
                  <a:pt x="243556" y="203073"/>
                </a:moveTo>
                <a:lnTo>
                  <a:pt x="238632" y="203073"/>
                </a:lnTo>
                <a:lnTo>
                  <a:pt x="239649" y="203200"/>
                </a:lnTo>
                <a:lnTo>
                  <a:pt x="240665" y="203454"/>
                </a:lnTo>
                <a:lnTo>
                  <a:pt x="241680" y="203454"/>
                </a:lnTo>
                <a:lnTo>
                  <a:pt x="243556" y="203073"/>
                </a:lnTo>
                <a:close/>
              </a:path>
              <a:path w="307975" h="452754">
                <a:moveTo>
                  <a:pt x="268674" y="156337"/>
                </a:moveTo>
                <a:lnTo>
                  <a:pt x="250190" y="156337"/>
                </a:lnTo>
                <a:lnTo>
                  <a:pt x="257175" y="163195"/>
                </a:lnTo>
                <a:lnTo>
                  <a:pt x="257175" y="180340"/>
                </a:lnTo>
                <a:lnTo>
                  <a:pt x="250190" y="187325"/>
                </a:lnTo>
                <a:lnTo>
                  <a:pt x="268639" y="187325"/>
                </a:lnTo>
                <a:lnTo>
                  <a:pt x="270809" y="184112"/>
                </a:lnTo>
                <a:lnTo>
                  <a:pt x="273303" y="171831"/>
                </a:lnTo>
                <a:lnTo>
                  <a:pt x="270809" y="159496"/>
                </a:lnTo>
                <a:lnTo>
                  <a:pt x="268674" y="156337"/>
                </a:lnTo>
                <a:close/>
              </a:path>
              <a:path w="307975" h="452754">
                <a:moveTo>
                  <a:pt x="50381" y="90170"/>
                </a:moveTo>
                <a:lnTo>
                  <a:pt x="16128" y="90170"/>
                </a:lnTo>
                <a:lnTo>
                  <a:pt x="41411" y="104511"/>
                </a:lnTo>
                <a:lnTo>
                  <a:pt x="74850" y="114887"/>
                </a:lnTo>
                <a:lnTo>
                  <a:pt x="113409" y="121191"/>
                </a:lnTo>
                <a:lnTo>
                  <a:pt x="154050" y="123317"/>
                </a:lnTo>
                <a:lnTo>
                  <a:pt x="194581" y="121213"/>
                </a:lnTo>
                <a:lnTo>
                  <a:pt x="233029" y="114966"/>
                </a:lnTo>
                <a:lnTo>
                  <a:pt x="258247" y="107188"/>
                </a:lnTo>
                <a:lnTo>
                  <a:pt x="154050" y="107188"/>
                </a:lnTo>
                <a:lnTo>
                  <a:pt x="98377" y="103102"/>
                </a:lnTo>
                <a:lnTo>
                  <a:pt x="54895" y="92503"/>
                </a:lnTo>
                <a:lnTo>
                  <a:pt x="50381" y="90170"/>
                </a:lnTo>
                <a:close/>
              </a:path>
              <a:path w="307975" h="452754">
                <a:moveTo>
                  <a:pt x="259486" y="16129"/>
                </a:moveTo>
                <a:lnTo>
                  <a:pt x="154050" y="16129"/>
                </a:lnTo>
                <a:lnTo>
                  <a:pt x="209798" y="20216"/>
                </a:lnTo>
                <a:lnTo>
                  <a:pt x="253317" y="30829"/>
                </a:lnTo>
                <a:lnTo>
                  <a:pt x="281620" y="45489"/>
                </a:lnTo>
                <a:lnTo>
                  <a:pt x="291719" y="61722"/>
                </a:lnTo>
                <a:lnTo>
                  <a:pt x="281620" y="77880"/>
                </a:lnTo>
                <a:lnTo>
                  <a:pt x="253317" y="92503"/>
                </a:lnTo>
                <a:lnTo>
                  <a:pt x="209798" y="103102"/>
                </a:lnTo>
                <a:lnTo>
                  <a:pt x="154050" y="107188"/>
                </a:lnTo>
                <a:lnTo>
                  <a:pt x="258247" y="107188"/>
                </a:lnTo>
                <a:lnTo>
                  <a:pt x="266404" y="104671"/>
                </a:lnTo>
                <a:lnTo>
                  <a:pt x="291719" y="90424"/>
                </a:lnTo>
                <a:lnTo>
                  <a:pt x="307848" y="90424"/>
                </a:lnTo>
                <a:lnTo>
                  <a:pt x="307848" y="61722"/>
                </a:lnTo>
                <a:lnTo>
                  <a:pt x="294300" y="35147"/>
                </a:lnTo>
                <a:lnTo>
                  <a:pt x="259486" y="1612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1" name="object 115">
            <a:extLst>
              <a:ext uri="{FF2B5EF4-FFF2-40B4-BE49-F238E27FC236}">
                <a16:creationId xmlns:a16="http://schemas.microsoft.com/office/drawing/2014/main" id="{025041F5-4D15-05CD-D2AB-C8EF13A0AFB0}"/>
              </a:ext>
            </a:extLst>
          </p:cNvPr>
          <p:cNvSpPr/>
          <p:nvPr/>
        </p:nvSpPr>
        <p:spPr>
          <a:xfrm>
            <a:off x="7230071" y="3122765"/>
            <a:ext cx="265751" cy="269922"/>
          </a:xfrm>
          <a:custGeom>
            <a:avLst/>
            <a:gdLst/>
            <a:ahLst/>
            <a:cxnLst/>
            <a:rect l="l" t="t" r="r" b="b"/>
            <a:pathLst>
              <a:path w="445134" h="452120">
                <a:moveTo>
                  <a:pt x="159613" y="137160"/>
                </a:moveTo>
                <a:lnTo>
                  <a:pt x="105187" y="137160"/>
                </a:lnTo>
                <a:lnTo>
                  <a:pt x="122174" y="138430"/>
                </a:lnTo>
                <a:lnTo>
                  <a:pt x="138683" y="143510"/>
                </a:lnTo>
                <a:lnTo>
                  <a:pt x="154193" y="152400"/>
                </a:lnTo>
                <a:lnTo>
                  <a:pt x="168179" y="163830"/>
                </a:lnTo>
                <a:lnTo>
                  <a:pt x="187682" y="193040"/>
                </a:lnTo>
                <a:lnTo>
                  <a:pt x="194182" y="226060"/>
                </a:lnTo>
                <a:lnTo>
                  <a:pt x="187682" y="260350"/>
                </a:lnTo>
                <a:lnTo>
                  <a:pt x="168179" y="289560"/>
                </a:lnTo>
                <a:lnTo>
                  <a:pt x="138707" y="308610"/>
                </a:lnTo>
                <a:lnTo>
                  <a:pt x="105187" y="314960"/>
                </a:lnTo>
                <a:lnTo>
                  <a:pt x="162718" y="314960"/>
                </a:lnTo>
                <a:lnTo>
                  <a:pt x="205644" y="374650"/>
                </a:lnTo>
                <a:lnTo>
                  <a:pt x="201324" y="381000"/>
                </a:lnTo>
                <a:lnTo>
                  <a:pt x="198135" y="387350"/>
                </a:lnTo>
                <a:lnTo>
                  <a:pt x="196161" y="396240"/>
                </a:lnTo>
                <a:lnTo>
                  <a:pt x="195484" y="403860"/>
                </a:lnTo>
                <a:lnTo>
                  <a:pt x="196443" y="412750"/>
                </a:lnTo>
                <a:lnTo>
                  <a:pt x="225758" y="449580"/>
                </a:lnTo>
                <a:lnTo>
                  <a:pt x="234876" y="452120"/>
                </a:lnTo>
                <a:lnTo>
                  <a:pt x="254138" y="452120"/>
                </a:lnTo>
                <a:lnTo>
                  <a:pt x="263271" y="449580"/>
                </a:lnTo>
                <a:lnTo>
                  <a:pt x="271688" y="444500"/>
                </a:lnTo>
                <a:lnTo>
                  <a:pt x="279177" y="438150"/>
                </a:lnTo>
                <a:lnTo>
                  <a:pt x="280203" y="436880"/>
                </a:lnTo>
                <a:lnTo>
                  <a:pt x="235743" y="436880"/>
                </a:lnTo>
                <a:lnTo>
                  <a:pt x="227615" y="433070"/>
                </a:lnTo>
                <a:lnTo>
                  <a:pt x="215169" y="420370"/>
                </a:lnTo>
                <a:lnTo>
                  <a:pt x="211740" y="412750"/>
                </a:lnTo>
                <a:lnTo>
                  <a:pt x="211740" y="394970"/>
                </a:lnTo>
                <a:lnTo>
                  <a:pt x="215169" y="387350"/>
                </a:lnTo>
                <a:lnTo>
                  <a:pt x="227615" y="374650"/>
                </a:lnTo>
                <a:lnTo>
                  <a:pt x="235743" y="370840"/>
                </a:lnTo>
                <a:lnTo>
                  <a:pt x="280408" y="370840"/>
                </a:lnTo>
                <a:lnTo>
                  <a:pt x="279177" y="369570"/>
                </a:lnTo>
                <a:lnTo>
                  <a:pt x="278796" y="368300"/>
                </a:lnTo>
                <a:lnTo>
                  <a:pt x="278161" y="368300"/>
                </a:lnTo>
                <a:lnTo>
                  <a:pt x="280824" y="363220"/>
                </a:lnTo>
                <a:lnTo>
                  <a:pt x="217582" y="363220"/>
                </a:lnTo>
                <a:lnTo>
                  <a:pt x="175418" y="304800"/>
                </a:lnTo>
                <a:lnTo>
                  <a:pt x="179609" y="300990"/>
                </a:lnTo>
                <a:lnTo>
                  <a:pt x="186993" y="292100"/>
                </a:lnTo>
                <a:lnTo>
                  <a:pt x="193341" y="283210"/>
                </a:lnTo>
                <a:lnTo>
                  <a:pt x="198665" y="274320"/>
                </a:lnTo>
                <a:lnTo>
                  <a:pt x="202977" y="265430"/>
                </a:lnTo>
                <a:lnTo>
                  <a:pt x="258857" y="265430"/>
                </a:lnTo>
                <a:lnTo>
                  <a:pt x="207676" y="248920"/>
                </a:lnTo>
                <a:lnTo>
                  <a:pt x="209653" y="237490"/>
                </a:lnTo>
                <a:lnTo>
                  <a:pt x="210248" y="226060"/>
                </a:lnTo>
                <a:lnTo>
                  <a:pt x="209462" y="213360"/>
                </a:lnTo>
                <a:lnTo>
                  <a:pt x="207295" y="201930"/>
                </a:lnTo>
                <a:lnTo>
                  <a:pt x="256254" y="186690"/>
                </a:lnTo>
                <a:lnTo>
                  <a:pt x="202342" y="186690"/>
                </a:lnTo>
                <a:lnTo>
                  <a:pt x="198058" y="176530"/>
                </a:lnTo>
                <a:lnTo>
                  <a:pt x="192833" y="167640"/>
                </a:lnTo>
                <a:lnTo>
                  <a:pt x="186680" y="160020"/>
                </a:lnTo>
                <a:lnTo>
                  <a:pt x="179609" y="152400"/>
                </a:lnTo>
                <a:lnTo>
                  <a:pt x="178212" y="149860"/>
                </a:lnTo>
                <a:lnTo>
                  <a:pt x="176688" y="149860"/>
                </a:lnTo>
                <a:lnTo>
                  <a:pt x="175291" y="148590"/>
                </a:lnTo>
                <a:lnTo>
                  <a:pt x="182624" y="138430"/>
                </a:lnTo>
                <a:lnTo>
                  <a:pt x="162591" y="138430"/>
                </a:lnTo>
                <a:lnTo>
                  <a:pt x="159613" y="137160"/>
                </a:lnTo>
                <a:close/>
              </a:path>
              <a:path w="445134" h="452120">
                <a:moveTo>
                  <a:pt x="280408" y="370840"/>
                </a:moveTo>
                <a:lnTo>
                  <a:pt x="253269" y="370840"/>
                </a:lnTo>
                <a:lnTo>
                  <a:pt x="261524" y="374650"/>
                </a:lnTo>
                <a:lnTo>
                  <a:pt x="273970" y="387350"/>
                </a:lnTo>
                <a:lnTo>
                  <a:pt x="277399" y="394970"/>
                </a:lnTo>
                <a:lnTo>
                  <a:pt x="277399" y="412750"/>
                </a:lnTo>
                <a:lnTo>
                  <a:pt x="273970" y="420370"/>
                </a:lnTo>
                <a:lnTo>
                  <a:pt x="261524" y="433070"/>
                </a:lnTo>
                <a:lnTo>
                  <a:pt x="253269" y="436880"/>
                </a:lnTo>
                <a:lnTo>
                  <a:pt x="280203" y="436880"/>
                </a:lnTo>
                <a:lnTo>
                  <a:pt x="285331" y="430530"/>
                </a:lnTo>
                <a:lnTo>
                  <a:pt x="289829" y="422910"/>
                </a:lnTo>
                <a:lnTo>
                  <a:pt x="292590" y="412750"/>
                </a:lnTo>
                <a:lnTo>
                  <a:pt x="293528" y="403860"/>
                </a:lnTo>
                <a:lnTo>
                  <a:pt x="292590" y="393700"/>
                </a:lnTo>
                <a:lnTo>
                  <a:pt x="289829" y="384810"/>
                </a:lnTo>
                <a:lnTo>
                  <a:pt x="285331" y="375920"/>
                </a:lnTo>
                <a:lnTo>
                  <a:pt x="280408" y="370840"/>
                </a:lnTo>
                <a:close/>
              </a:path>
              <a:path w="445134" h="452120">
                <a:moveTo>
                  <a:pt x="251618" y="354330"/>
                </a:moveTo>
                <a:lnTo>
                  <a:pt x="244506" y="354330"/>
                </a:lnTo>
                <a:lnTo>
                  <a:pt x="230377" y="356870"/>
                </a:lnTo>
                <a:lnTo>
                  <a:pt x="223754" y="359410"/>
                </a:lnTo>
                <a:lnTo>
                  <a:pt x="217582" y="363220"/>
                </a:lnTo>
                <a:lnTo>
                  <a:pt x="280824" y="363220"/>
                </a:lnTo>
                <a:lnTo>
                  <a:pt x="282820" y="359410"/>
                </a:lnTo>
                <a:lnTo>
                  <a:pt x="264572" y="359410"/>
                </a:lnTo>
                <a:lnTo>
                  <a:pt x="258349" y="356870"/>
                </a:lnTo>
                <a:lnTo>
                  <a:pt x="251618" y="354330"/>
                </a:lnTo>
                <a:close/>
              </a:path>
              <a:path w="445134" h="452120">
                <a:moveTo>
                  <a:pt x="364721" y="299720"/>
                </a:moveTo>
                <a:lnTo>
                  <a:pt x="314102" y="299720"/>
                </a:lnTo>
                <a:lnTo>
                  <a:pt x="347122" y="309880"/>
                </a:lnTo>
                <a:lnTo>
                  <a:pt x="347122" y="311150"/>
                </a:lnTo>
                <a:lnTo>
                  <a:pt x="361473" y="346710"/>
                </a:lnTo>
                <a:lnTo>
                  <a:pt x="396017" y="360680"/>
                </a:lnTo>
                <a:lnTo>
                  <a:pt x="405399" y="359410"/>
                </a:lnTo>
                <a:lnTo>
                  <a:pt x="414496" y="356870"/>
                </a:lnTo>
                <a:lnTo>
                  <a:pt x="423021" y="353060"/>
                </a:lnTo>
                <a:lnTo>
                  <a:pt x="430688" y="346710"/>
                </a:lnTo>
                <a:lnTo>
                  <a:pt x="432348" y="344170"/>
                </a:lnTo>
                <a:lnTo>
                  <a:pt x="396033" y="344170"/>
                </a:lnTo>
                <a:lnTo>
                  <a:pt x="383700" y="341630"/>
                </a:lnTo>
                <a:lnTo>
                  <a:pt x="372903" y="335280"/>
                </a:lnTo>
                <a:lnTo>
                  <a:pt x="366680" y="328930"/>
                </a:lnTo>
                <a:lnTo>
                  <a:pt x="363251" y="320040"/>
                </a:lnTo>
                <a:lnTo>
                  <a:pt x="363251" y="303530"/>
                </a:lnTo>
                <a:lnTo>
                  <a:pt x="364721" y="299720"/>
                </a:lnTo>
                <a:close/>
              </a:path>
              <a:path w="445134" h="452120">
                <a:moveTo>
                  <a:pt x="258857" y="265430"/>
                </a:moveTo>
                <a:lnTo>
                  <a:pt x="202977" y="265430"/>
                </a:lnTo>
                <a:lnTo>
                  <a:pt x="298481" y="294640"/>
                </a:lnTo>
                <a:lnTo>
                  <a:pt x="264572" y="359410"/>
                </a:lnTo>
                <a:lnTo>
                  <a:pt x="282820" y="359410"/>
                </a:lnTo>
                <a:lnTo>
                  <a:pt x="314102" y="299720"/>
                </a:lnTo>
                <a:lnTo>
                  <a:pt x="364721" y="299720"/>
                </a:lnTo>
                <a:lnTo>
                  <a:pt x="366680" y="294640"/>
                </a:lnTo>
                <a:lnTo>
                  <a:pt x="350297" y="294640"/>
                </a:lnTo>
                <a:lnTo>
                  <a:pt x="321849" y="285750"/>
                </a:lnTo>
                <a:lnTo>
                  <a:pt x="324564" y="280670"/>
                </a:lnTo>
                <a:lnTo>
                  <a:pt x="306101" y="280670"/>
                </a:lnTo>
                <a:lnTo>
                  <a:pt x="258857" y="265430"/>
                </a:lnTo>
                <a:close/>
              </a:path>
              <a:path w="445134" h="452120">
                <a:moveTo>
                  <a:pt x="432348" y="279400"/>
                </a:moveTo>
                <a:lnTo>
                  <a:pt x="404526" y="279400"/>
                </a:lnTo>
                <a:lnTo>
                  <a:pt x="412908" y="281940"/>
                </a:lnTo>
                <a:lnTo>
                  <a:pt x="419258" y="288290"/>
                </a:lnTo>
                <a:lnTo>
                  <a:pt x="426473" y="299720"/>
                </a:lnTo>
                <a:lnTo>
                  <a:pt x="428878" y="312420"/>
                </a:lnTo>
                <a:lnTo>
                  <a:pt x="426473" y="323850"/>
                </a:lnTo>
                <a:lnTo>
                  <a:pt x="419258" y="335280"/>
                </a:lnTo>
                <a:lnTo>
                  <a:pt x="408390" y="341630"/>
                </a:lnTo>
                <a:lnTo>
                  <a:pt x="396033" y="344170"/>
                </a:lnTo>
                <a:lnTo>
                  <a:pt x="432348" y="344170"/>
                </a:lnTo>
                <a:lnTo>
                  <a:pt x="441475" y="330200"/>
                </a:lnTo>
                <a:lnTo>
                  <a:pt x="445071" y="311150"/>
                </a:lnTo>
                <a:lnTo>
                  <a:pt x="441475" y="293370"/>
                </a:lnTo>
                <a:lnTo>
                  <a:pt x="432348" y="279400"/>
                </a:lnTo>
                <a:close/>
              </a:path>
              <a:path w="445134" h="452120">
                <a:moveTo>
                  <a:pt x="94821" y="121920"/>
                </a:moveTo>
                <a:lnTo>
                  <a:pt x="60739" y="130810"/>
                </a:lnTo>
                <a:lnTo>
                  <a:pt x="30765" y="152400"/>
                </a:lnTo>
                <a:lnTo>
                  <a:pt x="7691" y="186690"/>
                </a:lnTo>
                <a:lnTo>
                  <a:pt x="0" y="226060"/>
                </a:lnTo>
                <a:lnTo>
                  <a:pt x="7691" y="265430"/>
                </a:lnTo>
                <a:lnTo>
                  <a:pt x="30765" y="300990"/>
                </a:lnTo>
                <a:lnTo>
                  <a:pt x="65595" y="323850"/>
                </a:lnTo>
                <a:lnTo>
                  <a:pt x="105187" y="331470"/>
                </a:lnTo>
                <a:lnTo>
                  <a:pt x="120195" y="330200"/>
                </a:lnTo>
                <a:lnTo>
                  <a:pt x="134953" y="327660"/>
                </a:lnTo>
                <a:lnTo>
                  <a:pt x="149211" y="321310"/>
                </a:lnTo>
                <a:lnTo>
                  <a:pt x="162718" y="314960"/>
                </a:lnTo>
                <a:lnTo>
                  <a:pt x="105187" y="314960"/>
                </a:lnTo>
                <a:lnTo>
                  <a:pt x="71667" y="308610"/>
                </a:lnTo>
                <a:lnTo>
                  <a:pt x="42195" y="289560"/>
                </a:lnTo>
                <a:lnTo>
                  <a:pt x="22693" y="260350"/>
                </a:lnTo>
                <a:lnTo>
                  <a:pt x="16192" y="226060"/>
                </a:lnTo>
                <a:lnTo>
                  <a:pt x="22693" y="193040"/>
                </a:lnTo>
                <a:lnTo>
                  <a:pt x="56163" y="152400"/>
                </a:lnTo>
                <a:lnTo>
                  <a:pt x="105187" y="137160"/>
                </a:lnTo>
                <a:lnTo>
                  <a:pt x="159613" y="137160"/>
                </a:lnTo>
                <a:lnTo>
                  <a:pt x="129831" y="124460"/>
                </a:lnTo>
                <a:lnTo>
                  <a:pt x="94821" y="121920"/>
                </a:lnTo>
                <a:close/>
              </a:path>
              <a:path w="445134" h="452120">
                <a:moveTo>
                  <a:pt x="362156" y="245110"/>
                </a:moveTo>
                <a:lnTo>
                  <a:pt x="343566" y="245110"/>
                </a:lnTo>
                <a:lnTo>
                  <a:pt x="360965" y="278130"/>
                </a:lnTo>
                <a:lnTo>
                  <a:pt x="356266" y="281940"/>
                </a:lnTo>
                <a:lnTo>
                  <a:pt x="352583" y="288290"/>
                </a:lnTo>
                <a:lnTo>
                  <a:pt x="350297" y="294640"/>
                </a:lnTo>
                <a:lnTo>
                  <a:pt x="366680" y="294640"/>
                </a:lnTo>
                <a:lnTo>
                  <a:pt x="379253" y="281940"/>
                </a:lnTo>
                <a:lnTo>
                  <a:pt x="387635" y="279400"/>
                </a:lnTo>
                <a:lnTo>
                  <a:pt x="432348" y="279400"/>
                </a:lnTo>
                <a:lnTo>
                  <a:pt x="430688" y="276860"/>
                </a:lnTo>
                <a:lnTo>
                  <a:pt x="418020" y="267970"/>
                </a:lnTo>
                <a:lnTo>
                  <a:pt x="374300" y="267970"/>
                </a:lnTo>
                <a:lnTo>
                  <a:pt x="362156" y="245110"/>
                </a:lnTo>
                <a:close/>
              </a:path>
              <a:path w="445134" h="452120">
                <a:moveTo>
                  <a:pt x="323508" y="171450"/>
                </a:moveTo>
                <a:lnTo>
                  <a:pt x="305212" y="171450"/>
                </a:lnTo>
                <a:lnTo>
                  <a:pt x="334422" y="227330"/>
                </a:lnTo>
                <a:lnTo>
                  <a:pt x="306101" y="280670"/>
                </a:lnTo>
                <a:lnTo>
                  <a:pt x="324564" y="280670"/>
                </a:lnTo>
                <a:lnTo>
                  <a:pt x="343566" y="245110"/>
                </a:lnTo>
                <a:lnTo>
                  <a:pt x="362156" y="245110"/>
                </a:lnTo>
                <a:lnTo>
                  <a:pt x="352710" y="227330"/>
                </a:lnTo>
                <a:lnTo>
                  <a:pt x="362102" y="209550"/>
                </a:lnTo>
                <a:lnTo>
                  <a:pt x="343566" y="209550"/>
                </a:lnTo>
                <a:lnTo>
                  <a:pt x="323508" y="171450"/>
                </a:lnTo>
                <a:close/>
              </a:path>
              <a:path w="445134" h="452120">
                <a:moveTo>
                  <a:pt x="113315" y="234950"/>
                </a:moveTo>
                <a:lnTo>
                  <a:pt x="97059" y="234950"/>
                </a:lnTo>
                <a:lnTo>
                  <a:pt x="97059" y="274320"/>
                </a:lnTo>
                <a:lnTo>
                  <a:pt x="113315" y="274320"/>
                </a:lnTo>
                <a:lnTo>
                  <a:pt x="113315" y="234950"/>
                </a:lnTo>
                <a:close/>
              </a:path>
              <a:path w="445134" h="452120">
                <a:moveTo>
                  <a:pt x="403637" y="262890"/>
                </a:moveTo>
                <a:lnTo>
                  <a:pt x="388683" y="262890"/>
                </a:lnTo>
                <a:lnTo>
                  <a:pt x="374300" y="267970"/>
                </a:lnTo>
                <a:lnTo>
                  <a:pt x="418020" y="267970"/>
                </a:lnTo>
                <a:lnTo>
                  <a:pt x="403637" y="262890"/>
                </a:lnTo>
                <a:close/>
              </a:path>
              <a:path w="445134" h="452120">
                <a:moveTo>
                  <a:pt x="153701" y="218440"/>
                </a:moveTo>
                <a:lnTo>
                  <a:pt x="56673" y="218440"/>
                </a:lnTo>
                <a:lnTo>
                  <a:pt x="56673" y="234950"/>
                </a:lnTo>
                <a:lnTo>
                  <a:pt x="153701" y="234950"/>
                </a:lnTo>
                <a:lnTo>
                  <a:pt x="153701" y="218440"/>
                </a:lnTo>
                <a:close/>
              </a:path>
              <a:path w="445134" h="452120">
                <a:moveTo>
                  <a:pt x="113315" y="177800"/>
                </a:moveTo>
                <a:lnTo>
                  <a:pt x="97059" y="177800"/>
                </a:lnTo>
                <a:lnTo>
                  <a:pt x="97059" y="218440"/>
                </a:lnTo>
                <a:lnTo>
                  <a:pt x="113315" y="218440"/>
                </a:lnTo>
                <a:lnTo>
                  <a:pt x="113315" y="177800"/>
                </a:lnTo>
                <a:close/>
              </a:path>
              <a:path w="445134" h="452120">
                <a:moveTo>
                  <a:pt x="374703" y="156210"/>
                </a:moveTo>
                <a:lnTo>
                  <a:pt x="353599" y="156210"/>
                </a:lnTo>
                <a:lnTo>
                  <a:pt x="355758" y="160020"/>
                </a:lnTo>
                <a:lnTo>
                  <a:pt x="358298" y="163830"/>
                </a:lnTo>
                <a:lnTo>
                  <a:pt x="361473" y="166370"/>
                </a:lnTo>
                <a:lnTo>
                  <a:pt x="362489" y="167640"/>
                </a:lnTo>
                <a:lnTo>
                  <a:pt x="363759" y="168910"/>
                </a:lnTo>
                <a:lnTo>
                  <a:pt x="364902" y="168910"/>
                </a:lnTo>
                <a:lnTo>
                  <a:pt x="343566" y="209550"/>
                </a:lnTo>
                <a:lnTo>
                  <a:pt x="362102" y="209550"/>
                </a:lnTo>
                <a:lnTo>
                  <a:pt x="378872" y="177800"/>
                </a:lnTo>
                <a:lnTo>
                  <a:pt x="414496" y="177800"/>
                </a:lnTo>
                <a:lnTo>
                  <a:pt x="423021" y="172720"/>
                </a:lnTo>
                <a:lnTo>
                  <a:pt x="430688" y="166370"/>
                </a:lnTo>
                <a:lnTo>
                  <a:pt x="431518" y="165100"/>
                </a:lnTo>
                <a:lnTo>
                  <a:pt x="396033" y="165100"/>
                </a:lnTo>
                <a:lnTo>
                  <a:pt x="383700" y="162560"/>
                </a:lnTo>
                <a:lnTo>
                  <a:pt x="374703" y="156210"/>
                </a:lnTo>
                <a:close/>
              </a:path>
              <a:path w="445134" h="452120">
                <a:moveTo>
                  <a:pt x="282681" y="93980"/>
                </a:moveTo>
                <a:lnTo>
                  <a:pt x="264445" y="93980"/>
                </a:lnTo>
                <a:lnTo>
                  <a:pt x="297465" y="156210"/>
                </a:lnTo>
                <a:lnTo>
                  <a:pt x="202342" y="186690"/>
                </a:lnTo>
                <a:lnTo>
                  <a:pt x="256254" y="186690"/>
                </a:lnTo>
                <a:lnTo>
                  <a:pt x="305212" y="171450"/>
                </a:lnTo>
                <a:lnTo>
                  <a:pt x="323508" y="171450"/>
                </a:lnTo>
                <a:lnTo>
                  <a:pt x="320833" y="166370"/>
                </a:lnTo>
                <a:lnTo>
                  <a:pt x="353599" y="156210"/>
                </a:lnTo>
                <a:lnTo>
                  <a:pt x="374703" y="156210"/>
                </a:lnTo>
                <a:lnTo>
                  <a:pt x="372903" y="154940"/>
                </a:lnTo>
                <a:lnTo>
                  <a:pt x="370414" y="152400"/>
                </a:lnTo>
                <a:lnTo>
                  <a:pt x="313213" y="152400"/>
                </a:lnTo>
                <a:lnTo>
                  <a:pt x="282681" y="93980"/>
                </a:lnTo>
                <a:close/>
              </a:path>
              <a:path w="445134" h="452120">
                <a:moveTo>
                  <a:pt x="414496" y="177800"/>
                </a:moveTo>
                <a:lnTo>
                  <a:pt x="378872" y="177800"/>
                </a:lnTo>
                <a:lnTo>
                  <a:pt x="384333" y="180340"/>
                </a:lnTo>
                <a:lnTo>
                  <a:pt x="390175" y="181610"/>
                </a:lnTo>
                <a:lnTo>
                  <a:pt x="396017" y="181610"/>
                </a:lnTo>
                <a:lnTo>
                  <a:pt x="405399" y="180340"/>
                </a:lnTo>
                <a:lnTo>
                  <a:pt x="414496" y="177800"/>
                </a:lnTo>
                <a:close/>
              </a:path>
              <a:path w="445134" h="452120">
                <a:moveTo>
                  <a:pt x="431587" y="99060"/>
                </a:moveTo>
                <a:lnTo>
                  <a:pt x="404526" y="99060"/>
                </a:lnTo>
                <a:lnTo>
                  <a:pt x="412908" y="102870"/>
                </a:lnTo>
                <a:lnTo>
                  <a:pt x="419258" y="109220"/>
                </a:lnTo>
                <a:lnTo>
                  <a:pt x="426473" y="119380"/>
                </a:lnTo>
                <a:lnTo>
                  <a:pt x="428878" y="132080"/>
                </a:lnTo>
                <a:lnTo>
                  <a:pt x="426473" y="144780"/>
                </a:lnTo>
                <a:lnTo>
                  <a:pt x="419258" y="154940"/>
                </a:lnTo>
                <a:lnTo>
                  <a:pt x="408390" y="162560"/>
                </a:lnTo>
                <a:lnTo>
                  <a:pt x="396033" y="165100"/>
                </a:lnTo>
                <a:lnTo>
                  <a:pt x="431518" y="165100"/>
                </a:lnTo>
                <a:lnTo>
                  <a:pt x="441475" y="149860"/>
                </a:lnTo>
                <a:lnTo>
                  <a:pt x="445071" y="132080"/>
                </a:lnTo>
                <a:lnTo>
                  <a:pt x="441475" y="113030"/>
                </a:lnTo>
                <a:lnTo>
                  <a:pt x="431587" y="99060"/>
                </a:lnTo>
                <a:close/>
              </a:path>
              <a:path w="445134" h="452120">
                <a:moveTo>
                  <a:pt x="396081" y="82550"/>
                </a:moveTo>
                <a:lnTo>
                  <a:pt x="355300" y="105410"/>
                </a:lnTo>
                <a:lnTo>
                  <a:pt x="346995" y="134620"/>
                </a:lnTo>
                <a:lnTo>
                  <a:pt x="347376" y="138430"/>
                </a:lnTo>
                <a:lnTo>
                  <a:pt x="347884" y="140970"/>
                </a:lnTo>
                <a:lnTo>
                  <a:pt x="313213" y="152400"/>
                </a:lnTo>
                <a:lnTo>
                  <a:pt x="370414" y="152400"/>
                </a:lnTo>
                <a:lnTo>
                  <a:pt x="366680" y="148590"/>
                </a:lnTo>
                <a:lnTo>
                  <a:pt x="363251" y="140970"/>
                </a:lnTo>
                <a:lnTo>
                  <a:pt x="363251" y="123190"/>
                </a:lnTo>
                <a:lnTo>
                  <a:pt x="366680" y="115570"/>
                </a:lnTo>
                <a:lnTo>
                  <a:pt x="372903" y="109220"/>
                </a:lnTo>
                <a:lnTo>
                  <a:pt x="379253" y="102870"/>
                </a:lnTo>
                <a:lnTo>
                  <a:pt x="387635" y="99060"/>
                </a:lnTo>
                <a:lnTo>
                  <a:pt x="431587" y="99060"/>
                </a:lnTo>
                <a:lnTo>
                  <a:pt x="430688" y="97790"/>
                </a:lnTo>
                <a:lnTo>
                  <a:pt x="414516" y="86360"/>
                </a:lnTo>
                <a:lnTo>
                  <a:pt x="396081" y="82550"/>
                </a:lnTo>
                <a:close/>
              </a:path>
              <a:path w="445134" h="452120">
                <a:moveTo>
                  <a:pt x="244506" y="0"/>
                </a:moveTo>
                <a:lnTo>
                  <a:pt x="203789" y="21590"/>
                </a:lnTo>
                <a:lnTo>
                  <a:pt x="195484" y="49530"/>
                </a:lnTo>
                <a:lnTo>
                  <a:pt x="196141" y="57150"/>
                </a:lnTo>
                <a:lnTo>
                  <a:pt x="198072" y="64770"/>
                </a:lnTo>
                <a:lnTo>
                  <a:pt x="201217" y="72390"/>
                </a:lnTo>
                <a:lnTo>
                  <a:pt x="205517" y="78740"/>
                </a:lnTo>
                <a:lnTo>
                  <a:pt x="162591" y="138430"/>
                </a:lnTo>
                <a:lnTo>
                  <a:pt x="182624" y="138430"/>
                </a:lnTo>
                <a:lnTo>
                  <a:pt x="217455" y="90170"/>
                </a:lnTo>
                <a:lnTo>
                  <a:pt x="280689" y="90170"/>
                </a:lnTo>
                <a:lnTo>
                  <a:pt x="278034" y="85090"/>
                </a:lnTo>
                <a:lnTo>
                  <a:pt x="279177" y="83820"/>
                </a:lnTo>
                <a:lnTo>
                  <a:pt x="280203" y="82550"/>
                </a:lnTo>
                <a:lnTo>
                  <a:pt x="235743" y="82550"/>
                </a:lnTo>
                <a:lnTo>
                  <a:pt x="227615" y="78740"/>
                </a:lnTo>
                <a:lnTo>
                  <a:pt x="215169" y="66040"/>
                </a:lnTo>
                <a:lnTo>
                  <a:pt x="211740" y="58420"/>
                </a:lnTo>
                <a:lnTo>
                  <a:pt x="211740" y="40640"/>
                </a:lnTo>
                <a:lnTo>
                  <a:pt x="215169" y="31750"/>
                </a:lnTo>
                <a:lnTo>
                  <a:pt x="227615" y="20320"/>
                </a:lnTo>
                <a:lnTo>
                  <a:pt x="235743" y="16510"/>
                </a:lnTo>
                <a:lnTo>
                  <a:pt x="281228" y="16510"/>
                </a:lnTo>
                <a:lnTo>
                  <a:pt x="279177" y="13970"/>
                </a:lnTo>
                <a:lnTo>
                  <a:pt x="271688" y="8890"/>
                </a:lnTo>
                <a:lnTo>
                  <a:pt x="263270" y="3810"/>
                </a:lnTo>
                <a:lnTo>
                  <a:pt x="254138" y="1270"/>
                </a:lnTo>
                <a:lnTo>
                  <a:pt x="244506" y="0"/>
                </a:lnTo>
                <a:close/>
              </a:path>
              <a:path w="445134" h="452120">
                <a:moveTo>
                  <a:pt x="280689" y="90170"/>
                </a:moveTo>
                <a:lnTo>
                  <a:pt x="217455" y="90170"/>
                </a:lnTo>
                <a:lnTo>
                  <a:pt x="223629" y="93980"/>
                </a:lnTo>
                <a:lnTo>
                  <a:pt x="230266" y="96520"/>
                </a:lnTo>
                <a:lnTo>
                  <a:pt x="237261" y="97790"/>
                </a:lnTo>
                <a:lnTo>
                  <a:pt x="251491" y="97790"/>
                </a:lnTo>
                <a:lnTo>
                  <a:pt x="258222" y="96520"/>
                </a:lnTo>
                <a:lnTo>
                  <a:pt x="264445" y="93980"/>
                </a:lnTo>
                <a:lnTo>
                  <a:pt x="282681" y="93980"/>
                </a:lnTo>
                <a:lnTo>
                  <a:pt x="280689" y="90170"/>
                </a:lnTo>
                <a:close/>
              </a:path>
              <a:path w="445134" h="452120">
                <a:moveTo>
                  <a:pt x="281228" y="16510"/>
                </a:moveTo>
                <a:lnTo>
                  <a:pt x="253269" y="16510"/>
                </a:lnTo>
                <a:lnTo>
                  <a:pt x="261524" y="20320"/>
                </a:lnTo>
                <a:lnTo>
                  <a:pt x="273970" y="31750"/>
                </a:lnTo>
                <a:lnTo>
                  <a:pt x="277399" y="40640"/>
                </a:lnTo>
                <a:lnTo>
                  <a:pt x="277399" y="58420"/>
                </a:lnTo>
                <a:lnTo>
                  <a:pt x="273970" y="66040"/>
                </a:lnTo>
                <a:lnTo>
                  <a:pt x="261524" y="78740"/>
                </a:lnTo>
                <a:lnTo>
                  <a:pt x="253269" y="82550"/>
                </a:lnTo>
                <a:lnTo>
                  <a:pt x="280203" y="82550"/>
                </a:lnTo>
                <a:lnTo>
                  <a:pt x="285331" y="76200"/>
                </a:lnTo>
                <a:lnTo>
                  <a:pt x="289829" y="67310"/>
                </a:lnTo>
                <a:lnTo>
                  <a:pt x="292590" y="58420"/>
                </a:lnTo>
                <a:lnTo>
                  <a:pt x="293528" y="49530"/>
                </a:lnTo>
                <a:lnTo>
                  <a:pt x="292590" y="39370"/>
                </a:lnTo>
                <a:lnTo>
                  <a:pt x="289829" y="30480"/>
                </a:lnTo>
                <a:lnTo>
                  <a:pt x="285331" y="21590"/>
                </a:lnTo>
                <a:lnTo>
                  <a:pt x="281228" y="1651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2" name="object 77">
            <a:extLst>
              <a:ext uri="{FF2B5EF4-FFF2-40B4-BE49-F238E27FC236}">
                <a16:creationId xmlns:a16="http://schemas.microsoft.com/office/drawing/2014/main" id="{9D893ACB-CBFF-373C-E4A4-7F1FCE16A891}"/>
              </a:ext>
            </a:extLst>
          </p:cNvPr>
          <p:cNvSpPr/>
          <p:nvPr/>
        </p:nvSpPr>
        <p:spPr>
          <a:xfrm>
            <a:off x="861194" y="2867271"/>
            <a:ext cx="243840" cy="285750"/>
          </a:xfrm>
          <a:custGeom>
            <a:avLst/>
            <a:gdLst/>
            <a:ahLst/>
            <a:cxnLst/>
            <a:rect l="l" t="t" r="r" b="b"/>
            <a:pathLst>
              <a:path w="243840" h="285750">
                <a:moveTo>
                  <a:pt x="75958" y="162128"/>
                </a:moveTo>
                <a:lnTo>
                  <a:pt x="58940" y="162128"/>
                </a:lnTo>
                <a:lnTo>
                  <a:pt x="58940" y="235216"/>
                </a:lnTo>
                <a:lnTo>
                  <a:pt x="75958" y="235216"/>
                </a:lnTo>
                <a:lnTo>
                  <a:pt x="75958" y="162128"/>
                </a:lnTo>
                <a:close/>
              </a:path>
              <a:path w="243840" h="285750">
                <a:moveTo>
                  <a:pt x="111315" y="180733"/>
                </a:moveTo>
                <a:lnTo>
                  <a:pt x="94297" y="180733"/>
                </a:lnTo>
                <a:lnTo>
                  <a:pt x="94297" y="233895"/>
                </a:lnTo>
                <a:lnTo>
                  <a:pt x="111315" y="233895"/>
                </a:lnTo>
                <a:lnTo>
                  <a:pt x="111315" y="180733"/>
                </a:lnTo>
                <a:close/>
              </a:path>
              <a:path w="243840" h="285750">
                <a:moveTo>
                  <a:pt x="147980" y="114287"/>
                </a:moveTo>
                <a:lnTo>
                  <a:pt x="130962" y="114287"/>
                </a:lnTo>
                <a:lnTo>
                  <a:pt x="130962" y="235216"/>
                </a:lnTo>
                <a:lnTo>
                  <a:pt x="147980" y="235216"/>
                </a:lnTo>
                <a:lnTo>
                  <a:pt x="147980" y="114287"/>
                </a:lnTo>
                <a:close/>
              </a:path>
              <a:path w="243840" h="285750">
                <a:moveTo>
                  <a:pt x="183349" y="136880"/>
                </a:moveTo>
                <a:lnTo>
                  <a:pt x="166319" y="136880"/>
                </a:lnTo>
                <a:lnTo>
                  <a:pt x="166319" y="233895"/>
                </a:lnTo>
                <a:lnTo>
                  <a:pt x="183349" y="233895"/>
                </a:lnTo>
                <a:lnTo>
                  <a:pt x="183349" y="136880"/>
                </a:lnTo>
                <a:close/>
              </a:path>
              <a:path w="243840" h="285750">
                <a:moveTo>
                  <a:pt x="243586" y="43853"/>
                </a:moveTo>
                <a:lnTo>
                  <a:pt x="242074" y="36233"/>
                </a:lnTo>
                <a:lnTo>
                  <a:pt x="236385" y="27736"/>
                </a:lnTo>
                <a:lnTo>
                  <a:pt x="224802" y="18999"/>
                </a:lnTo>
                <a:lnTo>
                  <a:pt x="223939" y="18630"/>
                </a:lnTo>
                <a:lnTo>
                  <a:pt x="223939" y="43853"/>
                </a:lnTo>
                <a:lnTo>
                  <a:pt x="223939" y="48831"/>
                </a:lnTo>
                <a:lnTo>
                  <a:pt x="223939" y="69088"/>
                </a:lnTo>
                <a:lnTo>
                  <a:pt x="223939" y="240538"/>
                </a:lnTo>
                <a:lnTo>
                  <a:pt x="217538" y="248615"/>
                </a:lnTo>
                <a:lnTo>
                  <a:pt x="198247" y="257314"/>
                </a:lnTo>
                <a:lnTo>
                  <a:pt x="165938" y="264274"/>
                </a:lnTo>
                <a:lnTo>
                  <a:pt x="120484" y="267119"/>
                </a:lnTo>
                <a:lnTo>
                  <a:pt x="75044" y="264274"/>
                </a:lnTo>
                <a:lnTo>
                  <a:pt x="42735" y="257314"/>
                </a:lnTo>
                <a:lnTo>
                  <a:pt x="23431" y="248615"/>
                </a:lnTo>
                <a:lnTo>
                  <a:pt x="17030" y="240538"/>
                </a:lnTo>
                <a:lnTo>
                  <a:pt x="17030" y="67932"/>
                </a:lnTo>
                <a:lnTo>
                  <a:pt x="18796" y="69265"/>
                </a:lnTo>
                <a:lnTo>
                  <a:pt x="37985" y="77076"/>
                </a:lnTo>
                <a:lnTo>
                  <a:pt x="55867" y="81534"/>
                </a:lnTo>
                <a:lnTo>
                  <a:pt x="75958" y="84886"/>
                </a:lnTo>
                <a:lnTo>
                  <a:pt x="98018" y="86982"/>
                </a:lnTo>
                <a:lnTo>
                  <a:pt x="121793" y="87706"/>
                </a:lnTo>
                <a:lnTo>
                  <a:pt x="145021" y="86982"/>
                </a:lnTo>
                <a:lnTo>
                  <a:pt x="167144" y="84886"/>
                </a:lnTo>
                <a:lnTo>
                  <a:pt x="187540" y="81534"/>
                </a:lnTo>
                <a:lnTo>
                  <a:pt x="205613" y="77076"/>
                </a:lnTo>
                <a:lnTo>
                  <a:pt x="223939" y="69088"/>
                </a:lnTo>
                <a:lnTo>
                  <a:pt x="223939" y="48831"/>
                </a:lnTo>
                <a:lnTo>
                  <a:pt x="221322" y="51498"/>
                </a:lnTo>
                <a:lnTo>
                  <a:pt x="213296" y="56184"/>
                </a:lnTo>
                <a:lnTo>
                  <a:pt x="164515" y="67779"/>
                </a:lnTo>
                <a:lnTo>
                  <a:pt x="121793" y="70434"/>
                </a:lnTo>
                <a:lnTo>
                  <a:pt x="76149" y="67589"/>
                </a:lnTo>
                <a:lnTo>
                  <a:pt x="43383" y="60629"/>
                </a:lnTo>
                <a:lnTo>
                  <a:pt x="23634" y="51930"/>
                </a:lnTo>
                <a:lnTo>
                  <a:pt x="17030" y="43853"/>
                </a:lnTo>
                <a:lnTo>
                  <a:pt x="18135" y="40970"/>
                </a:lnTo>
                <a:lnTo>
                  <a:pt x="57480" y="22885"/>
                </a:lnTo>
                <a:lnTo>
                  <a:pt x="97142" y="17983"/>
                </a:lnTo>
                <a:lnTo>
                  <a:pt x="119176" y="17272"/>
                </a:lnTo>
                <a:lnTo>
                  <a:pt x="164833" y="20116"/>
                </a:lnTo>
                <a:lnTo>
                  <a:pt x="197586" y="27076"/>
                </a:lnTo>
                <a:lnTo>
                  <a:pt x="217335" y="35775"/>
                </a:lnTo>
                <a:lnTo>
                  <a:pt x="223939" y="43853"/>
                </a:lnTo>
                <a:lnTo>
                  <a:pt x="223939" y="18630"/>
                </a:lnTo>
                <a:lnTo>
                  <a:pt x="187731" y="6172"/>
                </a:lnTo>
                <a:lnTo>
                  <a:pt x="145567" y="723"/>
                </a:lnTo>
                <a:lnTo>
                  <a:pt x="121793" y="0"/>
                </a:lnTo>
                <a:lnTo>
                  <a:pt x="97828" y="723"/>
                </a:lnTo>
                <a:lnTo>
                  <a:pt x="55308" y="6172"/>
                </a:lnTo>
                <a:lnTo>
                  <a:pt x="18796" y="18999"/>
                </a:lnTo>
                <a:lnTo>
                  <a:pt x="0" y="43853"/>
                </a:lnTo>
                <a:lnTo>
                  <a:pt x="0" y="241858"/>
                </a:lnTo>
                <a:lnTo>
                  <a:pt x="37985" y="275094"/>
                </a:lnTo>
                <a:lnTo>
                  <a:pt x="75958" y="282892"/>
                </a:lnTo>
                <a:lnTo>
                  <a:pt x="121793" y="285724"/>
                </a:lnTo>
                <a:lnTo>
                  <a:pt x="145021" y="284975"/>
                </a:lnTo>
                <a:lnTo>
                  <a:pt x="187540" y="278993"/>
                </a:lnTo>
                <a:lnTo>
                  <a:pt x="224802" y="265391"/>
                </a:lnTo>
                <a:lnTo>
                  <a:pt x="243586" y="240538"/>
                </a:lnTo>
                <a:lnTo>
                  <a:pt x="243586" y="4385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3" name="object 79">
            <a:extLst>
              <a:ext uri="{FF2B5EF4-FFF2-40B4-BE49-F238E27FC236}">
                <a16:creationId xmlns:a16="http://schemas.microsoft.com/office/drawing/2014/main" id="{7AF6467B-1422-95BB-C1B4-6B5C0697C4B4}"/>
              </a:ext>
            </a:extLst>
          </p:cNvPr>
          <p:cNvSpPr/>
          <p:nvPr/>
        </p:nvSpPr>
        <p:spPr>
          <a:xfrm>
            <a:off x="2049098" y="2862509"/>
            <a:ext cx="257810" cy="295275"/>
          </a:xfrm>
          <a:custGeom>
            <a:avLst/>
            <a:gdLst/>
            <a:ahLst/>
            <a:cxnLst/>
            <a:rect l="l" t="t" r="r" b="b"/>
            <a:pathLst>
              <a:path w="257810" h="295275">
                <a:moveTo>
                  <a:pt x="65062" y="49377"/>
                </a:moveTo>
                <a:lnTo>
                  <a:pt x="60985" y="45262"/>
                </a:lnTo>
                <a:lnTo>
                  <a:pt x="56921" y="46634"/>
                </a:lnTo>
                <a:lnTo>
                  <a:pt x="52857" y="46634"/>
                </a:lnTo>
                <a:lnTo>
                  <a:pt x="50152" y="49377"/>
                </a:lnTo>
                <a:lnTo>
                  <a:pt x="50152" y="56235"/>
                </a:lnTo>
                <a:lnTo>
                  <a:pt x="54216" y="60350"/>
                </a:lnTo>
                <a:lnTo>
                  <a:pt x="62344" y="60350"/>
                </a:lnTo>
                <a:lnTo>
                  <a:pt x="65062" y="57607"/>
                </a:lnTo>
                <a:lnTo>
                  <a:pt x="65062" y="53492"/>
                </a:lnTo>
                <a:lnTo>
                  <a:pt x="65062" y="49377"/>
                </a:lnTo>
                <a:close/>
              </a:path>
              <a:path w="257810" h="295275">
                <a:moveTo>
                  <a:pt x="131483" y="27432"/>
                </a:moveTo>
                <a:lnTo>
                  <a:pt x="86741" y="27432"/>
                </a:lnTo>
                <a:lnTo>
                  <a:pt x="82677" y="31546"/>
                </a:lnTo>
                <a:lnTo>
                  <a:pt x="82677" y="41148"/>
                </a:lnTo>
                <a:lnTo>
                  <a:pt x="86741" y="45262"/>
                </a:lnTo>
                <a:lnTo>
                  <a:pt x="111150" y="45262"/>
                </a:lnTo>
                <a:lnTo>
                  <a:pt x="111150" y="130302"/>
                </a:lnTo>
                <a:lnTo>
                  <a:pt x="84035" y="130302"/>
                </a:lnTo>
                <a:lnTo>
                  <a:pt x="84035" y="116586"/>
                </a:lnTo>
                <a:lnTo>
                  <a:pt x="79971" y="112471"/>
                </a:lnTo>
                <a:lnTo>
                  <a:pt x="71831" y="112471"/>
                </a:lnTo>
                <a:lnTo>
                  <a:pt x="67767" y="115214"/>
                </a:lnTo>
                <a:lnTo>
                  <a:pt x="67767" y="148132"/>
                </a:lnTo>
                <a:lnTo>
                  <a:pt x="130124" y="148132"/>
                </a:lnTo>
                <a:lnTo>
                  <a:pt x="131483" y="148132"/>
                </a:lnTo>
                <a:lnTo>
                  <a:pt x="131483" y="27432"/>
                </a:lnTo>
                <a:close/>
              </a:path>
              <a:path w="257810" h="295275">
                <a:moveTo>
                  <a:pt x="257543" y="5486"/>
                </a:moveTo>
                <a:lnTo>
                  <a:pt x="252120" y="0"/>
                </a:lnTo>
                <a:lnTo>
                  <a:pt x="238569" y="0"/>
                </a:lnTo>
                <a:lnTo>
                  <a:pt x="238569" y="17830"/>
                </a:lnTo>
                <a:lnTo>
                  <a:pt x="238569" y="275691"/>
                </a:lnTo>
                <a:lnTo>
                  <a:pt x="237210" y="277063"/>
                </a:lnTo>
                <a:lnTo>
                  <a:pt x="201968" y="277063"/>
                </a:lnTo>
                <a:lnTo>
                  <a:pt x="201968" y="251002"/>
                </a:lnTo>
                <a:lnTo>
                  <a:pt x="201968" y="237286"/>
                </a:lnTo>
                <a:lnTo>
                  <a:pt x="199250" y="233172"/>
                </a:lnTo>
                <a:lnTo>
                  <a:pt x="109791" y="233172"/>
                </a:lnTo>
                <a:lnTo>
                  <a:pt x="105727" y="237286"/>
                </a:lnTo>
                <a:lnTo>
                  <a:pt x="104368" y="242773"/>
                </a:lnTo>
                <a:lnTo>
                  <a:pt x="104368" y="275691"/>
                </a:lnTo>
                <a:lnTo>
                  <a:pt x="103009" y="277063"/>
                </a:lnTo>
                <a:lnTo>
                  <a:pt x="69126" y="277063"/>
                </a:lnTo>
                <a:lnTo>
                  <a:pt x="67767" y="275691"/>
                </a:lnTo>
                <a:lnTo>
                  <a:pt x="67767" y="179679"/>
                </a:lnTo>
                <a:lnTo>
                  <a:pt x="67767" y="164592"/>
                </a:lnTo>
                <a:lnTo>
                  <a:pt x="65062" y="160477"/>
                </a:lnTo>
                <a:lnTo>
                  <a:pt x="33883" y="160477"/>
                </a:lnTo>
                <a:lnTo>
                  <a:pt x="29819" y="164592"/>
                </a:lnTo>
                <a:lnTo>
                  <a:pt x="29819" y="168706"/>
                </a:lnTo>
                <a:lnTo>
                  <a:pt x="21678" y="234543"/>
                </a:lnTo>
                <a:lnTo>
                  <a:pt x="17614" y="234543"/>
                </a:lnTo>
                <a:lnTo>
                  <a:pt x="17614" y="17830"/>
                </a:lnTo>
                <a:lnTo>
                  <a:pt x="238569" y="17830"/>
                </a:lnTo>
                <a:lnTo>
                  <a:pt x="238569" y="0"/>
                </a:lnTo>
                <a:lnTo>
                  <a:pt x="5410" y="0"/>
                </a:lnTo>
                <a:lnTo>
                  <a:pt x="0" y="6858"/>
                </a:lnTo>
                <a:lnTo>
                  <a:pt x="0" y="249631"/>
                </a:lnTo>
                <a:lnTo>
                  <a:pt x="2705" y="253746"/>
                </a:lnTo>
                <a:lnTo>
                  <a:pt x="33883" y="253746"/>
                </a:lnTo>
                <a:lnTo>
                  <a:pt x="37947" y="249631"/>
                </a:lnTo>
                <a:lnTo>
                  <a:pt x="37947" y="245516"/>
                </a:lnTo>
                <a:lnTo>
                  <a:pt x="39306" y="234543"/>
                </a:lnTo>
                <a:lnTo>
                  <a:pt x="46075" y="179679"/>
                </a:lnTo>
                <a:lnTo>
                  <a:pt x="51498" y="179679"/>
                </a:lnTo>
                <a:lnTo>
                  <a:pt x="51498" y="274320"/>
                </a:lnTo>
                <a:lnTo>
                  <a:pt x="52946" y="282168"/>
                </a:lnTo>
                <a:lnTo>
                  <a:pt x="56921" y="288721"/>
                </a:lnTo>
                <a:lnTo>
                  <a:pt x="62941" y="293217"/>
                </a:lnTo>
                <a:lnTo>
                  <a:pt x="70485" y="294894"/>
                </a:lnTo>
                <a:lnTo>
                  <a:pt x="104368" y="294894"/>
                </a:lnTo>
                <a:lnTo>
                  <a:pt x="123342" y="274320"/>
                </a:lnTo>
                <a:lnTo>
                  <a:pt x="123342" y="251002"/>
                </a:lnTo>
                <a:lnTo>
                  <a:pt x="184340" y="251002"/>
                </a:lnTo>
                <a:lnTo>
                  <a:pt x="184340" y="274320"/>
                </a:lnTo>
                <a:lnTo>
                  <a:pt x="185978" y="282168"/>
                </a:lnTo>
                <a:lnTo>
                  <a:pt x="190271" y="288721"/>
                </a:lnTo>
                <a:lnTo>
                  <a:pt x="196354" y="293217"/>
                </a:lnTo>
                <a:lnTo>
                  <a:pt x="203314" y="294894"/>
                </a:lnTo>
                <a:lnTo>
                  <a:pt x="238569" y="294894"/>
                </a:lnTo>
                <a:lnTo>
                  <a:pt x="246100" y="293217"/>
                </a:lnTo>
                <a:lnTo>
                  <a:pt x="252120" y="288721"/>
                </a:lnTo>
                <a:lnTo>
                  <a:pt x="256095" y="282168"/>
                </a:lnTo>
                <a:lnTo>
                  <a:pt x="257035" y="277063"/>
                </a:lnTo>
                <a:lnTo>
                  <a:pt x="257543" y="274320"/>
                </a:lnTo>
                <a:lnTo>
                  <a:pt x="257543" y="17830"/>
                </a:lnTo>
                <a:lnTo>
                  <a:pt x="257543" y="548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7" name="object 64">
            <a:extLst>
              <a:ext uri="{FF2B5EF4-FFF2-40B4-BE49-F238E27FC236}">
                <a16:creationId xmlns:a16="http://schemas.microsoft.com/office/drawing/2014/main" id="{FC8E6279-DFDE-D7F8-A659-0E00D6B230AE}"/>
              </a:ext>
            </a:extLst>
          </p:cNvPr>
          <p:cNvSpPr/>
          <p:nvPr/>
        </p:nvSpPr>
        <p:spPr>
          <a:xfrm>
            <a:off x="3045913" y="5516117"/>
            <a:ext cx="186849" cy="288866"/>
          </a:xfrm>
          <a:custGeom>
            <a:avLst/>
            <a:gdLst/>
            <a:ahLst/>
            <a:cxnLst/>
            <a:rect l="l" t="t" r="r" b="b"/>
            <a:pathLst>
              <a:path w="220980" h="341629">
                <a:moveTo>
                  <a:pt x="0" y="341375"/>
                </a:moveTo>
                <a:lnTo>
                  <a:pt x="220980" y="341375"/>
                </a:lnTo>
                <a:lnTo>
                  <a:pt x="22098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  <a:path w="220980" h="341629">
                <a:moveTo>
                  <a:pt x="7619" y="56387"/>
                </a:moveTo>
                <a:lnTo>
                  <a:pt x="216408" y="56387"/>
                </a:lnTo>
              </a:path>
              <a:path w="220980" h="341629">
                <a:moveTo>
                  <a:pt x="7619" y="284987"/>
                </a:moveTo>
                <a:lnTo>
                  <a:pt x="216408" y="284987"/>
                </a:lnTo>
              </a:path>
              <a:path w="220980" h="341629">
                <a:moveTo>
                  <a:pt x="89916" y="30479"/>
                </a:moveTo>
                <a:lnTo>
                  <a:pt x="135636" y="30479"/>
                </a:lnTo>
              </a:path>
              <a:path w="220980" h="341629">
                <a:moveTo>
                  <a:pt x="97536" y="313943"/>
                </a:moveTo>
                <a:lnTo>
                  <a:pt x="128016" y="313943"/>
                </a:lnTo>
              </a:path>
            </a:pathLst>
          </a:custGeom>
          <a:ln w="19050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8" name="object 65">
            <a:extLst>
              <a:ext uri="{FF2B5EF4-FFF2-40B4-BE49-F238E27FC236}">
                <a16:creationId xmlns:a16="http://schemas.microsoft.com/office/drawing/2014/main" id="{0E60BC40-D207-42FA-EB33-016532EDAAB5}"/>
              </a:ext>
            </a:extLst>
          </p:cNvPr>
          <p:cNvSpPr/>
          <p:nvPr/>
        </p:nvSpPr>
        <p:spPr>
          <a:xfrm>
            <a:off x="3599116" y="5517641"/>
            <a:ext cx="180407" cy="288866"/>
          </a:xfrm>
          <a:custGeom>
            <a:avLst/>
            <a:gdLst/>
            <a:ahLst/>
            <a:cxnLst/>
            <a:rect l="l" t="t" r="r" b="b"/>
            <a:pathLst>
              <a:path w="213360" h="341629">
                <a:moveTo>
                  <a:pt x="0" y="341376"/>
                </a:moveTo>
                <a:lnTo>
                  <a:pt x="213359" y="341376"/>
                </a:lnTo>
                <a:lnTo>
                  <a:pt x="213359" y="77876"/>
                </a:lnTo>
                <a:lnTo>
                  <a:pt x="133350" y="77876"/>
                </a:lnTo>
                <a:lnTo>
                  <a:pt x="133350" y="0"/>
                </a:lnTo>
                <a:lnTo>
                  <a:pt x="0" y="0"/>
                </a:lnTo>
                <a:lnTo>
                  <a:pt x="0" y="341376"/>
                </a:lnTo>
                <a:close/>
              </a:path>
              <a:path w="213360" h="341629">
                <a:moveTo>
                  <a:pt x="213359" y="80772"/>
                </a:moveTo>
                <a:lnTo>
                  <a:pt x="213359" y="74307"/>
                </a:lnTo>
                <a:lnTo>
                  <a:pt x="140715" y="0"/>
                </a:lnTo>
                <a:lnTo>
                  <a:pt x="131063" y="0"/>
                </a:lnTo>
              </a:path>
            </a:pathLst>
          </a:custGeom>
          <a:ln w="19050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9" name="object 100">
            <a:extLst>
              <a:ext uri="{FF2B5EF4-FFF2-40B4-BE49-F238E27FC236}">
                <a16:creationId xmlns:a16="http://schemas.microsoft.com/office/drawing/2014/main" id="{1052000A-2934-9D21-2FF9-F432A2C26190}"/>
              </a:ext>
            </a:extLst>
          </p:cNvPr>
          <p:cNvSpPr/>
          <p:nvPr/>
        </p:nvSpPr>
        <p:spPr>
          <a:xfrm>
            <a:off x="8494319" y="3561952"/>
            <a:ext cx="408273" cy="424269"/>
          </a:xfrm>
          <a:custGeom>
            <a:avLst/>
            <a:gdLst/>
            <a:ahLst/>
            <a:cxnLst/>
            <a:rect l="l" t="t" r="r" b="b"/>
            <a:pathLst>
              <a:path w="340359" h="353695">
                <a:moveTo>
                  <a:pt x="161036" y="0"/>
                </a:moveTo>
                <a:lnTo>
                  <a:pt x="94404" y="5304"/>
                </a:lnTo>
                <a:lnTo>
                  <a:pt x="43656" y="18621"/>
                </a:lnTo>
                <a:lnTo>
                  <a:pt x="11338" y="36058"/>
                </a:lnTo>
                <a:lnTo>
                  <a:pt x="0" y="53721"/>
                </a:lnTo>
                <a:lnTo>
                  <a:pt x="35687" y="314325"/>
                </a:lnTo>
                <a:lnTo>
                  <a:pt x="48807" y="332511"/>
                </a:lnTo>
                <a:lnTo>
                  <a:pt x="80549" y="344662"/>
                </a:lnTo>
                <a:lnTo>
                  <a:pt x="121197" y="351454"/>
                </a:lnTo>
                <a:lnTo>
                  <a:pt x="161036" y="353568"/>
                </a:lnTo>
                <a:lnTo>
                  <a:pt x="205553" y="351026"/>
                </a:lnTo>
                <a:lnTo>
                  <a:pt x="245236" y="343519"/>
                </a:lnTo>
                <a:lnTo>
                  <a:pt x="251116" y="340994"/>
                </a:lnTo>
                <a:lnTo>
                  <a:pt x="161036" y="340994"/>
                </a:lnTo>
                <a:lnTo>
                  <a:pt x="113893" y="338087"/>
                </a:lnTo>
                <a:lnTo>
                  <a:pt x="78406" y="330977"/>
                </a:lnTo>
                <a:lnTo>
                  <a:pt x="56040" y="322081"/>
                </a:lnTo>
                <a:lnTo>
                  <a:pt x="48260" y="313817"/>
                </a:lnTo>
                <a:lnTo>
                  <a:pt x="48260" y="312927"/>
                </a:lnTo>
                <a:lnTo>
                  <a:pt x="16001" y="77977"/>
                </a:lnTo>
                <a:lnTo>
                  <a:pt x="46738" y="77977"/>
                </a:lnTo>
                <a:lnTo>
                  <a:pt x="26608" y="70149"/>
                </a:lnTo>
                <a:lnTo>
                  <a:pt x="12573" y="56261"/>
                </a:lnTo>
                <a:lnTo>
                  <a:pt x="12573" y="53466"/>
                </a:lnTo>
                <a:lnTo>
                  <a:pt x="21893" y="43594"/>
                </a:lnTo>
                <a:lnTo>
                  <a:pt x="49418" y="29924"/>
                </a:lnTo>
                <a:lnTo>
                  <a:pt x="95636" y="17801"/>
                </a:lnTo>
                <a:lnTo>
                  <a:pt x="161036" y="12573"/>
                </a:lnTo>
                <a:lnTo>
                  <a:pt x="255366" y="12573"/>
                </a:lnTo>
                <a:lnTo>
                  <a:pt x="227667" y="5304"/>
                </a:lnTo>
                <a:lnTo>
                  <a:pt x="161036" y="0"/>
                </a:lnTo>
                <a:close/>
              </a:path>
              <a:path w="340359" h="353695">
                <a:moveTo>
                  <a:pt x="200230" y="156337"/>
                </a:moveTo>
                <a:lnTo>
                  <a:pt x="170052" y="156337"/>
                </a:lnTo>
                <a:lnTo>
                  <a:pt x="193845" y="167302"/>
                </a:lnTo>
                <a:lnTo>
                  <a:pt x="224091" y="180530"/>
                </a:lnTo>
                <a:lnTo>
                  <a:pt x="256813" y="193663"/>
                </a:lnTo>
                <a:lnTo>
                  <a:pt x="288036" y="204343"/>
                </a:lnTo>
                <a:lnTo>
                  <a:pt x="272669" y="312927"/>
                </a:lnTo>
                <a:lnTo>
                  <a:pt x="272669" y="313817"/>
                </a:lnTo>
                <a:lnTo>
                  <a:pt x="264959" y="322081"/>
                </a:lnTo>
                <a:lnTo>
                  <a:pt x="242808" y="330977"/>
                </a:lnTo>
                <a:lnTo>
                  <a:pt x="207678" y="338087"/>
                </a:lnTo>
                <a:lnTo>
                  <a:pt x="161036" y="340994"/>
                </a:lnTo>
                <a:lnTo>
                  <a:pt x="251116" y="340994"/>
                </a:lnTo>
                <a:lnTo>
                  <a:pt x="273871" y="331225"/>
                </a:lnTo>
                <a:lnTo>
                  <a:pt x="285242" y="314325"/>
                </a:lnTo>
                <a:lnTo>
                  <a:pt x="300354" y="207644"/>
                </a:lnTo>
                <a:lnTo>
                  <a:pt x="334776" y="207644"/>
                </a:lnTo>
                <a:lnTo>
                  <a:pt x="336931" y="205231"/>
                </a:lnTo>
                <a:lnTo>
                  <a:pt x="339344" y="202183"/>
                </a:lnTo>
                <a:lnTo>
                  <a:pt x="340360" y="198627"/>
                </a:lnTo>
                <a:lnTo>
                  <a:pt x="340246" y="198040"/>
                </a:lnTo>
                <a:lnTo>
                  <a:pt x="322611" y="198040"/>
                </a:lnTo>
                <a:lnTo>
                  <a:pt x="314991" y="197586"/>
                </a:lnTo>
                <a:lnTo>
                  <a:pt x="302133" y="195071"/>
                </a:lnTo>
                <a:lnTo>
                  <a:pt x="302615" y="191643"/>
                </a:lnTo>
                <a:lnTo>
                  <a:pt x="289814" y="191643"/>
                </a:lnTo>
                <a:lnTo>
                  <a:pt x="258740" y="180877"/>
                </a:lnTo>
                <a:lnTo>
                  <a:pt x="226393" y="167814"/>
                </a:lnTo>
                <a:lnTo>
                  <a:pt x="200230" y="156337"/>
                </a:lnTo>
                <a:close/>
              </a:path>
              <a:path w="340359" h="353695">
                <a:moveTo>
                  <a:pt x="334776" y="207644"/>
                </a:moveTo>
                <a:lnTo>
                  <a:pt x="300354" y="207644"/>
                </a:lnTo>
                <a:lnTo>
                  <a:pt x="308737" y="209676"/>
                </a:lnTo>
                <a:lnTo>
                  <a:pt x="315722" y="210693"/>
                </a:lnTo>
                <a:lnTo>
                  <a:pt x="328802" y="210693"/>
                </a:lnTo>
                <a:lnTo>
                  <a:pt x="333756" y="208787"/>
                </a:lnTo>
                <a:lnTo>
                  <a:pt x="334776" y="207644"/>
                </a:lnTo>
                <a:close/>
              </a:path>
              <a:path w="340359" h="353695">
                <a:moveTo>
                  <a:pt x="326635" y="177926"/>
                </a:moveTo>
                <a:lnTo>
                  <a:pt x="304546" y="177926"/>
                </a:lnTo>
                <a:lnTo>
                  <a:pt x="317527" y="186566"/>
                </a:lnTo>
                <a:lnTo>
                  <a:pt x="324294" y="192468"/>
                </a:lnTo>
                <a:lnTo>
                  <a:pt x="326870" y="195893"/>
                </a:lnTo>
                <a:lnTo>
                  <a:pt x="327278" y="197103"/>
                </a:lnTo>
                <a:lnTo>
                  <a:pt x="326278" y="197518"/>
                </a:lnTo>
                <a:lnTo>
                  <a:pt x="322611" y="198040"/>
                </a:lnTo>
                <a:lnTo>
                  <a:pt x="340246" y="198040"/>
                </a:lnTo>
                <a:lnTo>
                  <a:pt x="339598" y="194690"/>
                </a:lnTo>
                <a:lnTo>
                  <a:pt x="336704" y="187967"/>
                </a:lnTo>
                <a:lnTo>
                  <a:pt x="330358" y="180816"/>
                </a:lnTo>
                <a:lnTo>
                  <a:pt x="326635" y="177926"/>
                </a:lnTo>
                <a:close/>
              </a:path>
              <a:path w="340359" h="353695">
                <a:moveTo>
                  <a:pt x="318684" y="78104"/>
                </a:moveTo>
                <a:lnTo>
                  <a:pt x="305943" y="78104"/>
                </a:lnTo>
                <a:lnTo>
                  <a:pt x="289814" y="191643"/>
                </a:lnTo>
                <a:lnTo>
                  <a:pt x="302615" y="191643"/>
                </a:lnTo>
                <a:lnTo>
                  <a:pt x="304546" y="177926"/>
                </a:lnTo>
                <a:lnTo>
                  <a:pt x="326635" y="177926"/>
                </a:lnTo>
                <a:lnTo>
                  <a:pt x="320345" y="173045"/>
                </a:lnTo>
                <a:lnTo>
                  <a:pt x="306450" y="164464"/>
                </a:lnTo>
                <a:lnTo>
                  <a:pt x="318684" y="78104"/>
                </a:lnTo>
                <a:close/>
              </a:path>
              <a:path w="340359" h="353695">
                <a:moveTo>
                  <a:pt x="168783" y="129539"/>
                </a:moveTo>
                <a:lnTo>
                  <a:pt x="152019" y="129539"/>
                </a:lnTo>
                <a:lnTo>
                  <a:pt x="145288" y="136398"/>
                </a:lnTo>
                <a:lnTo>
                  <a:pt x="145288" y="153034"/>
                </a:lnTo>
                <a:lnTo>
                  <a:pt x="152019" y="159893"/>
                </a:lnTo>
                <a:lnTo>
                  <a:pt x="164084" y="159893"/>
                </a:lnTo>
                <a:lnTo>
                  <a:pt x="167513" y="158495"/>
                </a:lnTo>
                <a:lnTo>
                  <a:pt x="170052" y="156337"/>
                </a:lnTo>
                <a:lnTo>
                  <a:pt x="200230" y="156337"/>
                </a:lnTo>
                <a:lnTo>
                  <a:pt x="197213" y="155013"/>
                </a:lnTo>
                <a:lnTo>
                  <a:pt x="175641" y="145033"/>
                </a:lnTo>
                <a:lnTo>
                  <a:pt x="175641" y="136398"/>
                </a:lnTo>
                <a:lnTo>
                  <a:pt x="168783" y="129539"/>
                </a:lnTo>
                <a:close/>
              </a:path>
              <a:path w="340359" h="353695">
                <a:moveTo>
                  <a:pt x="46738" y="77977"/>
                </a:moveTo>
                <a:lnTo>
                  <a:pt x="16001" y="77977"/>
                </a:lnTo>
                <a:lnTo>
                  <a:pt x="42396" y="90652"/>
                </a:lnTo>
                <a:lnTo>
                  <a:pt x="77517" y="99837"/>
                </a:lnTo>
                <a:lnTo>
                  <a:pt x="118139" y="105427"/>
                </a:lnTo>
                <a:lnTo>
                  <a:pt x="161036" y="107314"/>
                </a:lnTo>
                <a:lnTo>
                  <a:pt x="203912" y="105447"/>
                </a:lnTo>
                <a:lnTo>
                  <a:pt x="244490" y="99901"/>
                </a:lnTo>
                <a:lnTo>
                  <a:pt x="264287" y="94741"/>
                </a:lnTo>
                <a:lnTo>
                  <a:pt x="161036" y="94741"/>
                </a:lnTo>
                <a:lnTo>
                  <a:pt x="104352" y="91354"/>
                </a:lnTo>
                <a:lnTo>
                  <a:pt x="58372" y="82502"/>
                </a:lnTo>
                <a:lnTo>
                  <a:pt x="46738" y="77977"/>
                </a:lnTo>
                <a:close/>
              </a:path>
              <a:path w="340359" h="353695">
                <a:moveTo>
                  <a:pt x="255366" y="12573"/>
                </a:moveTo>
                <a:lnTo>
                  <a:pt x="161036" y="12573"/>
                </a:lnTo>
                <a:lnTo>
                  <a:pt x="226435" y="17801"/>
                </a:lnTo>
                <a:lnTo>
                  <a:pt x="272653" y="29924"/>
                </a:lnTo>
                <a:lnTo>
                  <a:pt x="300178" y="43594"/>
                </a:lnTo>
                <a:lnTo>
                  <a:pt x="309499" y="53466"/>
                </a:lnTo>
                <a:lnTo>
                  <a:pt x="309499" y="56387"/>
                </a:lnTo>
                <a:lnTo>
                  <a:pt x="295392" y="70256"/>
                </a:lnTo>
                <a:lnTo>
                  <a:pt x="263604" y="82565"/>
                </a:lnTo>
                <a:lnTo>
                  <a:pt x="217648" y="91374"/>
                </a:lnTo>
                <a:lnTo>
                  <a:pt x="161036" y="94741"/>
                </a:lnTo>
                <a:lnTo>
                  <a:pt x="264287" y="94741"/>
                </a:lnTo>
                <a:lnTo>
                  <a:pt x="279568" y="90759"/>
                </a:lnTo>
                <a:lnTo>
                  <a:pt x="305943" y="78104"/>
                </a:lnTo>
                <a:lnTo>
                  <a:pt x="318684" y="78104"/>
                </a:lnTo>
                <a:lnTo>
                  <a:pt x="321437" y="58674"/>
                </a:lnTo>
                <a:lnTo>
                  <a:pt x="322072" y="53721"/>
                </a:lnTo>
                <a:lnTo>
                  <a:pt x="310733" y="36058"/>
                </a:lnTo>
                <a:lnTo>
                  <a:pt x="278415" y="18621"/>
                </a:lnTo>
                <a:lnTo>
                  <a:pt x="255366" y="1257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91" name="Graphic 290">
            <a:extLst>
              <a:ext uri="{FF2B5EF4-FFF2-40B4-BE49-F238E27FC236}">
                <a16:creationId xmlns:a16="http://schemas.microsoft.com/office/drawing/2014/main" id="{0E6FBF34-5515-20B8-A040-38474F8A2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892" y="2830146"/>
            <a:ext cx="360000" cy="360000"/>
          </a:xfrm>
          <a:prstGeom prst="rect">
            <a:avLst/>
          </a:prstGeom>
        </p:spPr>
      </p:pic>
      <p:pic>
        <p:nvPicPr>
          <p:cNvPr id="293" name="Graphic 292">
            <a:extLst>
              <a:ext uri="{FF2B5EF4-FFF2-40B4-BE49-F238E27FC236}">
                <a16:creationId xmlns:a16="http://schemas.microsoft.com/office/drawing/2014/main" id="{C214698A-592C-B60B-3657-D8B95565A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8003" y="1528158"/>
            <a:ext cx="360000" cy="360000"/>
          </a:xfrm>
          <a:prstGeom prst="rect">
            <a:avLst/>
          </a:prstGeom>
        </p:spPr>
      </p:pic>
      <p:pic>
        <p:nvPicPr>
          <p:cNvPr id="295" name="Graphic 294">
            <a:extLst>
              <a:ext uri="{FF2B5EF4-FFF2-40B4-BE49-F238E27FC236}">
                <a16:creationId xmlns:a16="http://schemas.microsoft.com/office/drawing/2014/main" id="{F96A6EE6-9F6F-2733-3980-0C4E14A29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2892" y="1528158"/>
            <a:ext cx="360000" cy="360000"/>
          </a:xfrm>
          <a:prstGeom prst="rect">
            <a:avLst/>
          </a:prstGeom>
        </p:spPr>
      </p:pic>
      <p:pic>
        <p:nvPicPr>
          <p:cNvPr id="297" name="Graphic 296">
            <a:extLst>
              <a:ext uri="{FF2B5EF4-FFF2-40B4-BE49-F238E27FC236}">
                <a16:creationId xmlns:a16="http://schemas.microsoft.com/office/drawing/2014/main" id="{AC733381-7FE3-12B4-E525-4394D502C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87781" y="2830146"/>
            <a:ext cx="360000" cy="360000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E43E9A3A-E39D-A8C7-61A5-0AD119C326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63914" y="5524302"/>
            <a:ext cx="271184" cy="271184"/>
          </a:xfrm>
          <a:prstGeom prst="rect">
            <a:avLst/>
          </a:prstGeom>
        </p:spPr>
      </p:pic>
      <p:pic>
        <p:nvPicPr>
          <p:cNvPr id="301" name="Graphic 300">
            <a:extLst>
              <a:ext uri="{FF2B5EF4-FFF2-40B4-BE49-F238E27FC236}">
                <a16:creationId xmlns:a16="http://schemas.microsoft.com/office/drawing/2014/main" id="{87EC46CF-8938-7C28-2583-1A914BD363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3709" y="5524302"/>
            <a:ext cx="271184" cy="271184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62C43512-3D46-380E-F222-3B1C564D1F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53692" y="5524302"/>
            <a:ext cx="271184" cy="271184"/>
          </a:xfrm>
          <a:prstGeom prst="rect">
            <a:avLst/>
          </a:prstGeom>
        </p:spPr>
      </p:pic>
      <p:pic>
        <p:nvPicPr>
          <p:cNvPr id="304" name="Graphic 303">
            <a:extLst>
              <a:ext uri="{FF2B5EF4-FFF2-40B4-BE49-F238E27FC236}">
                <a16:creationId xmlns:a16="http://schemas.microsoft.com/office/drawing/2014/main" id="{106A2829-C7D9-3D2C-73F0-549F49207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1547" y="5524302"/>
            <a:ext cx="271184" cy="271184"/>
          </a:xfrm>
          <a:prstGeom prst="rect">
            <a:avLst/>
          </a:prstGeom>
        </p:spPr>
      </p:pic>
      <p:pic>
        <p:nvPicPr>
          <p:cNvPr id="305" name="Graphic 304">
            <a:extLst>
              <a:ext uri="{FF2B5EF4-FFF2-40B4-BE49-F238E27FC236}">
                <a16:creationId xmlns:a16="http://schemas.microsoft.com/office/drawing/2014/main" id="{8B3C54CE-165A-273F-9531-B1955EAB40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1565" y="5524302"/>
            <a:ext cx="271184" cy="271184"/>
          </a:xfrm>
          <a:prstGeom prst="rect">
            <a:avLst/>
          </a:prstGeom>
        </p:spPr>
      </p:pic>
      <p:pic>
        <p:nvPicPr>
          <p:cNvPr id="306" name="Graphic 305">
            <a:extLst>
              <a:ext uri="{FF2B5EF4-FFF2-40B4-BE49-F238E27FC236}">
                <a16:creationId xmlns:a16="http://schemas.microsoft.com/office/drawing/2014/main" id="{BDA8F7B5-B67B-8144-F110-78465A3B65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3967" y="5524302"/>
            <a:ext cx="271184" cy="271184"/>
          </a:xfrm>
          <a:prstGeom prst="rect">
            <a:avLst/>
          </a:prstGeom>
        </p:spPr>
      </p:pic>
      <p:pic>
        <p:nvPicPr>
          <p:cNvPr id="307" name="Graphic 306">
            <a:extLst>
              <a:ext uri="{FF2B5EF4-FFF2-40B4-BE49-F238E27FC236}">
                <a16:creationId xmlns:a16="http://schemas.microsoft.com/office/drawing/2014/main" id="{3A7BD4F7-AB1F-5FE0-FDDE-86C338E91E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555" y="4322776"/>
            <a:ext cx="421954" cy="421954"/>
          </a:xfrm>
          <a:prstGeom prst="rect">
            <a:avLst/>
          </a:prstGeom>
        </p:spPr>
      </p:pic>
      <p:grpSp>
        <p:nvGrpSpPr>
          <p:cNvPr id="312" name="Group 311">
            <a:extLst>
              <a:ext uri="{FF2B5EF4-FFF2-40B4-BE49-F238E27FC236}">
                <a16:creationId xmlns:a16="http://schemas.microsoft.com/office/drawing/2014/main" id="{E911D2D4-CAE4-CA09-D163-0BB068FC2495}"/>
              </a:ext>
            </a:extLst>
          </p:cNvPr>
          <p:cNvGrpSpPr/>
          <p:nvPr/>
        </p:nvGrpSpPr>
        <p:grpSpPr>
          <a:xfrm>
            <a:off x="3727328" y="4282732"/>
            <a:ext cx="473965" cy="479387"/>
            <a:chOff x="3199299" y="4168073"/>
            <a:chExt cx="803275" cy="750570"/>
          </a:xfrm>
        </p:grpSpPr>
        <p:grpSp>
          <p:nvGrpSpPr>
            <p:cNvPr id="308" name="object 56">
              <a:extLst>
                <a:ext uri="{FF2B5EF4-FFF2-40B4-BE49-F238E27FC236}">
                  <a16:creationId xmlns:a16="http://schemas.microsoft.com/office/drawing/2014/main" id="{DB16807D-260E-614D-4E89-4615460CB87F}"/>
                </a:ext>
              </a:extLst>
            </p:cNvPr>
            <p:cNvGrpSpPr/>
            <p:nvPr/>
          </p:nvGrpSpPr>
          <p:grpSpPr>
            <a:xfrm>
              <a:off x="3199299" y="4168073"/>
              <a:ext cx="803275" cy="750570"/>
              <a:chOff x="3199299" y="4168073"/>
              <a:chExt cx="803275" cy="750570"/>
            </a:xfrm>
          </p:grpSpPr>
          <p:sp>
            <p:nvSpPr>
              <p:cNvPr id="309" name="object 57">
                <a:extLst>
                  <a:ext uri="{FF2B5EF4-FFF2-40B4-BE49-F238E27FC236}">
                    <a16:creationId xmlns:a16="http://schemas.microsoft.com/office/drawing/2014/main" id="{A79A0408-02BA-1B96-1539-BFCF66D46813}"/>
                  </a:ext>
                </a:extLst>
              </p:cNvPr>
              <p:cNvSpPr/>
              <p:nvPr/>
            </p:nvSpPr>
            <p:spPr>
              <a:xfrm>
                <a:off x="3214423" y="4471630"/>
                <a:ext cx="77406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774064" h="31114">
                    <a:moveTo>
                      <a:pt x="0" y="2758"/>
                    </a:moveTo>
                    <a:lnTo>
                      <a:pt x="43654" y="15249"/>
                    </a:lnTo>
                    <a:lnTo>
                      <a:pt x="88899" y="25415"/>
                    </a:lnTo>
                    <a:lnTo>
                      <a:pt x="134900" y="30498"/>
                    </a:lnTo>
                    <a:lnTo>
                      <a:pt x="181152" y="30498"/>
                    </a:lnTo>
                    <a:lnTo>
                      <a:pt x="227153" y="25415"/>
                    </a:lnTo>
                    <a:lnTo>
                      <a:pt x="272401" y="15249"/>
                    </a:lnTo>
                    <a:lnTo>
                      <a:pt x="317646" y="5083"/>
                    </a:lnTo>
                    <a:lnTo>
                      <a:pt x="363647" y="0"/>
                    </a:lnTo>
                    <a:lnTo>
                      <a:pt x="409903" y="0"/>
                    </a:lnTo>
                    <a:lnTo>
                      <a:pt x="455910" y="5083"/>
                    </a:lnTo>
                    <a:lnTo>
                      <a:pt x="501167" y="15249"/>
                    </a:lnTo>
                    <a:lnTo>
                      <a:pt x="546397" y="25415"/>
                    </a:lnTo>
                    <a:lnTo>
                      <a:pt x="592393" y="30498"/>
                    </a:lnTo>
                    <a:lnTo>
                      <a:pt x="638647" y="30498"/>
                    </a:lnTo>
                    <a:lnTo>
                      <a:pt x="684654" y="25415"/>
                    </a:lnTo>
                    <a:lnTo>
                      <a:pt x="729908" y="15249"/>
                    </a:lnTo>
                    <a:lnTo>
                      <a:pt x="773529" y="2758"/>
                    </a:lnTo>
                  </a:path>
                </a:pathLst>
              </a:custGeom>
              <a:ln w="15716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0" name="object 58">
                <a:extLst>
                  <a:ext uri="{FF2B5EF4-FFF2-40B4-BE49-F238E27FC236}">
                    <a16:creationId xmlns:a16="http://schemas.microsoft.com/office/drawing/2014/main" id="{511DA5CD-7421-7170-64C2-543F18DA1531}"/>
                  </a:ext>
                </a:extLst>
              </p:cNvPr>
              <p:cNvSpPr/>
              <p:nvPr/>
            </p:nvSpPr>
            <p:spPr>
              <a:xfrm>
                <a:off x="3207438" y="4176212"/>
                <a:ext cx="787400" cy="734695"/>
              </a:xfrm>
              <a:custGeom>
                <a:avLst/>
                <a:gdLst/>
                <a:ahLst/>
                <a:cxnLst/>
                <a:rect l="l" t="t" r="r" b="b"/>
                <a:pathLst>
                  <a:path w="787400" h="734695">
                    <a:moveTo>
                      <a:pt x="2910" y="322614"/>
                    </a:moveTo>
                    <a:lnTo>
                      <a:pt x="50639" y="336193"/>
                    </a:lnTo>
                    <a:lnTo>
                      <a:pt x="95884" y="346360"/>
                    </a:lnTo>
                    <a:lnTo>
                      <a:pt x="141884" y="351443"/>
                    </a:lnTo>
                    <a:lnTo>
                      <a:pt x="188136" y="351443"/>
                    </a:lnTo>
                    <a:lnTo>
                      <a:pt x="234138" y="346360"/>
                    </a:lnTo>
                    <a:lnTo>
                      <a:pt x="279385" y="336193"/>
                    </a:lnTo>
                    <a:lnTo>
                      <a:pt x="324631" y="326027"/>
                    </a:lnTo>
                    <a:lnTo>
                      <a:pt x="370632" y="320944"/>
                    </a:lnTo>
                    <a:lnTo>
                      <a:pt x="416887" y="320944"/>
                    </a:lnTo>
                    <a:lnTo>
                      <a:pt x="462894" y="326027"/>
                    </a:lnTo>
                    <a:lnTo>
                      <a:pt x="508151" y="336193"/>
                    </a:lnTo>
                    <a:lnTo>
                      <a:pt x="553382" y="346360"/>
                    </a:lnTo>
                    <a:lnTo>
                      <a:pt x="599377" y="351443"/>
                    </a:lnTo>
                    <a:lnTo>
                      <a:pt x="645632" y="351443"/>
                    </a:lnTo>
                    <a:lnTo>
                      <a:pt x="691639" y="346360"/>
                    </a:lnTo>
                    <a:lnTo>
                      <a:pt x="736893" y="336193"/>
                    </a:lnTo>
                    <a:lnTo>
                      <a:pt x="784594" y="322614"/>
                    </a:lnTo>
                  </a:path>
                  <a:path w="787400" h="734695">
                    <a:moveTo>
                      <a:pt x="786926" y="367150"/>
                    </a:moveTo>
                    <a:lnTo>
                      <a:pt x="783860" y="413201"/>
                    </a:lnTo>
                    <a:lnTo>
                      <a:pt x="774910" y="457545"/>
                    </a:lnTo>
                    <a:lnTo>
                      <a:pt x="760444" y="499838"/>
                    </a:lnTo>
                    <a:lnTo>
                      <a:pt x="740830" y="539736"/>
                    </a:lnTo>
                    <a:lnTo>
                      <a:pt x="716437" y="576896"/>
                    </a:lnTo>
                    <a:lnTo>
                      <a:pt x="687633" y="610972"/>
                    </a:lnTo>
                    <a:lnTo>
                      <a:pt x="654788" y="641621"/>
                    </a:lnTo>
                    <a:lnTo>
                      <a:pt x="618268" y="668498"/>
                    </a:lnTo>
                    <a:lnTo>
                      <a:pt x="578443" y="691261"/>
                    </a:lnTo>
                    <a:lnTo>
                      <a:pt x="535682" y="709564"/>
                    </a:lnTo>
                    <a:lnTo>
                      <a:pt x="490353" y="723063"/>
                    </a:lnTo>
                    <a:lnTo>
                      <a:pt x="442825" y="731415"/>
                    </a:lnTo>
                    <a:lnTo>
                      <a:pt x="393465" y="734276"/>
                    </a:lnTo>
                    <a:lnTo>
                      <a:pt x="344109" y="731415"/>
                    </a:lnTo>
                    <a:lnTo>
                      <a:pt x="296583" y="723063"/>
                    </a:lnTo>
                    <a:lnTo>
                      <a:pt x="251255" y="709564"/>
                    </a:lnTo>
                    <a:lnTo>
                      <a:pt x="208494" y="691261"/>
                    </a:lnTo>
                    <a:lnTo>
                      <a:pt x="168669" y="668498"/>
                    </a:lnTo>
                    <a:lnTo>
                      <a:pt x="132148" y="641621"/>
                    </a:lnTo>
                    <a:lnTo>
                      <a:pt x="99301" y="610972"/>
                    </a:lnTo>
                    <a:lnTo>
                      <a:pt x="70495" y="576896"/>
                    </a:lnTo>
                    <a:lnTo>
                      <a:pt x="46100" y="539736"/>
                    </a:lnTo>
                    <a:lnTo>
                      <a:pt x="26484" y="499838"/>
                    </a:lnTo>
                    <a:lnTo>
                      <a:pt x="12016" y="457545"/>
                    </a:lnTo>
                    <a:lnTo>
                      <a:pt x="3065" y="413201"/>
                    </a:lnTo>
                    <a:lnTo>
                      <a:pt x="0" y="367149"/>
                    </a:lnTo>
                    <a:lnTo>
                      <a:pt x="3065" y="321097"/>
                    </a:lnTo>
                    <a:lnTo>
                      <a:pt x="12016" y="276751"/>
                    </a:lnTo>
                    <a:lnTo>
                      <a:pt x="26484" y="234456"/>
                    </a:lnTo>
                    <a:lnTo>
                      <a:pt x="46100" y="194555"/>
                    </a:lnTo>
                    <a:lnTo>
                      <a:pt x="70495" y="157393"/>
                    </a:lnTo>
                    <a:lnTo>
                      <a:pt x="99300" y="123315"/>
                    </a:lnTo>
                    <a:lnTo>
                      <a:pt x="132148" y="92663"/>
                    </a:lnTo>
                    <a:lnTo>
                      <a:pt x="168669" y="65783"/>
                    </a:lnTo>
                    <a:lnTo>
                      <a:pt x="208494" y="43019"/>
                    </a:lnTo>
                    <a:lnTo>
                      <a:pt x="251255" y="24714"/>
                    </a:lnTo>
                    <a:lnTo>
                      <a:pt x="296582" y="11213"/>
                    </a:lnTo>
                    <a:lnTo>
                      <a:pt x="344109" y="2860"/>
                    </a:lnTo>
                    <a:lnTo>
                      <a:pt x="393465" y="0"/>
                    </a:lnTo>
                    <a:lnTo>
                      <a:pt x="442824" y="2860"/>
                    </a:lnTo>
                    <a:lnTo>
                      <a:pt x="490353" y="11213"/>
                    </a:lnTo>
                    <a:lnTo>
                      <a:pt x="535682" y="24714"/>
                    </a:lnTo>
                    <a:lnTo>
                      <a:pt x="578443" y="43019"/>
                    </a:lnTo>
                    <a:lnTo>
                      <a:pt x="618268" y="65784"/>
                    </a:lnTo>
                    <a:lnTo>
                      <a:pt x="654787" y="92664"/>
                    </a:lnTo>
                    <a:lnTo>
                      <a:pt x="687633" y="123315"/>
                    </a:lnTo>
                    <a:lnTo>
                      <a:pt x="716437" y="157394"/>
                    </a:lnTo>
                    <a:lnTo>
                      <a:pt x="740830" y="194555"/>
                    </a:lnTo>
                    <a:lnTo>
                      <a:pt x="760444" y="234456"/>
                    </a:lnTo>
                    <a:lnTo>
                      <a:pt x="774910" y="276751"/>
                    </a:lnTo>
                    <a:lnTo>
                      <a:pt x="783860" y="321097"/>
                    </a:lnTo>
                    <a:lnTo>
                      <a:pt x="786926" y="367150"/>
                    </a:lnTo>
                    <a:close/>
                  </a:path>
                </a:pathLst>
              </a:custGeom>
              <a:ln w="16278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11" name="object 59">
              <a:extLst>
                <a:ext uri="{FF2B5EF4-FFF2-40B4-BE49-F238E27FC236}">
                  <a16:creationId xmlns:a16="http://schemas.microsoft.com/office/drawing/2014/main" id="{37E57CA0-DD2D-00A8-BA1D-74E21133FC5E}"/>
                </a:ext>
              </a:extLst>
            </p:cNvPr>
            <p:cNvSpPr txBox="1"/>
            <p:nvPr/>
          </p:nvSpPr>
          <p:spPr>
            <a:xfrm>
              <a:off x="3282442" y="4559069"/>
              <a:ext cx="621665" cy="2600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" b="0" i="0" u="none" strike="noStrike" kern="0" cap="none" spc="-1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rebuchet MS"/>
                  <a:cs typeface="Trebuchet MS"/>
                </a:rPr>
                <a:t>10011000010010101110</a:t>
              </a:r>
              <a:endParaRPr kumimoji="0" sz="2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rebuchet MS"/>
                <a:cs typeface="Trebuchet M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" b="0" i="0" u="none" strike="noStrike" kern="0" cap="none" spc="-1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rebuchet MS"/>
                  <a:cs typeface="Trebuchet MS"/>
                </a:rPr>
                <a:t>01010101110010101000</a:t>
              </a:r>
              <a:endParaRPr kumimoji="0" sz="2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rebuchet MS"/>
                <a:cs typeface="Trebuchet MS"/>
              </a:endParaRPr>
            </a:p>
            <a:p>
              <a:pPr marL="127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" b="0" i="0" u="none" strike="noStrike" kern="0" cap="none" spc="-1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rebuchet MS"/>
                  <a:cs typeface="Trebuchet MS"/>
                </a:rPr>
                <a:t>01011111011010</a:t>
              </a:r>
              <a:endParaRPr kumimoji="0" sz="2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rebuchet MS"/>
                <a:cs typeface="Trebuchet M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" b="0" i="0" u="none" strike="noStrike" kern="0" cap="none" spc="-1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rebuchet MS"/>
                  <a:cs typeface="Trebuchet MS"/>
                </a:rPr>
                <a:t>0011110010110010110</a:t>
              </a:r>
              <a:endParaRPr kumimoji="0" sz="2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rebuchet MS"/>
                <a:cs typeface="Trebuchet MS"/>
              </a:endParaRPr>
            </a:p>
            <a:p>
              <a:pPr marL="127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" b="0" i="0" u="none" strike="noStrike" kern="0" cap="none" spc="-1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rebuchet MS"/>
                  <a:cs typeface="Trebuchet MS"/>
                </a:rPr>
                <a:t>0100011000010</a:t>
              </a:r>
              <a:endParaRPr kumimoji="0" sz="2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021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5EF73-F5CD-3224-022A-8CE0CFE29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263">
            <a:extLst>
              <a:ext uri="{FF2B5EF4-FFF2-40B4-BE49-F238E27FC236}">
                <a16:creationId xmlns:a16="http://schemas.microsoft.com/office/drawing/2014/main" id="{659C2A85-3B2D-48A3-D363-BC60205A79FE}"/>
              </a:ext>
            </a:extLst>
          </p:cNvPr>
          <p:cNvSpPr txBox="1"/>
          <p:nvPr/>
        </p:nvSpPr>
        <p:spPr>
          <a:xfrm>
            <a:off x="1530395" y="495008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Data Virtualization With Athena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F06594E-11BD-CA75-0219-10747E3CAE3F}"/>
              </a:ext>
            </a:extLst>
          </p:cNvPr>
          <p:cNvSpPr/>
          <p:nvPr/>
        </p:nvSpPr>
        <p:spPr>
          <a:xfrm>
            <a:off x="514350" y="1262287"/>
            <a:ext cx="11163302" cy="1352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8FAD8-28EA-5E93-ABDD-467ABE7B2567}"/>
              </a:ext>
            </a:extLst>
          </p:cNvPr>
          <p:cNvSpPr txBox="1"/>
          <p:nvPr/>
        </p:nvSpPr>
        <p:spPr>
          <a:xfrm>
            <a:off x="817960" y="2184664"/>
            <a:ext cx="18954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BI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877FD-A6AD-4273-A8C7-B6A69660E29A}"/>
              </a:ext>
            </a:extLst>
          </p:cNvPr>
          <p:cNvSpPr txBox="1"/>
          <p:nvPr/>
        </p:nvSpPr>
        <p:spPr>
          <a:xfrm>
            <a:off x="2983111" y="2184664"/>
            <a:ext cx="18954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Mobile/web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D0A54-A8E0-687E-829C-B6414034BDE9}"/>
              </a:ext>
            </a:extLst>
          </p:cNvPr>
          <p:cNvSpPr txBox="1"/>
          <p:nvPr/>
        </p:nvSpPr>
        <p:spPr>
          <a:xfrm>
            <a:off x="5148262" y="2184664"/>
            <a:ext cx="18954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Enterprise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213B8-F1A8-BA51-32B2-FF74CAFCA749}"/>
              </a:ext>
            </a:extLst>
          </p:cNvPr>
          <p:cNvSpPr txBox="1"/>
          <p:nvPr/>
        </p:nvSpPr>
        <p:spPr>
          <a:xfrm>
            <a:off x="7313413" y="2184664"/>
            <a:ext cx="18954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Exploration and discovery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6DF517-15B7-9D18-6458-9ECFD977C037}"/>
              </a:ext>
            </a:extLst>
          </p:cNvPr>
          <p:cNvSpPr txBox="1"/>
          <p:nvPr/>
        </p:nvSpPr>
        <p:spPr>
          <a:xfrm>
            <a:off x="9478565" y="2184664"/>
            <a:ext cx="18954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AI/ML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711445-C68E-FB73-32E6-1ED179F90E16}"/>
              </a:ext>
            </a:extLst>
          </p:cNvPr>
          <p:cNvCxnSpPr>
            <a:cxnSpLocks/>
          </p:cNvCxnSpPr>
          <p:nvPr/>
        </p:nvCxnSpPr>
        <p:spPr>
          <a:xfrm>
            <a:off x="2848273" y="1338487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2D491D-4CE8-5548-B3D0-5B1266A67D1D}"/>
              </a:ext>
            </a:extLst>
          </p:cNvPr>
          <p:cNvCxnSpPr>
            <a:cxnSpLocks/>
          </p:cNvCxnSpPr>
          <p:nvPr/>
        </p:nvCxnSpPr>
        <p:spPr>
          <a:xfrm>
            <a:off x="5013424" y="1338487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6053C3-19C6-1550-CD10-2DE3A46595F3}"/>
              </a:ext>
            </a:extLst>
          </p:cNvPr>
          <p:cNvCxnSpPr>
            <a:cxnSpLocks/>
          </p:cNvCxnSpPr>
          <p:nvPr/>
        </p:nvCxnSpPr>
        <p:spPr>
          <a:xfrm>
            <a:off x="7178575" y="1338487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2D0848-BD80-B85F-9105-03E40BB04CD8}"/>
              </a:ext>
            </a:extLst>
          </p:cNvPr>
          <p:cNvCxnSpPr>
            <a:cxnSpLocks/>
          </p:cNvCxnSpPr>
          <p:nvPr/>
        </p:nvCxnSpPr>
        <p:spPr>
          <a:xfrm>
            <a:off x="9343726" y="1338487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6B374C5-93D9-910F-2378-8D0A0ABD427E}"/>
              </a:ext>
            </a:extLst>
          </p:cNvPr>
          <p:cNvSpPr txBox="1"/>
          <p:nvPr/>
        </p:nvSpPr>
        <p:spPr>
          <a:xfrm>
            <a:off x="3048000" y="11237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Data consumer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7A3EFD5-3183-2DB8-585D-61CB150AF873}"/>
              </a:ext>
            </a:extLst>
          </p:cNvPr>
          <p:cNvSpPr/>
          <p:nvPr/>
        </p:nvSpPr>
        <p:spPr>
          <a:xfrm>
            <a:off x="514350" y="3087656"/>
            <a:ext cx="11163302" cy="1352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CCF7EBC-E98E-4D86-4C64-69E6B2ADDFD1}"/>
              </a:ext>
            </a:extLst>
          </p:cNvPr>
          <p:cNvSpPr/>
          <p:nvPr/>
        </p:nvSpPr>
        <p:spPr>
          <a:xfrm>
            <a:off x="695325" y="3279645"/>
            <a:ext cx="1809748" cy="968573"/>
          </a:xfrm>
          <a:prstGeom prst="roundRect">
            <a:avLst>
              <a:gd name="adj" fmla="val 14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B1B5B1C-C0C0-9F49-F365-0082884195FA}"/>
              </a:ext>
            </a:extLst>
          </p:cNvPr>
          <p:cNvSpPr/>
          <p:nvPr/>
        </p:nvSpPr>
        <p:spPr>
          <a:xfrm>
            <a:off x="3025974" y="3279645"/>
            <a:ext cx="1809748" cy="968573"/>
          </a:xfrm>
          <a:prstGeom prst="roundRect">
            <a:avLst>
              <a:gd name="adj" fmla="val 14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5D256E8-9F86-5797-0415-9A3F7834A7D1}"/>
              </a:ext>
            </a:extLst>
          </p:cNvPr>
          <p:cNvSpPr/>
          <p:nvPr/>
        </p:nvSpPr>
        <p:spPr>
          <a:xfrm>
            <a:off x="7356280" y="3279645"/>
            <a:ext cx="1809748" cy="968573"/>
          </a:xfrm>
          <a:prstGeom prst="roundRect">
            <a:avLst>
              <a:gd name="adj" fmla="val 147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7E1232-AA29-0410-5125-95E4FA7A0B01}"/>
              </a:ext>
            </a:extLst>
          </p:cNvPr>
          <p:cNvSpPr txBox="1"/>
          <p:nvPr/>
        </p:nvSpPr>
        <p:spPr>
          <a:xfrm>
            <a:off x="3165872" y="3916987"/>
            <a:ext cx="15299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Amazon Athena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EF07C0-0BFF-A6FA-BB2C-96978153889F}"/>
              </a:ext>
            </a:extLst>
          </p:cNvPr>
          <p:cNvSpPr txBox="1"/>
          <p:nvPr/>
        </p:nvSpPr>
        <p:spPr>
          <a:xfrm>
            <a:off x="7496174" y="3916987"/>
            <a:ext cx="15299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AWS Glue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A1FE6D-BB22-3CBA-4D9F-887D93E1660F}"/>
              </a:ext>
            </a:extLst>
          </p:cNvPr>
          <p:cNvSpPr txBox="1"/>
          <p:nvPr/>
        </p:nvSpPr>
        <p:spPr>
          <a:xfrm>
            <a:off x="4624388" y="2949156"/>
            <a:ext cx="29432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JDBC/ODBC Data virtualization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D55D827-5F37-AC86-C35F-39937F748F5E}"/>
              </a:ext>
            </a:extLst>
          </p:cNvPr>
          <p:cNvSpPr/>
          <p:nvPr/>
        </p:nvSpPr>
        <p:spPr>
          <a:xfrm>
            <a:off x="514350" y="4913024"/>
            <a:ext cx="11163302" cy="1352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8434B3-B2A5-24A6-4FD7-B2DAD3FEF98C}"/>
              </a:ext>
            </a:extLst>
          </p:cNvPr>
          <p:cNvSpPr txBox="1"/>
          <p:nvPr/>
        </p:nvSpPr>
        <p:spPr>
          <a:xfrm>
            <a:off x="590552" y="5835401"/>
            <a:ext cx="12430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On-premises data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CBF0D8F-0B26-36A4-349F-9412D636D09B}"/>
              </a:ext>
            </a:extLst>
          </p:cNvPr>
          <p:cNvCxnSpPr>
            <a:cxnSpLocks/>
          </p:cNvCxnSpPr>
          <p:nvPr/>
        </p:nvCxnSpPr>
        <p:spPr>
          <a:xfrm>
            <a:off x="1909763" y="4989224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0F5F64F-E2A2-B038-8935-A44C3AE9B127}"/>
              </a:ext>
            </a:extLst>
          </p:cNvPr>
          <p:cNvSpPr txBox="1"/>
          <p:nvPr/>
        </p:nvSpPr>
        <p:spPr>
          <a:xfrm>
            <a:off x="5182199" y="4774524"/>
            <a:ext cx="1827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Data sources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BB2560-B5DA-985C-F453-49F81E670E3C}"/>
              </a:ext>
            </a:extLst>
          </p:cNvPr>
          <p:cNvSpPr txBox="1"/>
          <p:nvPr/>
        </p:nvSpPr>
        <p:spPr>
          <a:xfrm>
            <a:off x="1985965" y="5835401"/>
            <a:ext cx="12430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Amazon S3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A29B94-C6FC-7C90-EF72-B75B34EABF15}"/>
              </a:ext>
            </a:extLst>
          </p:cNvPr>
          <p:cNvCxnSpPr>
            <a:cxnSpLocks/>
          </p:cNvCxnSpPr>
          <p:nvPr/>
        </p:nvCxnSpPr>
        <p:spPr>
          <a:xfrm>
            <a:off x="3305176" y="4989224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CB9EF15-B277-8AAF-C500-BB597EA1DA33}"/>
              </a:ext>
            </a:extLst>
          </p:cNvPr>
          <p:cNvSpPr txBox="1"/>
          <p:nvPr/>
        </p:nvSpPr>
        <p:spPr>
          <a:xfrm>
            <a:off x="3381378" y="5835401"/>
            <a:ext cx="12430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Amazon RDS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EE4F41-7344-5DC0-C03D-0A6465A11099}"/>
              </a:ext>
            </a:extLst>
          </p:cNvPr>
          <p:cNvSpPr txBox="1"/>
          <p:nvPr/>
        </p:nvSpPr>
        <p:spPr>
          <a:xfrm>
            <a:off x="4776791" y="5835401"/>
            <a:ext cx="12430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Amazon </a:t>
            </a:r>
            <a:r>
              <a:rPr lang="en-US" sz="800" dirty="0" err="1"/>
              <a:t>ElastiCache</a:t>
            </a:r>
            <a:endParaRPr lang="en-US" sz="800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F63A54C-FF23-1B57-622E-324806E8DE8D}"/>
              </a:ext>
            </a:extLst>
          </p:cNvPr>
          <p:cNvCxnSpPr>
            <a:cxnSpLocks/>
          </p:cNvCxnSpPr>
          <p:nvPr/>
        </p:nvCxnSpPr>
        <p:spPr>
          <a:xfrm>
            <a:off x="6096002" y="4989224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B894B88-E68E-C208-7B42-7982A45B2D65}"/>
              </a:ext>
            </a:extLst>
          </p:cNvPr>
          <p:cNvSpPr txBox="1"/>
          <p:nvPr/>
        </p:nvSpPr>
        <p:spPr>
          <a:xfrm>
            <a:off x="6172204" y="5835401"/>
            <a:ext cx="12430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MySQL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03FF512-278C-B760-0AD6-982CD424B42A}"/>
              </a:ext>
            </a:extLst>
          </p:cNvPr>
          <p:cNvCxnSpPr>
            <a:cxnSpLocks/>
          </p:cNvCxnSpPr>
          <p:nvPr/>
        </p:nvCxnSpPr>
        <p:spPr>
          <a:xfrm>
            <a:off x="7491415" y="4989224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8BAB81C-D83B-FA58-9476-D690978D754A}"/>
              </a:ext>
            </a:extLst>
          </p:cNvPr>
          <p:cNvSpPr txBox="1"/>
          <p:nvPr/>
        </p:nvSpPr>
        <p:spPr>
          <a:xfrm>
            <a:off x="7567617" y="5835401"/>
            <a:ext cx="1243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Amazon </a:t>
            </a:r>
            <a:r>
              <a:rPr lang="en-US" sz="800" dirty="0" err="1"/>
              <a:t>DocumentDB</a:t>
            </a:r>
            <a:endParaRPr lang="en-US" sz="80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D196A1F-FDDD-6618-5646-3B5054D827B4}"/>
              </a:ext>
            </a:extLst>
          </p:cNvPr>
          <p:cNvCxnSpPr>
            <a:cxnSpLocks/>
          </p:cNvCxnSpPr>
          <p:nvPr/>
        </p:nvCxnSpPr>
        <p:spPr>
          <a:xfrm>
            <a:off x="4700589" y="4989224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B021C33-D556-02C8-F58B-899A1057B06B}"/>
              </a:ext>
            </a:extLst>
          </p:cNvPr>
          <p:cNvCxnSpPr>
            <a:cxnSpLocks/>
          </p:cNvCxnSpPr>
          <p:nvPr/>
        </p:nvCxnSpPr>
        <p:spPr>
          <a:xfrm>
            <a:off x="8886828" y="4989224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9379EDD-129C-4DD1-E28A-A5D3F1CAB704}"/>
              </a:ext>
            </a:extLst>
          </p:cNvPr>
          <p:cNvSpPr txBox="1"/>
          <p:nvPr/>
        </p:nvSpPr>
        <p:spPr>
          <a:xfrm>
            <a:off x="8963030" y="5835401"/>
            <a:ext cx="12430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Amazon Redshift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38E54-1CC6-F2DE-E4E1-28870C98C528}"/>
              </a:ext>
            </a:extLst>
          </p:cNvPr>
          <p:cNvCxnSpPr>
            <a:cxnSpLocks/>
          </p:cNvCxnSpPr>
          <p:nvPr/>
        </p:nvCxnSpPr>
        <p:spPr>
          <a:xfrm>
            <a:off x="10282241" y="4989224"/>
            <a:ext cx="0" cy="1200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D2D05FE-559F-20F2-6DB0-327B449FCCF0}"/>
              </a:ext>
            </a:extLst>
          </p:cNvPr>
          <p:cNvSpPr txBox="1"/>
          <p:nvPr/>
        </p:nvSpPr>
        <p:spPr>
          <a:xfrm>
            <a:off x="10358443" y="5835401"/>
            <a:ext cx="12430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Snowflake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1C0745A-1B0E-3871-64BA-3E3C4E866083}"/>
              </a:ext>
            </a:extLst>
          </p:cNvPr>
          <p:cNvCxnSpPr>
            <a:cxnSpLocks/>
          </p:cNvCxnSpPr>
          <p:nvPr/>
        </p:nvCxnSpPr>
        <p:spPr>
          <a:xfrm flipV="1">
            <a:off x="3930848" y="2688357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DCABCCF-E534-E95C-B947-F2FECD0BCC2B}"/>
              </a:ext>
            </a:extLst>
          </p:cNvPr>
          <p:cNvCxnSpPr>
            <a:cxnSpLocks/>
          </p:cNvCxnSpPr>
          <p:nvPr/>
        </p:nvCxnSpPr>
        <p:spPr>
          <a:xfrm flipV="1">
            <a:off x="8261154" y="2688357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A052D882-E44A-2454-3B52-EA6A510B7A04}"/>
              </a:ext>
            </a:extLst>
          </p:cNvPr>
          <p:cNvSpPr txBox="1"/>
          <p:nvPr/>
        </p:nvSpPr>
        <p:spPr>
          <a:xfrm>
            <a:off x="1900535" y="2728136"/>
            <a:ext cx="18954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AWS SDK/CLI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AB3304-B1E4-1601-49F7-8FFCCEEBF72E}"/>
              </a:ext>
            </a:extLst>
          </p:cNvPr>
          <p:cNvSpPr txBox="1"/>
          <p:nvPr/>
        </p:nvSpPr>
        <p:spPr>
          <a:xfrm>
            <a:off x="8396705" y="2728136"/>
            <a:ext cx="18954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AWS APIs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64764E3-721C-2747-D9FB-6A3AE239FE67}"/>
              </a:ext>
            </a:extLst>
          </p:cNvPr>
          <p:cNvCxnSpPr>
            <a:cxnSpLocks/>
          </p:cNvCxnSpPr>
          <p:nvPr/>
        </p:nvCxnSpPr>
        <p:spPr>
          <a:xfrm flipV="1">
            <a:off x="1212057" y="4513726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BCBEB58-537D-5B02-4261-944FF2E0FA36}"/>
              </a:ext>
            </a:extLst>
          </p:cNvPr>
          <p:cNvCxnSpPr>
            <a:cxnSpLocks/>
          </p:cNvCxnSpPr>
          <p:nvPr/>
        </p:nvCxnSpPr>
        <p:spPr>
          <a:xfrm flipV="1">
            <a:off x="2607470" y="4513726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52DDC58-D366-6546-F51A-500512A65B94}"/>
              </a:ext>
            </a:extLst>
          </p:cNvPr>
          <p:cNvCxnSpPr>
            <a:cxnSpLocks/>
          </p:cNvCxnSpPr>
          <p:nvPr/>
        </p:nvCxnSpPr>
        <p:spPr>
          <a:xfrm flipV="1">
            <a:off x="4002883" y="4513726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239FF07-2B98-DF70-3199-2BFD3402A4C1}"/>
              </a:ext>
            </a:extLst>
          </p:cNvPr>
          <p:cNvCxnSpPr>
            <a:cxnSpLocks/>
          </p:cNvCxnSpPr>
          <p:nvPr/>
        </p:nvCxnSpPr>
        <p:spPr>
          <a:xfrm flipV="1">
            <a:off x="5398296" y="4513726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6E133E6-9705-CA77-5157-87FA5EDA85AD}"/>
              </a:ext>
            </a:extLst>
          </p:cNvPr>
          <p:cNvCxnSpPr>
            <a:cxnSpLocks/>
          </p:cNvCxnSpPr>
          <p:nvPr/>
        </p:nvCxnSpPr>
        <p:spPr>
          <a:xfrm flipV="1">
            <a:off x="6793709" y="4513726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83B176F-CCFB-065D-9D63-95D7BF57FADA}"/>
              </a:ext>
            </a:extLst>
          </p:cNvPr>
          <p:cNvCxnSpPr>
            <a:cxnSpLocks/>
          </p:cNvCxnSpPr>
          <p:nvPr/>
        </p:nvCxnSpPr>
        <p:spPr>
          <a:xfrm flipV="1">
            <a:off x="8189122" y="4513726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002FA76-0793-DEA0-87BE-DFF48F202399}"/>
              </a:ext>
            </a:extLst>
          </p:cNvPr>
          <p:cNvCxnSpPr>
            <a:cxnSpLocks/>
          </p:cNvCxnSpPr>
          <p:nvPr/>
        </p:nvCxnSpPr>
        <p:spPr>
          <a:xfrm flipV="1">
            <a:off x="9584535" y="4513726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DCA72EB-3C15-FA0B-A059-6DAB9AE11281}"/>
              </a:ext>
            </a:extLst>
          </p:cNvPr>
          <p:cNvCxnSpPr>
            <a:cxnSpLocks/>
          </p:cNvCxnSpPr>
          <p:nvPr/>
        </p:nvCxnSpPr>
        <p:spPr>
          <a:xfrm flipV="1">
            <a:off x="10979948" y="4513726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1C6A91-61B3-4BD7-0495-00DBF2F4C839}"/>
              </a:ext>
            </a:extLst>
          </p:cNvPr>
          <p:cNvCxnSpPr>
            <a:cxnSpLocks/>
          </p:cNvCxnSpPr>
          <p:nvPr/>
        </p:nvCxnSpPr>
        <p:spPr>
          <a:xfrm rot="5400000" flipV="1">
            <a:off x="2765523" y="3601042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DE1EFAB-796D-A082-8033-ED4BE71C496B}"/>
              </a:ext>
            </a:extLst>
          </p:cNvPr>
          <p:cNvCxnSpPr>
            <a:cxnSpLocks/>
          </p:cNvCxnSpPr>
          <p:nvPr/>
        </p:nvCxnSpPr>
        <p:spPr>
          <a:xfrm>
            <a:off x="4981348" y="3763931"/>
            <a:ext cx="2229306" cy="0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Graphic 97">
            <a:extLst>
              <a:ext uri="{FF2B5EF4-FFF2-40B4-BE49-F238E27FC236}">
                <a16:creationId xmlns:a16="http://schemas.microsoft.com/office/drawing/2014/main" id="{95BA1958-8057-56C4-1AF8-AF0075BFA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0848" y="3530242"/>
            <a:ext cx="360000" cy="360000"/>
          </a:xfrm>
          <a:prstGeom prst="rect">
            <a:avLst/>
          </a:prstGeom>
        </p:spPr>
      </p:pic>
      <p:sp>
        <p:nvSpPr>
          <p:cNvPr id="99" name="object 30">
            <a:extLst>
              <a:ext uri="{FF2B5EF4-FFF2-40B4-BE49-F238E27FC236}">
                <a16:creationId xmlns:a16="http://schemas.microsoft.com/office/drawing/2014/main" id="{495C1316-3AE1-40F8-2969-8C008E933077}"/>
              </a:ext>
            </a:extLst>
          </p:cNvPr>
          <p:cNvSpPr/>
          <p:nvPr/>
        </p:nvSpPr>
        <p:spPr>
          <a:xfrm>
            <a:off x="8108882" y="3486953"/>
            <a:ext cx="304536" cy="336070"/>
          </a:xfrm>
          <a:custGeom>
            <a:avLst/>
            <a:gdLst/>
            <a:ahLst/>
            <a:cxnLst/>
            <a:rect l="l" t="t" r="r" b="b"/>
            <a:pathLst>
              <a:path w="447675" h="494029">
                <a:moveTo>
                  <a:pt x="447571" y="0"/>
                </a:moveTo>
                <a:lnTo>
                  <a:pt x="78325" y="0"/>
                </a:lnTo>
                <a:lnTo>
                  <a:pt x="78325" y="493828"/>
                </a:lnTo>
                <a:lnTo>
                  <a:pt x="447572" y="493828"/>
                </a:lnTo>
                <a:lnTo>
                  <a:pt x="447572" y="471381"/>
                </a:lnTo>
                <a:lnTo>
                  <a:pt x="100704" y="471381"/>
                </a:lnTo>
                <a:lnTo>
                  <a:pt x="100703" y="22446"/>
                </a:lnTo>
                <a:lnTo>
                  <a:pt x="447571" y="22446"/>
                </a:lnTo>
                <a:lnTo>
                  <a:pt x="447571" y="0"/>
                </a:lnTo>
                <a:close/>
              </a:path>
              <a:path w="447675" h="494029">
                <a:moveTo>
                  <a:pt x="447571" y="22446"/>
                </a:moveTo>
                <a:lnTo>
                  <a:pt x="425193" y="22446"/>
                </a:lnTo>
                <a:lnTo>
                  <a:pt x="425193" y="471381"/>
                </a:lnTo>
                <a:lnTo>
                  <a:pt x="447572" y="471381"/>
                </a:lnTo>
                <a:lnTo>
                  <a:pt x="447571" y="22446"/>
                </a:lnTo>
                <a:close/>
              </a:path>
              <a:path w="447675" h="494029">
                <a:moveTo>
                  <a:pt x="402815" y="426487"/>
                </a:moveTo>
                <a:lnTo>
                  <a:pt x="134272" y="426487"/>
                </a:lnTo>
                <a:lnTo>
                  <a:pt x="134272" y="448934"/>
                </a:lnTo>
                <a:lnTo>
                  <a:pt x="402815" y="448934"/>
                </a:lnTo>
                <a:lnTo>
                  <a:pt x="402815" y="426487"/>
                </a:lnTo>
                <a:close/>
              </a:path>
              <a:path w="447675" h="494029">
                <a:moveTo>
                  <a:pt x="402815" y="381595"/>
                </a:moveTo>
                <a:lnTo>
                  <a:pt x="134272" y="381595"/>
                </a:lnTo>
                <a:lnTo>
                  <a:pt x="134272" y="404042"/>
                </a:lnTo>
                <a:lnTo>
                  <a:pt x="402815" y="404042"/>
                </a:lnTo>
                <a:lnTo>
                  <a:pt x="402815" y="381595"/>
                </a:lnTo>
                <a:close/>
              </a:path>
              <a:path w="447675" h="494029">
                <a:moveTo>
                  <a:pt x="268543" y="123457"/>
                </a:moveTo>
                <a:lnTo>
                  <a:pt x="239990" y="124325"/>
                </a:lnTo>
                <a:lnTo>
                  <a:pt x="202757" y="128578"/>
                </a:lnTo>
                <a:lnTo>
                  <a:pt x="170443" y="138688"/>
                </a:lnTo>
                <a:lnTo>
                  <a:pt x="156650" y="157127"/>
                </a:lnTo>
                <a:lnTo>
                  <a:pt x="156650" y="161158"/>
                </a:lnTo>
                <a:lnTo>
                  <a:pt x="158114" y="164694"/>
                </a:lnTo>
                <a:lnTo>
                  <a:pt x="160659" y="167808"/>
                </a:lnTo>
                <a:lnTo>
                  <a:pt x="234975" y="316902"/>
                </a:lnTo>
                <a:lnTo>
                  <a:pt x="234975" y="370372"/>
                </a:lnTo>
                <a:lnTo>
                  <a:pt x="302111" y="370372"/>
                </a:lnTo>
                <a:lnTo>
                  <a:pt x="302111" y="347925"/>
                </a:lnTo>
                <a:lnTo>
                  <a:pt x="257354" y="347925"/>
                </a:lnTo>
                <a:lnTo>
                  <a:pt x="257354" y="311608"/>
                </a:lnTo>
                <a:lnTo>
                  <a:pt x="193640" y="183783"/>
                </a:lnTo>
                <a:lnTo>
                  <a:pt x="368464" y="183783"/>
                </a:lnTo>
                <a:lnTo>
                  <a:pt x="376156" y="168351"/>
                </a:lnTo>
                <a:lnTo>
                  <a:pt x="268543" y="168351"/>
                </a:lnTo>
                <a:lnTo>
                  <a:pt x="213749" y="164594"/>
                </a:lnTo>
                <a:lnTo>
                  <a:pt x="183327" y="157127"/>
                </a:lnTo>
                <a:lnTo>
                  <a:pt x="195361" y="153294"/>
                </a:lnTo>
                <a:lnTo>
                  <a:pt x="213749" y="149667"/>
                </a:lnTo>
                <a:lnTo>
                  <a:pt x="238230" y="146964"/>
                </a:lnTo>
                <a:lnTo>
                  <a:pt x="268543" y="145904"/>
                </a:lnTo>
                <a:lnTo>
                  <a:pt x="372041" y="145904"/>
                </a:lnTo>
                <a:lnTo>
                  <a:pt x="366644" y="138688"/>
                </a:lnTo>
                <a:lnTo>
                  <a:pt x="334332" y="128578"/>
                </a:lnTo>
                <a:lnTo>
                  <a:pt x="297099" y="124325"/>
                </a:lnTo>
                <a:lnTo>
                  <a:pt x="268543" y="123457"/>
                </a:lnTo>
                <a:close/>
              </a:path>
              <a:path w="447675" h="494029">
                <a:moveTo>
                  <a:pt x="368464" y="183783"/>
                </a:moveTo>
                <a:lnTo>
                  <a:pt x="343455" y="183783"/>
                </a:lnTo>
                <a:lnTo>
                  <a:pt x="279732" y="311608"/>
                </a:lnTo>
                <a:lnTo>
                  <a:pt x="279732" y="347925"/>
                </a:lnTo>
                <a:lnTo>
                  <a:pt x="302111" y="347925"/>
                </a:lnTo>
                <a:lnTo>
                  <a:pt x="302111" y="316902"/>
                </a:lnTo>
                <a:lnTo>
                  <a:pt x="368464" y="183783"/>
                </a:lnTo>
                <a:close/>
              </a:path>
              <a:path w="447675" h="494029">
                <a:moveTo>
                  <a:pt x="343455" y="183783"/>
                </a:moveTo>
                <a:lnTo>
                  <a:pt x="193640" y="183783"/>
                </a:lnTo>
                <a:lnTo>
                  <a:pt x="214466" y="187515"/>
                </a:lnTo>
                <a:lnTo>
                  <a:pt x="235508" y="189633"/>
                </a:lnTo>
                <a:lnTo>
                  <a:pt x="254341" y="190580"/>
                </a:lnTo>
                <a:lnTo>
                  <a:pt x="268543" y="190797"/>
                </a:lnTo>
                <a:lnTo>
                  <a:pt x="282751" y="190580"/>
                </a:lnTo>
                <a:lnTo>
                  <a:pt x="301590" y="189633"/>
                </a:lnTo>
                <a:lnTo>
                  <a:pt x="322633" y="187515"/>
                </a:lnTo>
                <a:lnTo>
                  <a:pt x="343455" y="183783"/>
                </a:lnTo>
                <a:close/>
              </a:path>
              <a:path w="447675" h="494029">
                <a:moveTo>
                  <a:pt x="372041" y="145904"/>
                </a:moveTo>
                <a:lnTo>
                  <a:pt x="268543" y="145904"/>
                </a:lnTo>
                <a:lnTo>
                  <a:pt x="298863" y="146964"/>
                </a:lnTo>
                <a:lnTo>
                  <a:pt x="323352" y="149667"/>
                </a:lnTo>
                <a:lnTo>
                  <a:pt x="341742" y="153294"/>
                </a:lnTo>
                <a:lnTo>
                  <a:pt x="353768" y="157127"/>
                </a:lnTo>
                <a:lnTo>
                  <a:pt x="341742" y="160968"/>
                </a:lnTo>
                <a:lnTo>
                  <a:pt x="323352" y="164594"/>
                </a:lnTo>
                <a:lnTo>
                  <a:pt x="298863" y="167293"/>
                </a:lnTo>
                <a:lnTo>
                  <a:pt x="268543" y="168351"/>
                </a:lnTo>
                <a:lnTo>
                  <a:pt x="376156" y="168351"/>
                </a:lnTo>
                <a:lnTo>
                  <a:pt x="376426" y="167808"/>
                </a:lnTo>
                <a:lnTo>
                  <a:pt x="378962" y="164694"/>
                </a:lnTo>
                <a:lnTo>
                  <a:pt x="380436" y="161158"/>
                </a:lnTo>
                <a:lnTo>
                  <a:pt x="380436" y="157127"/>
                </a:lnTo>
                <a:lnTo>
                  <a:pt x="372041" y="145904"/>
                </a:lnTo>
                <a:close/>
              </a:path>
              <a:path w="447675" h="494029">
                <a:moveTo>
                  <a:pt x="402814" y="89787"/>
                </a:moveTo>
                <a:lnTo>
                  <a:pt x="134271" y="89787"/>
                </a:lnTo>
                <a:lnTo>
                  <a:pt x="134271" y="112234"/>
                </a:lnTo>
                <a:lnTo>
                  <a:pt x="402814" y="112234"/>
                </a:lnTo>
                <a:lnTo>
                  <a:pt x="402814" y="89787"/>
                </a:lnTo>
                <a:close/>
              </a:path>
              <a:path w="447675" h="494029">
                <a:moveTo>
                  <a:pt x="402814" y="44893"/>
                </a:moveTo>
                <a:lnTo>
                  <a:pt x="134271" y="44893"/>
                </a:lnTo>
                <a:lnTo>
                  <a:pt x="134271" y="67340"/>
                </a:lnTo>
                <a:lnTo>
                  <a:pt x="402814" y="67340"/>
                </a:lnTo>
                <a:lnTo>
                  <a:pt x="402814" y="44893"/>
                </a:lnTo>
                <a:close/>
              </a:path>
              <a:path w="447675" h="494029">
                <a:moveTo>
                  <a:pt x="55946" y="0"/>
                </a:moveTo>
                <a:lnTo>
                  <a:pt x="0" y="0"/>
                </a:lnTo>
                <a:lnTo>
                  <a:pt x="0" y="493828"/>
                </a:lnTo>
                <a:lnTo>
                  <a:pt x="55947" y="493828"/>
                </a:lnTo>
                <a:lnTo>
                  <a:pt x="55947" y="471381"/>
                </a:lnTo>
                <a:lnTo>
                  <a:pt x="22379" y="471381"/>
                </a:lnTo>
                <a:lnTo>
                  <a:pt x="22378" y="22446"/>
                </a:lnTo>
                <a:lnTo>
                  <a:pt x="55946" y="22446"/>
                </a:lnTo>
                <a:lnTo>
                  <a:pt x="55946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0" name="object 76">
            <a:extLst>
              <a:ext uri="{FF2B5EF4-FFF2-40B4-BE49-F238E27FC236}">
                <a16:creationId xmlns:a16="http://schemas.microsoft.com/office/drawing/2014/main" id="{2E13C099-76CD-49E1-49A6-1DD48BEE34D0}"/>
              </a:ext>
            </a:extLst>
          </p:cNvPr>
          <p:cNvSpPr/>
          <p:nvPr/>
        </p:nvSpPr>
        <p:spPr>
          <a:xfrm>
            <a:off x="10748173" y="5163710"/>
            <a:ext cx="463550" cy="421005"/>
          </a:xfrm>
          <a:custGeom>
            <a:avLst/>
            <a:gdLst/>
            <a:ahLst/>
            <a:cxnLst/>
            <a:rect l="l" t="t" r="r" b="b"/>
            <a:pathLst>
              <a:path w="463550" h="421004">
                <a:moveTo>
                  <a:pt x="168021" y="0"/>
                </a:moveTo>
                <a:lnTo>
                  <a:pt x="101369" y="4546"/>
                </a:lnTo>
                <a:lnTo>
                  <a:pt x="48101" y="17129"/>
                </a:lnTo>
                <a:lnTo>
                  <a:pt x="12787" y="36165"/>
                </a:lnTo>
                <a:lnTo>
                  <a:pt x="0" y="60070"/>
                </a:lnTo>
                <a:lnTo>
                  <a:pt x="0" y="362457"/>
                </a:lnTo>
                <a:lnTo>
                  <a:pt x="13644" y="384565"/>
                </a:lnTo>
                <a:lnTo>
                  <a:pt x="50387" y="403113"/>
                </a:lnTo>
                <a:lnTo>
                  <a:pt x="103941" y="415875"/>
                </a:lnTo>
                <a:lnTo>
                  <a:pt x="168021" y="420623"/>
                </a:lnTo>
                <a:lnTo>
                  <a:pt x="234672" y="416077"/>
                </a:lnTo>
                <a:lnTo>
                  <a:pt x="275642" y="406399"/>
                </a:lnTo>
                <a:lnTo>
                  <a:pt x="168021" y="406399"/>
                </a:lnTo>
                <a:lnTo>
                  <a:pt x="108487" y="402048"/>
                </a:lnTo>
                <a:lnTo>
                  <a:pt x="60848" y="391207"/>
                </a:lnTo>
                <a:lnTo>
                  <a:pt x="29235" y="377199"/>
                </a:lnTo>
                <a:lnTo>
                  <a:pt x="17779" y="363346"/>
                </a:lnTo>
                <a:lnTo>
                  <a:pt x="17779" y="306323"/>
                </a:lnTo>
                <a:lnTo>
                  <a:pt x="54512" y="306323"/>
                </a:lnTo>
                <a:lnTo>
                  <a:pt x="28842" y="294302"/>
                </a:lnTo>
                <a:lnTo>
                  <a:pt x="17779" y="278256"/>
                </a:lnTo>
                <a:lnTo>
                  <a:pt x="17779" y="200786"/>
                </a:lnTo>
                <a:lnTo>
                  <a:pt x="54512" y="200786"/>
                </a:lnTo>
                <a:lnTo>
                  <a:pt x="28842" y="188765"/>
                </a:lnTo>
                <a:lnTo>
                  <a:pt x="17779" y="172719"/>
                </a:lnTo>
                <a:lnTo>
                  <a:pt x="17779" y="87756"/>
                </a:lnTo>
                <a:lnTo>
                  <a:pt x="53305" y="87756"/>
                </a:lnTo>
                <a:lnTo>
                  <a:pt x="28459" y="76116"/>
                </a:lnTo>
                <a:lnTo>
                  <a:pt x="17399" y="60070"/>
                </a:lnTo>
                <a:lnTo>
                  <a:pt x="28459" y="44025"/>
                </a:lnTo>
                <a:lnTo>
                  <a:pt x="59404" y="29527"/>
                </a:lnTo>
                <a:lnTo>
                  <a:pt x="106874" y="19030"/>
                </a:lnTo>
                <a:lnTo>
                  <a:pt x="167513" y="14985"/>
                </a:lnTo>
                <a:lnTo>
                  <a:pt x="278868" y="14985"/>
                </a:lnTo>
                <a:lnTo>
                  <a:pt x="234672" y="4546"/>
                </a:lnTo>
                <a:lnTo>
                  <a:pt x="168021" y="0"/>
                </a:lnTo>
                <a:close/>
              </a:path>
              <a:path w="463550" h="421004">
                <a:moveTo>
                  <a:pt x="256285" y="158495"/>
                </a:moveTo>
                <a:lnTo>
                  <a:pt x="238505" y="158495"/>
                </a:lnTo>
                <a:lnTo>
                  <a:pt x="238505" y="327659"/>
                </a:lnTo>
                <a:lnTo>
                  <a:pt x="242697" y="331342"/>
                </a:lnTo>
                <a:lnTo>
                  <a:pt x="318261" y="331342"/>
                </a:lnTo>
                <a:lnTo>
                  <a:pt x="318261" y="361314"/>
                </a:lnTo>
                <a:lnTo>
                  <a:pt x="307270" y="377360"/>
                </a:lnTo>
                <a:lnTo>
                  <a:pt x="276431" y="391858"/>
                </a:lnTo>
                <a:lnTo>
                  <a:pt x="228947" y="402355"/>
                </a:lnTo>
                <a:lnTo>
                  <a:pt x="168021" y="406399"/>
                </a:lnTo>
                <a:lnTo>
                  <a:pt x="275642" y="406399"/>
                </a:lnTo>
                <a:lnTo>
                  <a:pt x="287940" y="403494"/>
                </a:lnTo>
                <a:lnTo>
                  <a:pt x="323254" y="384458"/>
                </a:lnTo>
                <a:lnTo>
                  <a:pt x="336042" y="360552"/>
                </a:lnTo>
                <a:lnTo>
                  <a:pt x="336042" y="330453"/>
                </a:lnTo>
                <a:lnTo>
                  <a:pt x="459994" y="330453"/>
                </a:lnTo>
                <a:lnTo>
                  <a:pt x="459994" y="315467"/>
                </a:lnTo>
                <a:lnTo>
                  <a:pt x="256285" y="315467"/>
                </a:lnTo>
                <a:lnTo>
                  <a:pt x="256285" y="158495"/>
                </a:lnTo>
                <a:close/>
              </a:path>
              <a:path w="463550" h="421004">
                <a:moveTo>
                  <a:pt x="54512" y="306323"/>
                </a:moveTo>
                <a:lnTo>
                  <a:pt x="17779" y="306323"/>
                </a:lnTo>
                <a:lnTo>
                  <a:pt x="43058" y="319601"/>
                </a:lnTo>
                <a:lnTo>
                  <a:pt x="77612" y="329866"/>
                </a:lnTo>
                <a:lnTo>
                  <a:pt x="119810" y="336488"/>
                </a:lnTo>
                <a:lnTo>
                  <a:pt x="168021" y="338835"/>
                </a:lnTo>
                <a:lnTo>
                  <a:pt x="184405" y="338534"/>
                </a:lnTo>
                <a:lnTo>
                  <a:pt x="200421" y="337661"/>
                </a:lnTo>
                <a:lnTo>
                  <a:pt x="216080" y="336264"/>
                </a:lnTo>
                <a:lnTo>
                  <a:pt x="231394" y="334390"/>
                </a:lnTo>
                <a:lnTo>
                  <a:pt x="229334" y="323341"/>
                </a:lnTo>
                <a:lnTo>
                  <a:pt x="168021" y="323341"/>
                </a:lnTo>
                <a:lnTo>
                  <a:pt x="107309" y="319297"/>
                </a:lnTo>
                <a:lnTo>
                  <a:pt x="59801" y="308800"/>
                </a:lnTo>
                <a:lnTo>
                  <a:pt x="54512" y="306323"/>
                </a:lnTo>
                <a:close/>
              </a:path>
              <a:path w="463550" h="421004">
                <a:moveTo>
                  <a:pt x="228600" y="319404"/>
                </a:moveTo>
                <a:lnTo>
                  <a:pt x="213973" y="321198"/>
                </a:lnTo>
                <a:lnTo>
                  <a:pt x="199024" y="322421"/>
                </a:lnTo>
                <a:lnTo>
                  <a:pt x="183719" y="323119"/>
                </a:lnTo>
                <a:lnTo>
                  <a:pt x="168021" y="323341"/>
                </a:lnTo>
                <a:lnTo>
                  <a:pt x="229334" y="323341"/>
                </a:lnTo>
                <a:lnTo>
                  <a:pt x="228600" y="319404"/>
                </a:lnTo>
                <a:close/>
              </a:path>
              <a:path w="463550" h="421004">
                <a:moveTo>
                  <a:pt x="458165" y="280669"/>
                </a:moveTo>
                <a:lnTo>
                  <a:pt x="361950" y="280669"/>
                </a:lnTo>
                <a:lnTo>
                  <a:pt x="376047" y="292480"/>
                </a:lnTo>
                <a:lnTo>
                  <a:pt x="429005" y="292480"/>
                </a:lnTo>
                <a:lnTo>
                  <a:pt x="417702" y="302386"/>
                </a:lnTo>
                <a:lnTo>
                  <a:pt x="430402" y="312673"/>
                </a:lnTo>
                <a:lnTo>
                  <a:pt x="463296" y="284987"/>
                </a:lnTo>
                <a:lnTo>
                  <a:pt x="458165" y="280669"/>
                </a:lnTo>
                <a:close/>
              </a:path>
              <a:path w="463550" h="421004">
                <a:moveTo>
                  <a:pt x="270891" y="227329"/>
                </a:moveTo>
                <a:lnTo>
                  <a:pt x="258191" y="237997"/>
                </a:lnTo>
                <a:lnTo>
                  <a:pt x="335152" y="303275"/>
                </a:lnTo>
                <a:lnTo>
                  <a:pt x="359992" y="282320"/>
                </a:lnTo>
                <a:lnTo>
                  <a:pt x="335152" y="282320"/>
                </a:lnTo>
                <a:lnTo>
                  <a:pt x="270891" y="227329"/>
                </a:lnTo>
                <a:close/>
              </a:path>
              <a:path w="463550" h="421004">
                <a:moveTo>
                  <a:pt x="276478" y="264921"/>
                </a:moveTo>
                <a:lnTo>
                  <a:pt x="258699" y="279907"/>
                </a:lnTo>
                <a:lnTo>
                  <a:pt x="271272" y="290575"/>
                </a:lnTo>
                <a:lnTo>
                  <a:pt x="289178" y="275589"/>
                </a:lnTo>
                <a:lnTo>
                  <a:pt x="276478" y="264921"/>
                </a:lnTo>
                <a:close/>
              </a:path>
              <a:path w="463550" h="421004">
                <a:moveTo>
                  <a:pt x="361950" y="259714"/>
                </a:moveTo>
                <a:lnTo>
                  <a:pt x="335152" y="282320"/>
                </a:lnTo>
                <a:lnTo>
                  <a:pt x="359992" y="282320"/>
                </a:lnTo>
                <a:lnTo>
                  <a:pt x="361950" y="280669"/>
                </a:lnTo>
                <a:lnTo>
                  <a:pt x="458165" y="280669"/>
                </a:lnTo>
                <a:lnTo>
                  <a:pt x="454846" y="277875"/>
                </a:lnTo>
                <a:lnTo>
                  <a:pt x="383540" y="277875"/>
                </a:lnTo>
                <a:lnTo>
                  <a:pt x="361950" y="259714"/>
                </a:lnTo>
                <a:close/>
              </a:path>
              <a:path w="463550" h="421004">
                <a:moveTo>
                  <a:pt x="430402" y="257301"/>
                </a:moveTo>
                <a:lnTo>
                  <a:pt x="417702" y="267969"/>
                </a:lnTo>
                <a:lnTo>
                  <a:pt x="429005" y="277875"/>
                </a:lnTo>
                <a:lnTo>
                  <a:pt x="454846" y="277875"/>
                </a:lnTo>
                <a:lnTo>
                  <a:pt x="430402" y="257301"/>
                </a:lnTo>
                <a:close/>
              </a:path>
              <a:path w="463550" h="421004">
                <a:moveTo>
                  <a:pt x="431847" y="221360"/>
                </a:moveTo>
                <a:lnTo>
                  <a:pt x="406907" y="221360"/>
                </a:lnTo>
                <a:lnTo>
                  <a:pt x="430022" y="240791"/>
                </a:lnTo>
                <a:lnTo>
                  <a:pt x="415925" y="240791"/>
                </a:lnTo>
                <a:lnTo>
                  <a:pt x="415925" y="255777"/>
                </a:lnTo>
                <a:lnTo>
                  <a:pt x="459994" y="255777"/>
                </a:lnTo>
                <a:lnTo>
                  <a:pt x="459994" y="230123"/>
                </a:lnTo>
                <a:lnTo>
                  <a:pt x="442214" y="230123"/>
                </a:lnTo>
                <a:lnTo>
                  <a:pt x="431847" y="221360"/>
                </a:lnTo>
                <a:close/>
              </a:path>
              <a:path w="463550" h="421004">
                <a:moveTo>
                  <a:pt x="459994" y="165607"/>
                </a:moveTo>
                <a:lnTo>
                  <a:pt x="415925" y="165607"/>
                </a:lnTo>
                <a:lnTo>
                  <a:pt x="415925" y="180720"/>
                </a:lnTo>
                <a:lnTo>
                  <a:pt x="430022" y="180720"/>
                </a:lnTo>
                <a:lnTo>
                  <a:pt x="376427" y="225297"/>
                </a:lnTo>
                <a:lnTo>
                  <a:pt x="323469" y="225297"/>
                </a:lnTo>
                <a:lnTo>
                  <a:pt x="303275" y="242696"/>
                </a:lnTo>
                <a:lnTo>
                  <a:pt x="315849" y="253364"/>
                </a:lnTo>
                <a:lnTo>
                  <a:pt x="330961" y="240791"/>
                </a:lnTo>
                <a:lnTo>
                  <a:pt x="383921" y="240791"/>
                </a:lnTo>
                <a:lnTo>
                  <a:pt x="406907" y="221360"/>
                </a:lnTo>
                <a:lnTo>
                  <a:pt x="431847" y="221360"/>
                </a:lnTo>
                <a:lnTo>
                  <a:pt x="419226" y="210692"/>
                </a:lnTo>
                <a:lnTo>
                  <a:pt x="442214" y="191388"/>
                </a:lnTo>
                <a:lnTo>
                  <a:pt x="459994" y="191388"/>
                </a:lnTo>
                <a:lnTo>
                  <a:pt x="459994" y="165607"/>
                </a:lnTo>
                <a:close/>
              </a:path>
              <a:path w="463550" h="421004">
                <a:moveTo>
                  <a:pt x="54512" y="200786"/>
                </a:moveTo>
                <a:lnTo>
                  <a:pt x="17779" y="200786"/>
                </a:lnTo>
                <a:lnTo>
                  <a:pt x="43058" y="214064"/>
                </a:lnTo>
                <a:lnTo>
                  <a:pt x="77612" y="224329"/>
                </a:lnTo>
                <a:lnTo>
                  <a:pt x="119810" y="230951"/>
                </a:lnTo>
                <a:lnTo>
                  <a:pt x="168021" y="233298"/>
                </a:lnTo>
                <a:lnTo>
                  <a:pt x="184405" y="232997"/>
                </a:lnTo>
                <a:lnTo>
                  <a:pt x="200421" y="232124"/>
                </a:lnTo>
                <a:lnTo>
                  <a:pt x="216080" y="230727"/>
                </a:lnTo>
                <a:lnTo>
                  <a:pt x="231394" y="228853"/>
                </a:lnTo>
                <a:lnTo>
                  <a:pt x="229334" y="217804"/>
                </a:lnTo>
                <a:lnTo>
                  <a:pt x="168021" y="217804"/>
                </a:lnTo>
                <a:lnTo>
                  <a:pt x="107309" y="213760"/>
                </a:lnTo>
                <a:lnTo>
                  <a:pt x="59801" y="203263"/>
                </a:lnTo>
                <a:lnTo>
                  <a:pt x="54512" y="200786"/>
                </a:lnTo>
                <a:close/>
              </a:path>
              <a:path w="463550" h="421004">
                <a:moveTo>
                  <a:pt x="459994" y="218185"/>
                </a:moveTo>
                <a:lnTo>
                  <a:pt x="442214" y="218185"/>
                </a:lnTo>
                <a:lnTo>
                  <a:pt x="442214" y="230123"/>
                </a:lnTo>
                <a:lnTo>
                  <a:pt x="459994" y="230123"/>
                </a:lnTo>
                <a:lnTo>
                  <a:pt x="459994" y="218185"/>
                </a:lnTo>
                <a:close/>
              </a:path>
              <a:path w="463550" h="421004">
                <a:moveTo>
                  <a:pt x="228600" y="213867"/>
                </a:moveTo>
                <a:lnTo>
                  <a:pt x="213973" y="215661"/>
                </a:lnTo>
                <a:lnTo>
                  <a:pt x="199024" y="216884"/>
                </a:lnTo>
                <a:lnTo>
                  <a:pt x="183719" y="217582"/>
                </a:lnTo>
                <a:lnTo>
                  <a:pt x="168021" y="217804"/>
                </a:lnTo>
                <a:lnTo>
                  <a:pt x="229334" y="217804"/>
                </a:lnTo>
                <a:lnTo>
                  <a:pt x="228600" y="213867"/>
                </a:lnTo>
                <a:close/>
              </a:path>
              <a:path w="463550" h="421004">
                <a:moveTo>
                  <a:pt x="321564" y="172719"/>
                </a:moveTo>
                <a:lnTo>
                  <a:pt x="264795" y="172719"/>
                </a:lnTo>
                <a:lnTo>
                  <a:pt x="264795" y="187832"/>
                </a:lnTo>
                <a:lnTo>
                  <a:pt x="369824" y="187832"/>
                </a:lnTo>
                <a:lnTo>
                  <a:pt x="391032" y="207898"/>
                </a:lnTo>
                <a:lnTo>
                  <a:pt x="404114" y="198119"/>
                </a:lnTo>
                <a:lnTo>
                  <a:pt x="390368" y="185038"/>
                </a:lnTo>
                <a:lnTo>
                  <a:pt x="335660" y="185038"/>
                </a:lnTo>
                <a:lnTo>
                  <a:pt x="321564" y="172719"/>
                </a:lnTo>
                <a:close/>
              </a:path>
              <a:path w="463550" h="421004">
                <a:moveTo>
                  <a:pt x="357250" y="187832"/>
                </a:moveTo>
                <a:lnTo>
                  <a:pt x="314071" y="187832"/>
                </a:lnTo>
                <a:lnTo>
                  <a:pt x="335660" y="205993"/>
                </a:lnTo>
                <a:lnTo>
                  <a:pt x="357250" y="187832"/>
                </a:lnTo>
                <a:close/>
              </a:path>
              <a:path w="463550" h="421004">
                <a:moveTo>
                  <a:pt x="459994" y="191388"/>
                </a:moveTo>
                <a:lnTo>
                  <a:pt x="442214" y="191388"/>
                </a:lnTo>
                <a:lnTo>
                  <a:pt x="442214" y="203199"/>
                </a:lnTo>
                <a:lnTo>
                  <a:pt x="459994" y="203199"/>
                </a:lnTo>
                <a:lnTo>
                  <a:pt x="459994" y="191388"/>
                </a:lnTo>
                <a:close/>
              </a:path>
              <a:path w="463550" h="421004">
                <a:moveTo>
                  <a:pt x="377825" y="173100"/>
                </a:moveTo>
                <a:lnTo>
                  <a:pt x="349757" y="173100"/>
                </a:lnTo>
                <a:lnTo>
                  <a:pt x="335660" y="185038"/>
                </a:lnTo>
                <a:lnTo>
                  <a:pt x="390368" y="185038"/>
                </a:lnTo>
                <a:lnTo>
                  <a:pt x="377825" y="173100"/>
                </a:lnTo>
                <a:close/>
              </a:path>
              <a:path w="463550" h="421004">
                <a:moveTo>
                  <a:pt x="336042" y="87756"/>
                </a:moveTo>
                <a:lnTo>
                  <a:pt x="318261" y="87756"/>
                </a:lnTo>
                <a:lnTo>
                  <a:pt x="318261" y="165226"/>
                </a:lnTo>
                <a:lnTo>
                  <a:pt x="336042" y="165226"/>
                </a:lnTo>
                <a:lnTo>
                  <a:pt x="336042" y="87756"/>
                </a:lnTo>
                <a:close/>
              </a:path>
              <a:path w="463550" h="421004">
                <a:moveTo>
                  <a:pt x="53305" y="87756"/>
                </a:moveTo>
                <a:lnTo>
                  <a:pt x="17779" y="87756"/>
                </a:lnTo>
                <a:lnTo>
                  <a:pt x="43058" y="101014"/>
                </a:lnTo>
                <a:lnTo>
                  <a:pt x="77612" y="111236"/>
                </a:lnTo>
                <a:lnTo>
                  <a:pt x="119810" y="117814"/>
                </a:lnTo>
                <a:lnTo>
                  <a:pt x="168021" y="120141"/>
                </a:lnTo>
                <a:lnTo>
                  <a:pt x="216177" y="117867"/>
                </a:lnTo>
                <a:lnTo>
                  <a:pt x="258286" y="111378"/>
                </a:lnTo>
                <a:lnTo>
                  <a:pt x="279349" y="105155"/>
                </a:lnTo>
                <a:lnTo>
                  <a:pt x="167513" y="105155"/>
                </a:lnTo>
                <a:lnTo>
                  <a:pt x="106874" y="101111"/>
                </a:lnTo>
                <a:lnTo>
                  <a:pt x="59404" y="90614"/>
                </a:lnTo>
                <a:lnTo>
                  <a:pt x="53305" y="87756"/>
                </a:lnTo>
                <a:close/>
              </a:path>
              <a:path w="463550" h="421004">
                <a:moveTo>
                  <a:pt x="278868" y="14985"/>
                </a:moveTo>
                <a:lnTo>
                  <a:pt x="167513" y="14985"/>
                </a:lnTo>
                <a:lnTo>
                  <a:pt x="228224" y="19030"/>
                </a:lnTo>
                <a:lnTo>
                  <a:pt x="275732" y="29527"/>
                </a:lnTo>
                <a:lnTo>
                  <a:pt x="306691" y="44025"/>
                </a:lnTo>
                <a:lnTo>
                  <a:pt x="317753" y="60070"/>
                </a:lnTo>
                <a:lnTo>
                  <a:pt x="306691" y="76116"/>
                </a:lnTo>
                <a:lnTo>
                  <a:pt x="275732" y="90614"/>
                </a:lnTo>
                <a:lnTo>
                  <a:pt x="228224" y="101111"/>
                </a:lnTo>
                <a:lnTo>
                  <a:pt x="167513" y="105155"/>
                </a:lnTo>
                <a:lnTo>
                  <a:pt x="279349" y="105155"/>
                </a:lnTo>
                <a:lnTo>
                  <a:pt x="292822" y="101175"/>
                </a:lnTo>
                <a:lnTo>
                  <a:pt x="318261" y="87756"/>
                </a:lnTo>
                <a:lnTo>
                  <a:pt x="336042" y="87756"/>
                </a:lnTo>
                <a:lnTo>
                  <a:pt x="336042" y="60070"/>
                </a:lnTo>
                <a:lnTo>
                  <a:pt x="323254" y="36165"/>
                </a:lnTo>
                <a:lnTo>
                  <a:pt x="287940" y="17129"/>
                </a:lnTo>
                <a:lnTo>
                  <a:pt x="278868" y="1498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object 121">
            <a:extLst>
              <a:ext uri="{FF2B5EF4-FFF2-40B4-BE49-F238E27FC236}">
                <a16:creationId xmlns:a16="http://schemas.microsoft.com/office/drawing/2014/main" id="{DE8FB227-6B19-0DC1-25DD-B0BE386D47B6}"/>
              </a:ext>
            </a:extLst>
          </p:cNvPr>
          <p:cNvSpPr/>
          <p:nvPr/>
        </p:nvSpPr>
        <p:spPr>
          <a:xfrm>
            <a:off x="9401452" y="5163711"/>
            <a:ext cx="366165" cy="538298"/>
          </a:xfrm>
          <a:custGeom>
            <a:avLst/>
            <a:gdLst/>
            <a:ahLst/>
            <a:cxnLst/>
            <a:rect l="l" t="t" r="r" b="b"/>
            <a:pathLst>
              <a:path w="307975" h="452754">
                <a:moveTo>
                  <a:pt x="154050" y="0"/>
                </a:moveTo>
                <a:lnTo>
                  <a:pt x="98589" y="4000"/>
                </a:lnTo>
                <a:lnTo>
                  <a:pt x="49260" y="15811"/>
                </a:lnTo>
                <a:lnTo>
                  <a:pt x="13908" y="35147"/>
                </a:lnTo>
                <a:lnTo>
                  <a:pt x="380" y="61722"/>
                </a:lnTo>
                <a:lnTo>
                  <a:pt x="0" y="61849"/>
                </a:lnTo>
                <a:lnTo>
                  <a:pt x="0" y="391795"/>
                </a:lnTo>
                <a:lnTo>
                  <a:pt x="13549" y="417962"/>
                </a:lnTo>
                <a:lnTo>
                  <a:pt x="48958" y="437022"/>
                </a:lnTo>
                <a:lnTo>
                  <a:pt x="98369" y="448677"/>
                </a:lnTo>
                <a:lnTo>
                  <a:pt x="153924" y="452628"/>
                </a:lnTo>
                <a:lnTo>
                  <a:pt x="209478" y="448677"/>
                </a:lnTo>
                <a:lnTo>
                  <a:pt x="258889" y="437022"/>
                </a:lnTo>
                <a:lnTo>
                  <a:pt x="259862" y="436499"/>
                </a:lnTo>
                <a:lnTo>
                  <a:pt x="153924" y="436499"/>
                </a:lnTo>
                <a:lnTo>
                  <a:pt x="99121" y="432478"/>
                </a:lnTo>
                <a:lnTo>
                  <a:pt x="55451" y="422052"/>
                </a:lnTo>
                <a:lnTo>
                  <a:pt x="26568" y="407673"/>
                </a:lnTo>
                <a:lnTo>
                  <a:pt x="16128" y="391795"/>
                </a:lnTo>
                <a:lnTo>
                  <a:pt x="16128" y="90170"/>
                </a:lnTo>
                <a:lnTo>
                  <a:pt x="50381" y="90170"/>
                </a:lnTo>
                <a:lnTo>
                  <a:pt x="26606" y="77880"/>
                </a:lnTo>
                <a:lnTo>
                  <a:pt x="16509" y="61722"/>
                </a:lnTo>
                <a:lnTo>
                  <a:pt x="26606" y="45489"/>
                </a:lnTo>
                <a:lnTo>
                  <a:pt x="54895" y="30829"/>
                </a:lnTo>
                <a:lnTo>
                  <a:pt x="98377" y="20216"/>
                </a:lnTo>
                <a:lnTo>
                  <a:pt x="154050" y="16129"/>
                </a:lnTo>
                <a:lnTo>
                  <a:pt x="259486" y="16129"/>
                </a:lnTo>
                <a:lnTo>
                  <a:pt x="258905" y="15811"/>
                </a:lnTo>
                <a:lnTo>
                  <a:pt x="209532" y="4000"/>
                </a:lnTo>
                <a:lnTo>
                  <a:pt x="154050" y="0"/>
                </a:lnTo>
                <a:close/>
              </a:path>
              <a:path w="307975" h="452754">
                <a:moveTo>
                  <a:pt x="307848" y="90424"/>
                </a:moveTo>
                <a:lnTo>
                  <a:pt x="291719" y="90424"/>
                </a:lnTo>
                <a:lnTo>
                  <a:pt x="291719" y="391795"/>
                </a:lnTo>
                <a:lnTo>
                  <a:pt x="281279" y="407673"/>
                </a:lnTo>
                <a:lnTo>
                  <a:pt x="252396" y="422052"/>
                </a:lnTo>
                <a:lnTo>
                  <a:pt x="208726" y="432478"/>
                </a:lnTo>
                <a:lnTo>
                  <a:pt x="153924" y="436499"/>
                </a:lnTo>
                <a:lnTo>
                  <a:pt x="259862" y="436499"/>
                </a:lnTo>
                <a:lnTo>
                  <a:pt x="294298" y="417962"/>
                </a:lnTo>
                <a:lnTo>
                  <a:pt x="307848" y="391795"/>
                </a:lnTo>
                <a:lnTo>
                  <a:pt x="307848" y="90424"/>
                </a:lnTo>
                <a:close/>
              </a:path>
              <a:path w="307975" h="452754">
                <a:moveTo>
                  <a:pt x="68706" y="305054"/>
                </a:moveTo>
                <a:lnTo>
                  <a:pt x="68199" y="305054"/>
                </a:lnTo>
                <a:lnTo>
                  <a:pt x="55844" y="307530"/>
                </a:lnTo>
                <a:lnTo>
                  <a:pt x="45751" y="314293"/>
                </a:lnTo>
                <a:lnTo>
                  <a:pt x="38945" y="324342"/>
                </a:lnTo>
                <a:lnTo>
                  <a:pt x="36449" y="336677"/>
                </a:lnTo>
                <a:lnTo>
                  <a:pt x="38945" y="348958"/>
                </a:lnTo>
                <a:lnTo>
                  <a:pt x="45751" y="359013"/>
                </a:lnTo>
                <a:lnTo>
                  <a:pt x="55844" y="365805"/>
                </a:lnTo>
                <a:lnTo>
                  <a:pt x="68199" y="368300"/>
                </a:lnTo>
                <a:lnTo>
                  <a:pt x="80553" y="365805"/>
                </a:lnTo>
                <a:lnTo>
                  <a:pt x="90646" y="359013"/>
                </a:lnTo>
                <a:lnTo>
                  <a:pt x="95277" y="352171"/>
                </a:lnTo>
                <a:lnTo>
                  <a:pt x="59562" y="352171"/>
                </a:lnTo>
                <a:lnTo>
                  <a:pt x="52577" y="345186"/>
                </a:lnTo>
                <a:lnTo>
                  <a:pt x="52577" y="328041"/>
                </a:lnTo>
                <a:lnTo>
                  <a:pt x="59562" y="321183"/>
                </a:lnTo>
                <a:lnTo>
                  <a:pt x="95834" y="321183"/>
                </a:lnTo>
                <a:lnTo>
                  <a:pt x="91269" y="315013"/>
                </a:lnTo>
                <a:lnTo>
                  <a:pt x="85217" y="310007"/>
                </a:lnTo>
                <a:lnTo>
                  <a:pt x="87300" y="305181"/>
                </a:lnTo>
                <a:lnTo>
                  <a:pt x="69215" y="305181"/>
                </a:lnTo>
                <a:lnTo>
                  <a:pt x="68706" y="305054"/>
                </a:lnTo>
                <a:close/>
              </a:path>
              <a:path w="307975" h="452754">
                <a:moveTo>
                  <a:pt x="95834" y="321183"/>
                </a:moveTo>
                <a:lnTo>
                  <a:pt x="76834" y="321183"/>
                </a:lnTo>
                <a:lnTo>
                  <a:pt x="83693" y="328041"/>
                </a:lnTo>
                <a:lnTo>
                  <a:pt x="83693" y="345186"/>
                </a:lnTo>
                <a:lnTo>
                  <a:pt x="76834" y="352171"/>
                </a:lnTo>
                <a:lnTo>
                  <a:pt x="95277" y="352171"/>
                </a:lnTo>
                <a:lnTo>
                  <a:pt x="97452" y="348958"/>
                </a:lnTo>
                <a:lnTo>
                  <a:pt x="99949" y="336677"/>
                </a:lnTo>
                <a:lnTo>
                  <a:pt x="98897" y="328598"/>
                </a:lnTo>
                <a:lnTo>
                  <a:pt x="95916" y="321294"/>
                </a:lnTo>
                <a:close/>
              </a:path>
              <a:path w="307975" h="452754">
                <a:moveTo>
                  <a:pt x="107569" y="218694"/>
                </a:moveTo>
                <a:lnTo>
                  <a:pt x="95267" y="221188"/>
                </a:lnTo>
                <a:lnTo>
                  <a:pt x="85169" y="227980"/>
                </a:lnTo>
                <a:lnTo>
                  <a:pt x="78333" y="238035"/>
                </a:lnTo>
                <a:lnTo>
                  <a:pt x="75819" y="250317"/>
                </a:lnTo>
                <a:lnTo>
                  <a:pt x="75819" y="258445"/>
                </a:lnTo>
                <a:lnTo>
                  <a:pt x="79121" y="265811"/>
                </a:lnTo>
                <a:lnTo>
                  <a:pt x="84200" y="271399"/>
                </a:lnTo>
                <a:lnTo>
                  <a:pt x="69723" y="305181"/>
                </a:lnTo>
                <a:lnTo>
                  <a:pt x="87300" y="305181"/>
                </a:lnTo>
                <a:lnTo>
                  <a:pt x="98044" y="280289"/>
                </a:lnTo>
                <a:lnTo>
                  <a:pt x="117318" y="280289"/>
                </a:lnTo>
                <a:lnTo>
                  <a:pt x="124555" y="276955"/>
                </a:lnTo>
                <a:lnTo>
                  <a:pt x="131143" y="271331"/>
                </a:lnTo>
                <a:lnTo>
                  <a:pt x="134895" y="265811"/>
                </a:lnTo>
                <a:lnTo>
                  <a:pt x="99059" y="265811"/>
                </a:lnTo>
                <a:lnTo>
                  <a:pt x="92075" y="258826"/>
                </a:lnTo>
                <a:lnTo>
                  <a:pt x="92075" y="241808"/>
                </a:lnTo>
                <a:lnTo>
                  <a:pt x="99059" y="234823"/>
                </a:lnTo>
                <a:lnTo>
                  <a:pt x="134757" y="234823"/>
                </a:lnTo>
                <a:lnTo>
                  <a:pt x="129333" y="227361"/>
                </a:lnTo>
                <a:lnTo>
                  <a:pt x="119493" y="221015"/>
                </a:lnTo>
                <a:lnTo>
                  <a:pt x="107569" y="218694"/>
                </a:lnTo>
                <a:close/>
              </a:path>
              <a:path w="307975" h="452754">
                <a:moveTo>
                  <a:pt x="186690" y="264160"/>
                </a:moveTo>
                <a:lnTo>
                  <a:pt x="136017" y="264160"/>
                </a:lnTo>
                <a:lnTo>
                  <a:pt x="171069" y="272161"/>
                </a:lnTo>
                <a:lnTo>
                  <a:pt x="175002" y="282237"/>
                </a:lnTo>
                <a:lnTo>
                  <a:pt x="181959" y="290290"/>
                </a:lnTo>
                <a:lnTo>
                  <a:pt x="191250" y="295628"/>
                </a:lnTo>
                <a:lnTo>
                  <a:pt x="202183" y="297561"/>
                </a:lnTo>
                <a:lnTo>
                  <a:pt x="214538" y="295084"/>
                </a:lnTo>
                <a:lnTo>
                  <a:pt x="224631" y="288321"/>
                </a:lnTo>
                <a:lnTo>
                  <a:pt x="229297" y="281432"/>
                </a:lnTo>
                <a:lnTo>
                  <a:pt x="193675" y="281432"/>
                </a:lnTo>
                <a:lnTo>
                  <a:pt x="186690" y="274574"/>
                </a:lnTo>
                <a:lnTo>
                  <a:pt x="186690" y="264160"/>
                </a:lnTo>
                <a:close/>
              </a:path>
              <a:path w="307975" h="452754">
                <a:moveTo>
                  <a:pt x="117318" y="280289"/>
                </a:moveTo>
                <a:lnTo>
                  <a:pt x="98044" y="280289"/>
                </a:lnTo>
                <a:lnTo>
                  <a:pt x="101092" y="281178"/>
                </a:lnTo>
                <a:lnTo>
                  <a:pt x="104267" y="281940"/>
                </a:lnTo>
                <a:lnTo>
                  <a:pt x="107569" y="281940"/>
                </a:lnTo>
                <a:lnTo>
                  <a:pt x="116586" y="280626"/>
                </a:lnTo>
                <a:lnTo>
                  <a:pt x="117318" y="280289"/>
                </a:lnTo>
                <a:close/>
              </a:path>
              <a:path w="307975" h="452754">
                <a:moveTo>
                  <a:pt x="229577" y="250444"/>
                </a:moveTo>
                <a:lnTo>
                  <a:pt x="210820" y="250444"/>
                </a:lnTo>
                <a:lnTo>
                  <a:pt x="217804" y="257429"/>
                </a:lnTo>
                <a:lnTo>
                  <a:pt x="217804" y="274574"/>
                </a:lnTo>
                <a:lnTo>
                  <a:pt x="210820" y="281432"/>
                </a:lnTo>
                <a:lnTo>
                  <a:pt x="229297" y="281432"/>
                </a:lnTo>
                <a:lnTo>
                  <a:pt x="231437" y="278272"/>
                </a:lnTo>
                <a:lnTo>
                  <a:pt x="233933" y="265938"/>
                </a:lnTo>
                <a:lnTo>
                  <a:pt x="233175" y="259105"/>
                </a:lnTo>
                <a:lnTo>
                  <a:pt x="231012" y="252809"/>
                </a:lnTo>
                <a:lnTo>
                  <a:pt x="229577" y="250444"/>
                </a:lnTo>
                <a:close/>
              </a:path>
              <a:path w="307975" h="452754">
                <a:moveTo>
                  <a:pt x="134757" y="234823"/>
                </a:moveTo>
                <a:lnTo>
                  <a:pt x="116204" y="234823"/>
                </a:lnTo>
                <a:lnTo>
                  <a:pt x="123190" y="241808"/>
                </a:lnTo>
                <a:lnTo>
                  <a:pt x="123190" y="258826"/>
                </a:lnTo>
                <a:lnTo>
                  <a:pt x="116204" y="265811"/>
                </a:lnTo>
                <a:lnTo>
                  <a:pt x="134895" y="265811"/>
                </a:lnTo>
                <a:lnTo>
                  <a:pt x="136017" y="264160"/>
                </a:lnTo>
                <a:lnTo>
                  <a:pt x="186690" y="264160"/>
                </a:lnTo>
                <a:lnTo>
                  <a:pt x="186690" y="257429"/>
                </a:lnTo>
                <a:lnTo>
                  <a:pt x="188214" y="255905"/>
                </a:lnTo>
                <a:lnTo>
                  <a:pt x="172339" y="255905"/>
                </a:lnTo>
                <a:lnTo>
                  <a:pt x="139192" y="248412"/>
                </a:lnTo>
                <a:lnTo>
                  <a:pt x="136197" y="236803"/>
                </a:lnTo>
                <a:lnTo>
                  <a:pt x="134757" y="234823"/>
                </a:lnTo>
                <a:close/>
              </a:path>
              <a:path w="307975" h="452754">
                <a:moveTo>
                  <a:pt x="204343" y="234442"/>
                </a:moveTo>
                <a:lnTo>
                  <a:pt x="202183" y="234442"/>
                </a:lnTo>
                <a:lnTo>
                  <a:pt x="192270" y="236045"/>
                </a:lnTo>
                <a:lnTo>
                  <a:pt x="183642" y="240506"/>
                </a:lnTo>
                <a:lnTo>
                  <a:pt x="176823" y="247300"/>
                </a:lnTo>
                <a:lnTo>
                  <a:pt x="172339" y="255905"/>
                </a:lnTo>
                <a:lnTo>
                  <a:pt x="188214" y="255905"/>
                </a:lnTo>
                <a:lnTo>
                  <a:pt x="193675" y="250444"/>
                </a:lnTo>
                <a:lnTo>
                  <a:pt x="229577" y="250444"/>
                </a:lnTo>
                <a:lnTo>
                  <a:pt x="227611" y="247203"/>
                </a:lnTo>
                <a:lnTo>
                  <a:pt x="223139" y="242443"/>
                </a:lnTo>
                <a:lnTo>
                  <a:pt x="226037" y="235077"/>
                </a:lnTo>
                <a:lnTo>
                  <a:pt x="208660" y="235077"/>
                </a:lnTo>
                <a:lnTo>
                  <a:pt x="206501" y="234569"/>
                </a:lnTo>
                <a:lnTo>
                  <a:pt x="204343" y="234442"/>
                </a:lnTo>
                <a:close/>
              </a:path>
              <a:path w="307975" h="452754">
                <a:moveTo>
                  <a:pt x="241680" y="140208"/>
                </a:moveTo>
                <a:lnTo>
                  <a:pt x="229326" y="142684"/>
                </a:lnTo>
                <a:lnTo>
                  <a:pt x="219233" y="149447"/>
                </a:lnTo>
                <a:lnTo>
                  <a:pt x="212427" y="159496"/>
                </a:lnTo>
                <a:lnTo>
                  <a:pt x="209930" y="171831"/>
                </a:lnTo>
                <a:lnTo>
                  <a:pt x="210891" y="179556"/>
                </a:lnTo>
                <a:lnTo>
                  <a:pt x="213614" y="186578"/>
                </a:lnTo>
                <a:lnTo>
                  <a:pt x="217860" y="192672"/>
                </a:lnTo>
                <a:lnTo>
                  <a:pt x="223393" y="197612"/>
                </a:lnTo>
                <a:lnTo>
                  <a:pt x="208660" y="235077"/>
                </a:lnTo>
                <a:lnTo>
                  <a:pt x="226037" y="235077"/>
                </a:lnTo>
                <a:lnTo>
                  <a:pt x="238632" y="203073"/>
                </a:lnTo>
                <a:lnTo>
                  <a:pt x="243556" y="203073"/>
                </a:lnTo>
                <a:lnTo>
                  <a:pt x="253962" y="200959"/>
                </a:lnTo>
                <a:lnTo>
                  <a:pt x="264017" y="194167"/>
                </a:lnTo>
                <a:lnTo>
                  <a:pt x="268639" y="187325"/>
                </a:lnTo>
                <a:lnTo>
                  <a:pt x="233045" y="187325"/>
                </a:lnTo>
                <a:lnTo>
                  <a:pt x="226059" y="180340"/>
                </a:lnTo>
                <a:lnTo>
                  <a:pt x="226059" y="163195"/>
                </a:lnTo>
                <a:lnTo>
                  <a:pt x="233045" y="156337"/>
                </a:lnTo>
                <a:lnTo>
                  <a:pt x="268674" y="156337"/>
                </a:lnTo>
                <a:lnTo>
                  <a:pt x="264017" y="149447"/>
                </a:lnTo>
                <a:lnTo>
                  <a:pt x="253962" y="142684"/>
                </a:lnTo>
                <a:lnTo>
                  <a:pt x="241680" y="140208"/>
                </a:lnTo>
                <a:close/>
              </a:path>
              <a:path w="307975" h="452754">
                <a:moveTo>
                  <a:pt x="243556" y="203073"/>
                </a:moveTo>
                <a:lnTo>
                  <a:pt x="238632" y="203073"/>
                </a:lnTo>
                <a:lnTo>
                  <a:pt x="239649" y="203200"/>
                </a:lnTo>
                <a:lnTo>
                  <a:pt x="240665" y="203454"/>
                </a:lnTo>
                <a:lnTo>
                  <a:pt x="241680" y="203454"/>
                </a:lnTo>
                <a:lnTo>
                  <a:pt x="243556" y="203073"/>
                </a:lnTo>
                <a:close/>
              </a:path>
              <a:path w="307975" h="452754">
                <a:moveTo>
                  <a:pt x="268674" y="156337"/>
                </a:moveTo>
                <a:lnTo>
                  <a:pt x="250190" y="156337"/>
                </a:lnTo>
                <a:lnTo>
                  <a:pt x="257175" y="163195"/>
                </a:lnTo>
                <a:lnTo>
                  <a:pt x="257175" y="180340"/>
                </a:lnTo>
                <a:lnTo>
                  <a:pt x="250190" y="187325"/>
                </a:lnTo>
                <a:lnTo>
                  <a:pt x="268639" y="187325"/>
                </a:lnTo>
                <a:lnTo>
                  <a:pt x="270809" y="184112"/>
                </a:lnTo>
                <a:lnTo>
                  <a:pt x="273303" y="171831"/>
                </a:lnTo>
                <a:lnTo>
                  <a:pt x="270809" y="159496"/>
                </a:lnTo>
                <a:lnTo>
                  <a:pt x="268674" y="156337"/>
                </a:lnTo>
                <a:close/>
              </a:path>
              <a:path w="307975" h="452754">
                <a:moveTo>
                  <a:pt x="50381" y="90170"/>
                </a:moveTo>
                <a:lnTo>
                  <a:pt x="16128" y="90170"/>
                </a:lnTo>
                <a:lnTo>
                  <a:pt x="41411" y="104511"/>
                </a:lnTo>
                <a:lnTo>
                  <a:pt x="74850" y="114887"/>
                </a:lnTo>
                <a:lnTo>
                  <a:pt x="113409" y="121191"/>
                </a:lnTo>
                <a:lnTo>
                  <a:pt x="154050" y="123317"/>
                </a:lnTo>
                <a:lnTo>
                  <a:pt x="194581" y="121213"/>
                </a:lnTo>
                <a:lnTo>
                  <a:pt x="233029" y="114966"/>
                </a:lnTo>
                <a:lnTo>
                  <a:pt x="258247" y="107188"/>
                </a:lnTo>
                <a:lnTo>
                  <a:pt x="154050" y="107188"/>
                </a:lnTo>
                <a:lnTo>
                  <a:pt x="98377" y="103102"/>
                </a:lnTo>
                <a:lnTo>
                  <a:pt x="54895" y="92503"/>
                </a:lnTo>
                <a:lnTo>
                  <a:pt x="50381" y="90170"/>
                </a:lnTo>
                <a:close/>
              </a:path>
              <a:path w="307975" h="452754">
                <a:moveTo>
                  <a:pt x="259486" y="16129"/>
                </a:moveTo>
                <a:lnTo>
                  <a:pt x="154050" y="16129"/>
                </a:lnTo>
                <a:lnTo>
                  <a:pt x="209798" y="20216"/>
                </a:lnTo>
                <a:lnTo>
                  <a:pt x="253317" y="30829"/>
                </a:lnTo>
                <a:lnTo>
                  <a:pt x="281620" y="45489"/>
                </a:lnTo>
                <a:lnTo>
                  <a:pt x="291719" y="61722"/>
                </a:lnTo>
                <a:lnTo>
                  <a:pt x="281620" y="77880"/>
                </a:lnTo>
                <a:lnTo>
                  <a:pt x="253317" y="92503"/>
                </a:lnTo>
                <a:lnTo>
                  <a:pt x="209798" y="103102"/>
                </a:lnTo>
                <a:lnTo>
                  <a:pt x="154050" y="107188"/>
                </a:lnTo>
                <a:lnTo>
                  <a:pt x="258247" y="107188"/>
                </a:lnTo>
                <a:lnTo>
                  <a:pt x="266404" y="104671"/>
                </a:lnTo>
                <a:lnTo>
                  <a:pt x="291719" y="90424"/>
                </a:lnTo>
                <a:lnTo>
                  <a:pt x="307848" y="90424"/>
                </a:lnTo>
                <a:lnTo>
                  <a:pt x="307848" y="61722"/>
                </a:lnTo>
                <a:lnTo>
                  <a:pt x="294300" y="35147"/>
                </a:lnTo>
                <a:lnTo>
                  <a:pt x="259486" y="1612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2" name="object 10">
            <a:extLst>
              <a:ext uri="{FF2B5EF4-FFF2-40B4-BE49-F238E27FC236}">
                <a16:creationId xmlns:a16="http://schemas.microsoft.com/office/drawing/2014/main" id="{08B150C5-5521-853B-179D-47CE18C0DF22}"/>
              </a:ext>
            </a:extLst>
          </p:cNvPr>
          <p:cNvSpPr/>
          <p:nvPr/>
        </p:nvSpPr>
        <p:spPr>
          <a:xfrm>
            <a:off x="5117658" y="5247994"/>
            <a:ext cx="561276" cy="493468"/>
          </a:xfrm>
          <a:custGeom>
            <a:avLst/>
            <a:gdLst/>
            <a:ahLst/>
            <a:cxnLst/>
            <a:rect l="l" t="t" r="r" b="b"/>
            <a:pathLst>
              <a:path w="567690" h="499110">
                <a:moveTo>
                  <a:pt x="433857" y="189522"/>
                </a:moveTo>
                <a:lnTo>
                  <a:pt x="420878" y="165023"/>
                </a:lnTo>
                <a:lnTo>
                  <a:pt x="411645" y="160248"/>
                </a:lnTo>
                <a:lnTo>
                  <a:pt x="411645" y="189522"/>
                </a:lnTo>
                <a:lnTo>
                  <a:pt x="411645" y="218808"/>
                </a:lnTo>
                <a:lnTo>
                  <a:pt x="411645" y="442226"/>
                </a:lnTo>
                <a:lnTo>
                  <a:pt x="403288" y="452742"/>
                </a:lnTo>
                <a:lnTo>
                  <a:pt x="378701" y="463981"/>
                </a:lnTo>
                <a:lnTo>
                  <a:pt x="338632" y="472935"/>
                </a:lnTo>
                <a:lnTo>
                  <a:pt x="283794" y="476580"/>
                </a:lnTo>
                <a:lnTo>
                  <a:pt x="228993" y="472935"/>
                </a:lnTo>
                <a:lnTo>
                  <a:pt x="189001" y="463981"/>
                </a:lnTo>
                <a:lnTo>
                  <a:pt x="164490" y="452742"/>
                </a:lnTo>
                <a:lnTo>
                  <a:pt x="156171" y="442226"/>
                </a:lnTo>
                <a:lnTo>
                  <a:pt x="156171" y="387311"/>
                </a:lnTo>
                <a:lnTo>
                  <a:pt x="180975" y="400177"/>
                </a:lnTo>
                <a:lnTo>
                  <a:pt x="228993" y="410908"/>
                </a:lnTo>
                <a:lnTo>
                  <a:pt x="283794" y="414515"/>
                </a:lnTo>
                <a:lnTo>
                  <a:pt x="338632" y="410908"/>
                </a:lnTo>
                <a:lnTo>
                  <a:pt x="386727" y="400177"/>
                </a:lnTo>
                <a:lnTo>
                  <a:pt x="411645" y="387273"/>
                </a:lnTo>
                <a:lnTo>
                  <a:pt x="411645" y="357987"/>
                </a:lnTo>
                <a:lnTo>
                  <a:pt x="403288" y="368274"/>
                </a:lnTo>
                <a:lnTo>
                  <a:pt x="378701" y="379539"/>
                </a:lnTo>
                <a:lnTo>
                  <a:pt x="338632" y="388620"/>
                </a:lnTo>
                <a:lnTo>
                  <a:pt x="283794" y="392353"/>
                </a:lnTo>
                <a:lnTo>
                  <a:pt x="228993" y="388620"/>
                </a:lnTo>
                <a:lnTo>
                  <a:pt x="189001" y="379539"/>
                </a:lnTo>
                <a:lnTo>
                  <a:pt x="164490" y="368274"/>
                </a:lnTo>
                <a:lnTo>
                  <a:pt x="156171" y="357987"/>
                </a:lnTo>
                <a:lnTo>
                  <a:pt x="156171" y="303072"/>
                </a:lnTo>
                <a:lnTo>
                  <a:pt x="180975" y="315937"/>
                </a:lnTo>
                <a:lnTo>
                  <a:pt x="228993" y="326669"/>
                </a:lnTo>
                <a:lnTo>
                  <a:pt x="283794" y="330288"/>
                </a:lnTo>
                <a:lnTo>
                  <a:pt x="338632" y="326669"/>
                </a:lnTo>
                <a:lnTo>
                  <a:pt x="386727" y="315937"/>
                </a:lnTo>
                <a:lnTo>
                  <a:pt x="411645" y="303047"/>
                </a:lnTo>
                <a:lnTo>
                  <a:pt x="411645" y="273761"/>
                </a:lnTo>
                <a:lnTo>
                  <a:pt x="403288" y="284035"/>
                </a:lnTo>
                <a:lnTo>
                  <a:pt x="378701" y="295300"/>
                </a:lnTo>
                <a:lnTo>
                  <a:pt x="338632" y="304380"/>
                </a:lnTo>
                <a:lnTo>
                  <a:pt x="283794" y="308114"/>
                </a:lnTo>
                <a:lnTo>
                  <a:pt x="228993" y="304380"/>
                </a:lnTo>
                <a:lnTo>
                  <a:pt x="189001" y="295300"/>
                </a:lnTo>
                <a:lnTo>
                  <a:pt x="164490" y="284035"/>
                </a:lnTo>
                <a:lnTo>
                  <a:pt x="156171" y="273761"/>
                </a:lnTo>
                <a:lnTo>
                  <a:pt x="156171" y="218846"/>
                </a:lnTo>
                <a:lnTo>
                  <a:pt x="180975" y="231711"/>
                </a:lnTo>
                <a:lnTo>
                  <a:pt x="228993" y="242443"/>
                </a:lnTo>
                <a:lnTo>
                  <a:pt x="283794" y="246049"/>
                </a:lnTo>
                <a:lnTo>
                  <a:pt x="338632" y="242443"/>
                </a:lnTo>
                <a:lnTo>
                  <a:pt x="386727" y="231711"/>
                </a:lnTo>
                <a:lnTo>
                  <a:pt x="401840" y="223875"/>
                </a:lnTo>
                <a:lnTo>
                  <a:pt x="411645" y="218808"/>
                </a:lnTo>
                <a:lnTo>
                  <a:pt x="411645" y="189522"/>
                </a:lnTo>
                <a:lnTo>
                  <a:pt x="403288" y="199796"/>
                </a:lnTo>
                <a:lnTo>
                  <a:pt x="378701" y="211061"/>
                </a:lnTo>
                <a:lnTo>
                  <a:pt x="338632" y="220154"/>
                </a:lnTo>
                <a:lnTo>
                  <a:pt x="283794" y="223875"/>
                </a:lnTo>
                <a:lnTo>
                  <a:pt x="228993" y="220154"/>
                </a:lnTo>
                <a:lnTo>
                  <a:pt x="189001" y="211061"/>
                </a:lnTo>
                <a:lnTo>
                  <a:pt x="164490" y="199796"/>
                </a:lnTo>
                <a:lnTo>
                  <a:pt x="156171" y="189522"/>
                </a:lnTo>
                <a:lnTo>
                  <a:pt x="164490" y="179247"/>
                </a:lnTo>
                <a:lnTo>
                  <a:pt x="189001" y="167982"/>
                </a:lnTo>
                <a:lnTo>
                  <a:pt x="228993" y="158902"/>
                </a:lnTo>
                <a:lnTo>
                  <a:pt x="283794" y="155168"/>
                </a:lnTo>
                <a:lnTo>
                  <a:pt x="338582" y="158902"/>
                </a:lnTo>
                <a:lnTo>
                  <a:pt x="378663" y="167982"/>
                </a:lnTo>
                <a:lnTo>
                  <a:pt x="403275" y="179247"/>
                </a:lnTo>
                <a:lnTo>
                  <a:pt x="411645" y="189522"/>
                </a:lnTo>
                <a:lnTo>
                  <a:pt x="411645" y="160248"/>
                </a:lnTo>
                <a:lnTo>
                  <a:pt x="401840" y="155168"/>
                </a:lnTo>
                <a:lnTo>
                  <a:pt x="386727" y="147332"/>
                </a:lnTo>
                <a:lnTo>
                  <a:pt x="338632" y="136613"/>
                </a:lnTo>
                <a:lnTo>
                  <a:pt x="283794" y="132994"/>
                </a:lnTo>
                <a:lnTo>
                  <a:pt x="228993" y="136613"/>
                </a:lnTo>
                <a:lnTo>
                  <a:pt x="180975" y="147332"/>
                </a:lnTo>
                <a:lnTo>
                  <a:pt x="146900" y="165023"/>
                </a:lnTo>
                <a:lnTo>
                  <a:pt x="133959" y="189522"/>
                </a:lnTo>
                <a:lnTo>
                  <a:pt x="133959" y="273761"/>
                </a:lnTo>
                <a:lnTo>
                  <a:pt x="133959" y="357987"/>
                </a:lnTo>
                <a:lnTo>
                  <a:pt x="133959" y="442226"/>
                </a:lnTo>
                <a:lnTo>
                  <a:pt x="146900" y="466725"/>
                </a:lnTo>
                <a:lnTo>
                  <a:pt x="180975" y="484416"/>
                </a:lnTo>
                <a:lnTo>
                  <a:pt x="228993" y="495134"/>
                </a:lnTo>
                <a:lnTo>
                  <a:pt x="283794" y="498754"/>
                </a:lnTo>
                <a:lnTo>
                  <a:pt x="338632" y="495134"/>
                </a:lnTo>
                <a:lnTo>
                  <a:pt x="386727" y="484416"/>
                </a:lnTo>
                <a:lnTo>
                  <a:pt x="420878" y="466725"/>
                </a:lnTo>
                <a:lnTo>
                  <a:pt x="433857" y="442226"/>
                </a:lnTo>
                <a:lnTo>
                  <a:pt x="433857" y="357987"/>
                </a:lnTo>
                <a:lnTo>
                  <a:pt x="433857" y="273761"/>
                </a:lnTo>
                <a:lnTo>
                  <a:pt x="433857" y="189522"/>
                </a:lnTo>
                <a:close/>
              </a:path>
              <a:path w="567690" h="499110">
                <a:moveTo>
                  <a:pt x="567143" y="4953"/>
                </a:moveTo>
                <a:lnTo>
                  <a:pt x="562165" y="0"/>
                </a:lnTo>
                <a:lnTo>
                  <a:pt x="5651" y="0"/>
                </a:lnTo>
                <a:lnTo>
                  <a:pt x="673" y="4953"/>
                </a:lnTo>
                <a:lnTo>
                  <a:pt x="673" y="41363"/>
                </a:lnTo>
                <a:lnTo>
                  <a:pt x="5651" y="46329"/>
                </a:lnTo>
                <a:lnTo>
                  <a:pt x="11785" y="46329"/>
                </a:lnTo>
                <a:lnTo>
                  <a:pt x="20764" y="48653"/>
                </a:lnTo>
                <a:lnTo>
                  <a:pt x="27927" y="54025"/>
                </a:lnTo>
                <a:lnTo>
                  <a:pt x="32575" y="61671"/>
                </a:lnTo>
                <a:lnTo>
                  <a:pt x="34010" y="71183"/>
                </a:lnTo>
                <a:lnTo>
                  <a:pt x="32410" y="80378"/>
                </a:lnTo>
                <a:lnTo>
                  <a:pt x="27571" y="87972"/>
                </a:lnTo>
                <a:lnTo>
                  <a:pt x="20231" y="93218"/>
                </a:lnTo>
                <a:lnTo>
                  <a:pt x="11112" y="95313"/>
                </a:lnTo>
                <a:lnTo>
                  <a:pt x="4978" y="95313"/>
                </a:lnTo>
                <a:lnTo>
                  <a:pt x="0" y="100279"/>
                </a:lnTo>
                <a:lnTo>
                  <a:pt x="12" y="305371"/>
                </a:lnTo>
                <a:lnTo>
                  <a:pt x="4978" y="310337"/>
                </a:lnTo>
                <a:lnTo>
                  <a:pt x="111747" y="310337"/>
                </a:lnTo>
                <a:lnTo>
                  <a:pt x="111747" y="288163"/>
                </a:lnTo>
                <a:lnTo>
                  <a:pt x="67310" y="288163"/>
                </a:lnTo>
                <a:lnTo>
                  <a:pt x="67310" y="277075"/>
                </a:lnTo>
                <a:lnTo>
                  <a:pt x="111747" y="277075"/>
                </a:lnTo>
                <a:lnTo>
                  <a:pt x="111747" y="254914"/>
                </a:lnTo>
                <a:lnTo>
                  <a:pt x="50076" y="254914"/>
                </a:lnTo>
                <a:lnTo>
                  <a:pt x="45097" y="259880"/>
                </a:lnTo>
                <a:lnTo>
                  <a:pt x="45097" y="288163"/>
                </a:lnTo>
                <a:lnTo>
                  <a:pt x="22885" y="288163"/>
                </a:lnTo>
                <a:lnTo>
                  <a:pt x="22885" y="116039"/>
                </a:lnTo>
                <a:lnTo>
                  <a:pt x="36576" y="109410"/>
                </a:lnTo>
                <a:lnTo>
                  <a:pt x="47167" y="99021"/>
                </a:lnTo>
                <a:lnTo>
                  <a:pt x="53949" y="85839"/>
                </a:lnTo>
                <a:lnTo>
                  <a:pt x="56210" y="70815"/>
                </a:lnTo>
                <a:lnTo>
                  <a:pt x="53860" y="55702"/>
                </a:lnTo>
                <a:lnTo>
                  <a:pt x="46913" y="42481"/>
                </a:lnTo>
                <a:lnTo>
                  <a:pt x="36118" y="32169"/>
                </a:lnTo>
                <a:lnTo>
                  <a:pt x="22225" y="25704"/>
                </a:lnTo>
                <a:lnTo>
                  <a:pt x="22225" y="22161"/>
                </a:lnTo>
                <a:lnTo>
                  <a:pt x="544931" y="22161"/>
                </a:lnTo>
                <a:lnTo>
                  <a:pt x="544931" y="25819"/>
                </a:lnTo>
                <a:lnTo>
                  <a:pt x="534657" y="30518"/>
                </a:lnTo>
                <a:lnTo>
                  <a:pt x="525907" y="37401"/>
                </a:lnTo>
                <a:lnTo>
                  <a:pt x="519010" y="46139"/>
                </a:lnTo>
                <a:lnTo>
                  <a:pt x="514299" y="56388"/>
                </a:lnTo>
                <a:lnTo>
                  <a:pt x="512191" y="75057"/>
                </a:lnTo>
                <a:lnTo>
                  <a:pt x="517258" y="92481"/>
                </a:lnTo>
                <a:lnTo>
                  <a:pt x="528497" y="106743"/>
                </a:lnTo>
                <a:lnTo>
                  <a:pt x="544931" y="115925"/>
                </a:lnTo>
                <a:lnTo>
                  <a:pt x="544931" y="288163"/>
                </a:lnTo>
                <a:lnTo>
                  <a:pt x="533819" y="288163"/>
                </a:lnTo>
                <a:lnTo>
                  <a:pt x="533819" y="259880"/>
                </a:lnTo>
                <a:lnTo>
                  <a:pt x="528853" y="254914"/>
                </a:lnTo>
                <a:lnTo>
                  <a:pt x="456069" y="254914"/>
                </a:lnTo>
                <a:lnTo>
                  <a:pt x="456069" y="277088"/>
                </a:lnTo>
                <a:lnTo>
                  <a:pt x="511606" y="277088"/>
                </a:lnTo>
                <a:lnTo>
                  <a:pt x="511606" y="288163"/>
                </a:lnTo>
                <a:lnTo>
                  <a:pt x="456069" y="288163"/>
                </a:lnTo>
                <a:lnTo>
                  <a:pt x="456069" y="310337"/>
                </a:lnTo>
                <a:lnTo>
                  <a:pt x="522706" y="310337"/>
                </a:lnTo>
                <a:lnTo>
                  <a:pt x="528853" y="310337"/>
                </a:lnTo>
                <a:lnTo>
                  <a:pt x="556031" y="310337"/>
                </a:lnTo>
                <a:lnTo>
                  <a:pt x="562165" y="310337"/>
                </a:lnTo>
                <a:lnTo>
                  <a:pt x="567143" y="305371"/>
                </a:lnTo>
                <a:lnTo>
                  <a:pt x="567143" y="100279"/>
                </a:lnTo>
                <a:lnTo>
                  <a:pt x="562165" y="95313"/>
                </a:lnTo>
                <a:lnTo>
                  <a:pt x="556031" y="95313"/>
                </a:lnTo>
                <a:lnTo>
                  <a:pt x="547052" y="92989"/>
                </a:lnTo>
                <a:lnTo>
                  <a:pt x="539889" y="87617"/>
                </a:lnTo>
                <a:lnTo>
                  <a:pt x="535241" y="79971"/>
                </a:lnTo>
                <a:lnTo>
                  <a:pt x="533819" y="70815"/>
                </a:lnTo>
                <a:lnTo>
                  <a:pt x="535266" y="61696"/>
                </a:lnTo>
                <a:lnTo>
                  <a:pt x="539927" y="54089"/>
                </a:lnTo>
                <a:lnTo>
                  <a:pt x="547077" y="48742"/>
                </a:lnTo>
                <a:lnTo>
                  <a:pt x="556031" y="46431"/>
                </a:lnTo>
                <a:lnTo>
                  <a:pt x="562165" y="46431"/>
                </a:lnTo>
                <a:lnTo>
                  <a:pt x="567143" y="41478"/>
                </a:lnTo>
                <a:lnTo>
                  <a:pt x="567143" y="495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88">
            <a:extLst>
              <a:ext uri="{FF2B5EF4-FFF2-40B4-BE49-F238E27FC236}">
                <a16:creationId xmlns:a16="http://schemas.microsoft.com/office/drawing/2014/main" id="{39A64E16-22C4-6376-0059-71FB087241F4}"/>
              </a:ext>
            </a:extLst>
          </p:cNvPr>
          <p:cNvSpPr/>
          <p:nvPr/>
        </p:nvSpPr>
        <p:spPr>
          <a:xfrm>
            <a:off x="6610624" y="5247994"/>
            <a:ext cx="366168" cy="456050"/>
          </a:xfrm>
          <a:custGeom>
            <a:avLst/>
            <a:gdLst/>
            <a:ahLst/>
            <a:cxnLst/>
            <a:rect l="l" t="t" r="r" b="b"/>
            <a:pathLst>
              <a:path w="315595" h="393064">
                <a:moveTo>
                  <a:pt x="157691" y="0"/>
                </a:moveTo>
                <a:lnTo>
                  <a:pt x="94598" y="4545"/>
                </a:lnTo>
                <a:lnTo>
                  <a:pt x="44664" y="16922"/>
                </a:lnTo>
                <a:lnTo>
                  <a:pt x="11821" y="35244"/>
                </a:lnTo>
                <a:lnTo>
                  <a:pt x="0" y="57623"/>
                </a:lnTo>
                <a:lnTo>
                  <a:pt x="0" y="335398"/>
                </a:lnTo>
                <a:lnTo>
                  <a:pt x="22256" y="366459"/>
                </a:lnTo>
                <a:lnTo>
                  <a:pt x="85986" y="387230"/>
                </a:lnTo>
                <a:lnTo>
                  <a:pt x="124269" y="391804"/>
                </a:lnTo>
                <a:lnTo>
                  <a:pt x="151919" y="393023"/>
                </a:lnTo>
                <a:lnTo>
                  <a:pt x="157692" y="393023"/>
                </a:lnTo>
                <a:lnTo>
                  <a:pt x="163465" y="393023"/>
                </a:lnTo>
                <a:lnTo>
                  <a:pt x="168933" y="393023"/>
                </a:lnTo>
                <a:lnTo>
                  <a:pt x="210316" y="390021"/>
                </a:lnTo>
                <a:lnTo>
                  <a:pt x="266165" y="378360"/>
                </a:lnTo>
                <a:lnTo>
                  <a:pt x="309725" y="351814"/>
                </a:lnTo>
                <a:lnTo>
                  <a:pt x="315383" y="335398"/>
                </a:lnTo>
                <a:lnTo>
                  <a:pt x="315383" y="57623"/>
                </a:lnTo>
                <a:lnTo>
                  <a:pt x="303561" y="35244"/>
                </a:lnTo>
                <a:lnTo>
                  <a:pt x="270718" y="16922"/>
                </a:lnTo>
                <a:lnTo>
                  <a:pt x="220785" y="4545"/>
                </a:lnTo>
                <a:lnTo>
                  <a:pt x="157691" y="0"/>
                </a:lnTo>
                <a:close/>
              </a:path>
              <a:path w="315595" h="393064">
                <a:moveTo>
                  <a:pt x="315383" y="55508"/>
                </a:moveTo>
                <a:lnTo>
                  <a:pt x="303604" y="74666"/>
                </a:lnTo>
                <a:lnTo>
                  <a:pt x="270833" y="90373"/>
                </a:lnTo>
                <a:lnTo>
                  <a:pt x="220914" y="100996"/>
                </a:lnTo>
                <a:lnTo>
                  <a:pt x="157692" y="104900"/>
                </a:lnTo>
                <a:lnTo>
                  <a:pt x="94470" y="101039"/>
                </a:lnTo>
                <a:lnTo>
                  <a:pt x="44550" y="90487"/>
                </a:lnTo>
                <a:lnTo>
                  <a:pt x="11778" y="74794"/>
                </a:lnTo>
                <a:lnTo>
                  <a:pt x="0" y="55508"/>
                </a:lnTo>
                <a:lnTo>
                  <a:pt x="11821" y="35255"/>
                </a:lnTo>
                <a:lnTo>
                  <a:pt x="44664" y="17461"/>
                </a:lnTo>
                <a:lnTo>
                  <a:pt x="94598" y="4813"/>
                </a:lnTo>
                <a:lnTo>
                  <a:pt x="157691" y="0"/>
                </a:lnTo>
                <a:lnTo>
                  <a:pt x="220785" y="4813"/>
                </a:lnTo>
                <a:lnTo>
                  <a:pt x="270718" y="17461"/>
                </a:lnTo>
                <a:lnTo>
                  <a:pt x="303561" y="35255"/>
                </a:lnTo>
                <a:lnTo>
                  <a:pt x="315383" y="55508"/>
                </a:lnTo>
                <a:close/>
              </a:path>
              <a:path w="315595" h="393064">
                <a:moveTo>
                  <a:pt x="315383" y="153372"/>
                </a:moveTo>
                <a:lnTo>
                  <a:pt x="303604" y="172537"/>
                </a:lnTo>
                <a:lnTo>
                  <a:pt x="270833" y="188245"/>
                </a:lnTo>
                <a:lnTo>
                  <a:pt x="220914" y="198864"/>
                </a:lnTo>
                <a:lnTo>
                  <a:pt x="157692" y="202766"/>
                </a:lnTo>
                <a:lnTo>
                  <a:pt x="94470" y="198907"/>
                </a:lnTo>
                <a:lnTo>
                  <a:pt x="44550" y="188359"/>
                </a:lnTo>
                <a:lnTo>
                  <a:pt x="11778" y="172666"/>
                </a:lnTo>
                <a:lnTo>
                  <a:pt x="0" y="153372"/>
                </a:lnTo>
              </a:path>
              <a:path w="315595" h="393064">
                <a:moveTo>
                  <a:pt x="315383" y="250331"/>
                </a:moveTo>
                <a:lnTo>
                  <a:pt x="303605" y="269496"/>
                </a:lnTo>
                <a:lnTo>
                  <a:pt x="270833" y="285202"/>
                </a:lnTo>
                <a:lnTo>
                  <a:pt x="220914" y="295821"/>
                </a:lnTo>
                <a:lnTo>
                  <a:pt x="157692" y="299723"/>
                </a:lnTo>
                <a:lnTo>
                  <a:pt x="94470" y="295864"/>
                </a:lnTo>
                <a:lnTo>
                  <a:pt x="44550" y="285317"/>
                </a:lnTo>
                <a:lnTo>
                  <a:pt x="11778" y="269625"/>
                </a:lnTo>
                <a:lnTo>
                  <a:pt x="0" y="250331"/>
                </a:lnTo>
              </a:path>
              <a:path w="315595" h="393064">
                <a:moveTo>
                  <a:pt x="157691" y="0"/>
                </a:moveTo>
                <a:lnTo>
                  <a:pt x="94598" y="4545"/>
                </a:lnTo>
                <a:lnTo>
                  <a:pt x="44664" y="16922"/>
                </a:lnTo>
                <a:lnTo>
                  <a:pt x="11821" y="35244"/>
                </a:lnTo>
                <a:lnTo>
                  <a:pt x="0" y="57623"/>
                </a:lnTo>
                <a:lnTo>
                  <a:pt x="0" y="335398"/>
                </a:lnTo>
                <a:lnTo>
                  <a:pt x="22256" y="366459"/>
                </a:lnTo>
                <a:lnTo>
                  <a:pt x="85986" y="387230"/>
                </a:lnTo>
                <a:lnTo>
                  <a:pt x="124269" y="391804"/>
                </a:lnTo>
                <a:lnTo>
                  <a:pt x="151919" y="393023"/>
                </a:lnTo>
                <a:lnTo>
                  <a:pt x="157692" y="393023"/>
                </a:lnTo>
                <a:lnTo>
                  <a:pt x="163465" y="393023"/>
                </a:lnTo>
                <a:lnTo>
                  <a:pt x="168933" y="393023"/>
                </a:lnTo>
                <a:lnTo>
                  <a:pt x="210316" y="390021"/>
                </a:lnTo>
                <a:lnTo>
                  <a:pt x="266165" y="378360"/>
                </a:lnTo>
                <a:lnTo>
                  <a:pt x="309725" y="351814"/>
                </a:lnTo>
                <a:lnTo>
                  <a:pt x="315383" y="335398"/>
                </a:lnTo>
                <a:lnTo>
                  <a:pt x="315383" y="57623"/>
                </a:lnTo>
                <a:lnTo>
                  <a:pt x="303561" y="35244"/>
                </a:lnTo>
                <a:lnTo>
                  <a:pt x="270718" y="16922"/>
                </a:lnTo>
                <a:lnTo>
                  <a:pt x="220785" y="4545"/>
                </a:lnTo>
                <a:lnTo>
                  <a:pt x="157691" y="0"/>
                </a:lnTo>
                <a:close/>
              </a:path>
            </a:pathLst>
          </a:custGeom>
          <a:ln w="17924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4" name="object 87">
            <a:extLst>
              <a:ext uri="{FF2B5EF4-FFF2-40B4-BE49-F238E27FC236}">
                <a16:creationId xmlns:a16="http://schemas.microsoft.com/office/drawing/2014/main" id="{8BEED9E3-91F7-7721-8DDE-E1B08D7F9065}"/>
              </a:ext>
            </a:extLst>
          </p:cNvPr>
          <p:cNvSpPr/>
          <p:nvPr/>
        </p:nvSpPr>
        <p:spPr>
          <a:xfrm>
            <a:off x="1048068" y="5246085"/>
            <a:ext cx="327978" cy="478813"/>
          </a:xfrm>
          <a:custGeom>
            <a:avLst/>
            <a:gdLst/>
            <a:ahLst/>
            <a:cxnLst/>
            <a:rect l="l" t="t" r="r" b="b"/>
            <a:pathLst>
              <a:path w="237489" h="346710">
                <a:moveTo>
                  <a:pt x="10033" y="272414"/>
                </a:moveTo>
                <a:lnTo>
                  <a:pt x="10033" y="83819"/>
                </a:lnTo>
              </a:path>
              <a:path w="237489" h="346710">
                <a:moveTo>
                  <a:pt x="227203" y="85343"/>
                </a:moveTo>
                <a:lnTo>
                  <a:pt x="227203" y="270890"/>
                </a:lnTo>
              </a:path>
              <a:path w="237489" h="346710">
                <a:moveTo>
                  <a:pt x="27432" y="132460"/>
                </a:moveTo>
                <a:lnTo>
                  <a:pt x="74549" y="132460"/>
                </a:lnTo>
                <a:lnTo>
                  <a:pt x="74549" y="85343"/>
                </a:lnTo>
                <a:lnTo>
                  <a:pt x="27432" y="85343"/>
                </a:lnTo>
                <a:lnTo>
                  <a:pt x="27432" y="132460"/>
                </a:lnTo>
                <a:close/>
              </a:path>
              <a:path w="237489" h="346710">
                <a:moveTo>
                  <a:pt x="94488" y="132460"/>
                </a:moveTo>
                <a:lnTo>
                  <a:pt x="141605" y="132460"/>
                </a:lnTo>
                <a:lnTo>
                  <a:pt x="141605" y="85343"/>
                </a:lnTo>
                <a:lnTo>
                  <a:pt x="94488" y="85343"/>
                </a:lnTo>
                <a:lnTo>
                  <a:pt x="94488" y="132460"/>
                </a:lnTo>
                <a:close/>
              </a:path>
              <a:path w="237489" h="346710">
                <a:moveTo>
                  <a:pt x="161544" y="132460"/>
                </a:moveTo>
                <a:lnTo>
                  <a:pt x="208661" y="132460"/>
                </a:lnTo>
                <a:lnTo>
                  <a:pt x="208661" y="85343"/>
                </a:lnTo>
                <a:lnTo>
                  <a:pt x="161544" y="85343"/>
                </a:lnTo>
                <a:lnTo>
                  <a:pt x="161544" y="132460"/>
                </a:lnTo>
                <a:close/>
              </a:path>
              <a:path w="237489" h="346710">
                <a:moveTo>
                  <a:pt x="27432" y="197992"/>
                </a:moveTo>
                <a:lnTo>
                  <a:pt x="74549" y="197992"/>
                </a:lnTo>
                <a:lnTo>
                  <a:pt x="74549" y="152222"/>
                </a:lnTo>
                <a:lnTo>
                  <a:pt x="27432" y="152222"/>
                </a:lnTo>
                <a:lnTo>
                  <a:pt x="27432" y="197992"/>
                </a:lnTo>
                <a:close/>
              </a:path>
              <a:path w="237489" h="346710">
                <a:moveTo>
                  <a:pt x="94488" y="197992"/>
                </a:moveTo>
                <a:lnTo>
                  <a:pt x="141605" y="197992"/>
                </a:lnTo>
                <a:lnTo>
                  <a:pt x="141605" y="152222"/>
                </a:lnTo>
                <a:lnTo>
                  <a:pt x="94488" y="152222"/>
                </a:lnTo>
                <a:lnTo>
                  <a:pt x="94488" y="197992"/>
                </a:lnTo>
                <a:close/>
              </a:path>
              <a:path w="237489" h="346710">
                <a:moveTo>
                  <a:pt x="161544" y="197992"/>
                </a:moveTo>
                <a:lnTo>
                  <a:pt x="208661" y="197992"/>
                </a:lnTo>
                <a:lnTo>
                  <a:pt x="208661" y="152222"/>
                </a:lnTo>
                <a:lnTo>
                  <a:pt x="161544" y="152222"/>
                </a:lnTo>
                <a:lnTo>
                  <a:pt x="161544" y="197992"/>
                </a:lnTo>
                <a:close/>
              </a:path>
              <a:path w="237489" h="346710">
                <a:moveTo>
                  <a:pt x="27432" y="266572"/>
                </a:moveTo>
                <a:lnTo>
                  <a:pt x="74549" y="266572"/>
                </a:lnTo>
                <a:lnTo>
                  <a:pt x="74549" y="219455"/>
                </a:lnTo>
                <a:lnTo>
                  <a:pt x="27432" y="219455"/>
                </a:lnTo>
                <a:lnTo>
                  <a:pt x="27432" y="266572"/>
                </a:lnTo>
                <a:close/>
              </a:path>
              <a:path w="237489" h="346710">
                <a:moveTo>
                  <a:pt x="94488" y="266572"/>
                </a:moveTo>
                <a:lnTo>
                  <a:pt x="141605" y="266572"/>
                </a:lnTo>
                <a:lnTo>
                  <a:pt x="141605" y="219455"/>
                </a:lnTo>
                <a:lnTo>
                  <a:pt x="94488" y="219455"/>
                </a:lnTo>
                <a:lnTo>
                  <a:pt x="94488" y="266572"/>
                </a:lnTo>
                <a:close/>
              </a:path>
              <a:path w="237489" h="346710">
                <a:moveTo>
                  <a:pt x="161544" y="266572"/>
                </a:moveTo>
                <a:lnTo>
                  <a:pt x="208661" y="266572"/>
                </a:lnTo>
                <a:lnTo>
                  <a:pt x="208661" y="219455"/>
                </a:lnTo>
                <a:lnTo>
                  <a:pt x="161544" y="219455"/>
                </a:lnTo>
                <a:lnTo>
                  <a:pt x="161544" y="266572"/>
                </a:lnTo>
                <a:close/>
              </a:path>
              <a:path w="237489" h="346710">
                <a:moveTo>
                  <a:pt x="201930" y="22478"/>
                </a:moveTo>
                <a:lnTo>
                  <a:pt x="201930" y="0"/>
                </a:lnTo>
                <a:lnTo>
                  <a:pt x="34925" y="0"/>
                </a:lnTo>
                <a:lnTo>
                  <a:pt x="34925" y="22478"/>
                </a:lnTo>
                <a:lnTo>
                  <a:pt x="0" y="22478"/>
                </a:lnTo>
                <a:lnTo>
                  <a:pt x="0" y="69087"/>
                </a:lnTo>
                <a:lnTo>
                  <a:pt x="237109" y="69087"/>
                </a:lnTo>
                <a:lnTo>
                  <a:pt x="237109" y="22478"/>
                </a:lnTo>
                <a:lnTo>
                  <a:pt x="201930" y="22478"/>
                </a:lnTo>
                <a:close/>
              </a:path>
              <a:path w="237489" h="346710">
                <a:moveTo>
                  <a:pt x="181356" y="22986"/>
                </a:moveTo>
                <a:lnTo>
                  <a:pt x="229108" y="22986"/>
                </a:lnTo>
              </a:path>
              <a:path w="237489" h="346710">
                <a:moveTo>
                  <a:pt x="27432" y="22986"/>
                </a:moveTo>
                <a:lnTo>
                  <a:pt x="141097" y="22986"/>
                </a:lnTo>
              </a:path>
              <a:path w="237489" h="346710">
                <a:moveTo>
                  <a:pt x="0" y="346709"/>
                </a:moveTo>
                <a:lnTo>
                  <a:pt x="237083" y="346709"/>
                </a:lnTo>
                <a:lnTo>
                  <a:pt x="237083" y="315620"/>
                </a:lnTo>
                <a:lnTo>
                  <a:pt x="0" y="315620"/>
                </a:lnTo>
                <a:lnTo>
                  <a:pt x="0" y="346709"/>
                </a:lnTo>
                <a:close/>
              </a:path>
              <a:path w="237489" h="346710">
                <a:moveTo>
                  <a:pt x="0" y="316356"/>
                </a:moveTo>
                <a:lnTo>
                  <a:pt x="237083" y="316356"/>
                </a:lnTo>
                <a:lnTo>
                  <a:pt x="237083" y="286462"/>
                </a:lnTo>
                <a:lnTo>
                  <a:pt x="0" y="286462"/>
                </a:lnTo>
                <a:lnTo>
                  <a:pt x="0" y="316356"/>
                </a:lnTo>
                <a:close/>
              </a:path>
            </a:pathLst>
          </a:custGeom>
          <a:ln w="19050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78F8BE34-C660-B1B3-5289-CC423C4AA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2949" y="5246085"/>
            <a:ext cx="459868" cy="459868"/>
          </a:xfrm>
          <a:prstGeom prst="rect">
            <a:avLst/>
          </a:prstGeom>
        </p:spPr>
      </p:pic>
      <p:sp>
        <p:nvSpPr>
          <p:cNvPr id="107" name="object 11">
            <a:extLst>
              <a:ext uri="{FF2B5EF4-FFF2-40B4-BE49-F238E27FC236}">
                <a16:creationId xmlns:a16="http://schemas.microsoft.com/office/drawing/2014/main" id="{4ACE54DF-21F2-1D92-939C-7B28C9E5B29A}"/>
              </a:ext>
            </a:extLst>
          </p:cNvPr>
          <p:cNvSpPr/>
          <p:nvPr/>
        </p:nvSpPr>
        <p:spPr>
          <a:xfrm>
            <a:off x="2378711" y="5194806"/>
            <a:ext cx="457518" cy="476108"/>
          </a:xfrm>
          <a:custGeom>
            <a:avLst/>
            <a:gdLst/>
            <a:ahLst/>
            <a:cxnLst/>
            <a:rect l="l" t="t" r="r" b="b"/>
            <a:pathLst>
              <a:path w="562609" h="585470">
                <a:moveTo>
                  <a:pt x="264108" y="0"/>
                </a:moveTo>
                <a:lnTo>
                  <a:pt x="201174" y="2539"/>
                </a:lnTo>
                <a:lnTo>
                  <a:pt x="140121" y="11429"/>
                </a:lnTo>
                <a:lnTo>
                  <a:pt x="85214" y="25399"/>
                </a:lnTo>
                <a:lnTo>
                  <a:pt x="40715" y="44449"/>
                </a:lnTo>
                <a:lnTo>
                  <a:pt x="0" y="93979"/>
                </a:lnTo>
                <a:lnTo>
                  <a:pt x="39" y="95249"/>
                </a:lnTo>
                <a:lnTo>
                  <a:pt x="799" y="100329"/>
                </a:lnTo>
                <a:lnTo>
                  <a:pt x="56938" y="519429"/>
                </a:lnTo>
                <a:lnTo>
                  <a:pt x="107716" y="563879"/>
                </a:lnTo>
                <a:lnTo>
                  <a:pt x="157332" y="576579"/>
                </a:lnTo>
                <a:lnTo>
                  <a:pt x="212190" y="584199"/>
                </a:lnTo>
                <a:lnTo>
                  <a:pt x="264109" y="585469"/>
                </a:lnTo>
                <a:lnTo>
                  <a:pt x="296986" y="585470"/>
                </a:lnTo>
                <a:lnTo>
                  <a:pt x="329152" y="582930"/>
                </a:lnTo>
                <a:lnTo>
                  <a:pt x="388305" y="572770"/>
                </a:lnTo>
                <a:lnTo>
                  <a:pt x="427101" y="561340"/>
                </a:lnTo>
                <a:lnTo>
                  <a:pt x="432521" y="558800"/>
                </a:lnTo>
                <a:lnTo>
                  <a:pt x="264109" y="558799"/>
                </a:lnTo>
                <a:lnTo>
                  <a:pt x="188515" y="554989"/>
                </a:lnTo>
                <a:lnTo>
                  <a:pt x="131723" y="543559"/>
                </a:lnTo>
                <a:lnTo>
                  <a:pt x="95991" y="529589"/>
                </a:lnTo>
                <a:lnTo>
                  <a:pt x="83579" y="518159"/>
                </a:lnTo>
                <a:lnTo>
                  <a:pt x="83545" y="516889"/>
                </a:lnTo>
                <a:lnTo>
                  <a:pt x="32520" y="137159"/>
                </a:lnTo>
                <a:lnTo>
                  <a:pt x="115977" y="137159"/>
                </a:lnTo>
                <a:lnTo>
                  <a:pt x="110335" y="135889"/>
                </a:lnTo>
                <a:lnTo>
                  <a:pt x="107902" y="135889"/>
                </a:lnTo>
                <a:lnTo>
                  <a:pt x="102471" y="134619"/>
                </a:lnTo>
                <a:lnTo>
                  <a:pt x="99472" y="133349"/>
                </a:lnTo>
                <a:lnTo>
                  <a:pt x="94352" y="132079"/>
                </a:lnTo>
                <a:lnTo>
                  <a:pt x="92186" y="132079"/>
                </a:lnTo>
                <a:lnTo>
                  <a:pt x="87255" y="130809"/>
                </a:lnTo>
                <a:lnTo>
                  <a:pt x="84511" y="129539"/>
                </a:lnTo>
                <a:lnTo>
                  <a:pt x="79891" y="128269"/>
                </a:lnTo>
                <a:lnTo>
                  <a:pt x="77969" y="126999"/>
                </a:lnTo>
                <a:lnTo>
                  <a:pt x="71116" y="124459"/>
                </a:lnTo>
                <a:lnTo>
                  <a:pt x="68906" y="124459"/>
                </a:lnTo>
                <a:lnTo>
                  <a:pt x="67029" y="123189"/>
                </a:lnTo>
                <a:lnTo>
                  <a:pt x="65374" y="123189"/>
                </a:lnTo>
                <a:lnTo>
                  <a:pt x="63597" y="121919"/>
                </a:lnTo>
                <a:lnTo>
                  <a:pt x="61536" y="120649"/>
                </a:lnTo>
                <a:lnTo>
                  <a:pt x="59363" y="120649"/>
                </a:lnTo>
                <a:lnTo>
                  <a:pt x="55831" y="118109"/>
                </a:lnTo>
                <a:lnTo>
                  <a:pt x="54432" y="118109"/>
                </a:lnTo>
                <a:lnTo>
                  <a:pt x="51153" y="116839"/>
                </a:lnTo>
                <a:lnTo>
                  <a:pt x="49300" y="115569"/>
                </a:lnTo>
                <a:lnTo>
                  <a:pt x="46355" y="114299"/>
                </a:lnTo>
                <a:lnTo>
                  <a:pt x="45249" y="113029"/>
                </a:lnTo>
                <a:lnTo>
                  <a:pt x="44022" y="113029"/>
                </a:lnTo>
                <a:lnTo>
                  <a:pt x="42556" y="111759"/>
                </a:lnTo>
                <a:lnTo>
                  <a:pt x="41010" y="110489"/>
                </a:lnTo>
                <a:lnTo>
                  <a:pt x="38665" y="109219"/>
                </a:lnTo>
                <a:lnTo>
                  <a:pt x="37825" y="107949"/>
                </a:lnTo>
                <a:lnTo>
                  <a:pt x="35759" y="106679"/>
                </a:lnTo>
                <a:lnTo>
                  <a:pt x="34533" y="105409"/>
                </a:lnTo>
                <a:lnTo>
                  <a:pt x="32800" y="104139"/>
                </a:lnTo>
                <a:lnTo>
                  <a:pt x="32254" y="104139"/>
                </a:lnTo>
                <a:lnTo>
                  <a:pt x="30814" y="101599"/>
                </a:lnTo>
                <a:lnTo>
                  <a:pt x="29948" y="101599"/>
                </a:lnTo>
                <a:lnTo>
                  <a:pt x="28855" y="99059"/>
                </a:lnTo>
                <a:lnTo>
                  <a:pt x="28602" y="99059"/>
                </a:lnTo>
                <a:lnTo>
                  <a:pt x="27802" y="97789"/>
                </a:lnTo>
                <a:lnTo>
                  <a:pt x="27269" y="96519"/>
                </a:lnTo>
                <a:lnTo>
                  <a:pt x="27042" y="95249"/>
                </a:lnTo>
                <a:lnTo>
                  <a:pt x="26683" y="92709"/>
                </a:lnTo>
                <a:lnTo>
                  <a:pt x="38807" y="77469"/>
                </a:lnTo>
                <a:lnTo>
                  <a:pt x="71240" y="59689"/>
                </a:lnTo>
                <a:lnTo>
                  <a:pt x="121352" y="43179"/>
                </a:lnTo>
                <a:lnTo>
                  <a:pt x="186518" y="30479"/>
                </a:lnTo>
                <a:lnTo>
                  <a:pt x="264108" y="26669"/>
                </a:lnTo>
                <a:lnTo>
                  <a:pt x="445999" y="26670"/>
                </a:lnTo>
                <a:lnTo>
                  <a:pt x="443032" y="25400"/>
                </a:lnTo>
                <a:lnTo>
                  <a:pt x="388119" y="11430"/>
                </a:lnTo>
                <a:lnTo>
                  <a:pt x="327057" y="2540"/>
                </a:lnTo>
                <a:lnTo>
                  <a:pt x="264108" y="0"/>
                </a:lnTo>
                <a:close/>
              </a:path>
              <a:path w="562609" h="585470">
                <a:moveTo>
                  <a:pt x="343234" y="262890"/>
                </a:moveTo>
                <a:lnTo>
                  <a:pt x="280269" y="262890"/>
                </a:lnTo>
                <a:lnTo>
                  <a:pt x="325856" y="284480"/>
                </a:lnTo>
                <a:lnTo>
                  <a:pt x="374404" y="306070"/>
                </a:lnTo>
                <a:lnTo>
                  <a:pt x="422916" y="325120"/>
                </a:lnTo>
                <a:lnTo>
                  <a:pt x="468396" y="340360"/>
                </a:lnTo>
                <a:lnTo>
                  <a:pt x="444806" y="515620"/>
                </a:lnTo>
                <a:lnTo>
                  <a:pt x="444717" y="516890"/>
                </a:lnTo>
                <a:lnTo>
                  <a:pt x="444684" y="518160"/>
                </a:lnTo>
                <a:lnTo>
                  <a:pt x="443548" y="520700"/>
                </a:lnTo>
                <a:lnTo>
                  <a:pt x="439374" y="524510"/>
                </a:lnTo>
                <a:lnTo>
                  <a:pt x="431011" y="529590"/>
                </a:lnTo>
                <a:lnTo>
                  <a:pt x="417305" y="535940"/>
                </a:lnTo>
                <a:lnTo>
                  <a:pt x="409494" y="539750"/>
                </a:lnTo>
                <a:lnTo>
                  <a:pt x="355321" y="552450"/>
                </a:lnTo>
                <a:lnTo>
                  <a:pt x="295494" y="558800"/>
                </a:lnTo>
                <a:lnTo>
                  <a:pt x="432521" y="558800"/>
                </a:lnTo>
                <a:lnTo>
                  <a:pt x="468217" y="530860"/>
                </a:lnTo>
                <a:lnTo>
                  <a:pt x="494409" y="346710"/>
                </a:lnTo>
                <a:lnTo>
                  <a:pt x="551023" y="346710"/>
                </a:lnTo>
                <a:lnTo>
                  <a:pt x="555740" y="341630"/>
                </a:lnTo>
                <a:lnTo>
                  <a:pt x="560383" y="336550"/>
                </a:lnTo>
                <a:lnTo>
                  <a:pt x="562227" y="330200"/>
                </a:lnTo>
                <a:lnTo>
                  <a:pt x="561566" y="326390"/>
                </a:lnTo>
                <a:lnTo>
                  <a:pt x="527920" y="326390"/>
                </a:lnTo>
                <a:lnTo>
                  <a:pt x="519854" y="325120"/>
                </a:lnTo>
                <a:lnTo>
                  <a:pt x="509773" y="323850"/>
                </a:lnTo>
                <a:lnTo>
                  <a:pt x="497863" y="321310"/>
                </a:lnTo>
                <a:lnTo>
                  <a:pt x="498905" y="313690"/>
                </a:lnTo>
                <a:lnTo>
                  <a:pt x="471995" y="313690"/>
                </a:lnTo>
                <a:lnTo>
                  <a:pt x="432501" y="299720"/>
                </a:lnTo>
                <a:lnTo>
                  <a:pt x="387866" y="281940"/>
                </a:lnTo>
                <a:lnTo>
                  <a:pt x="343234" y="262890"/>
                </a:lnTo>
                <a:close/>
              </a:path>
              <a:path w="562609" h="585470">
                <a:moveTo>
                  <a:pt x="240551" y="396239"/>
                </a:moveTo>
                <a:lnTo>
                  <a:pt x="133881" y="396239"/>
                </a:lnTo>
                <a:lnTo>
                  <a:pt x="127928" y="402589"/>
                </a:lnTo>
                <a:lnTo>
                  <a:pt x="127928" y="510539"/>
                </a:lnTo>
                <a:lnTo>
                  <a:pt x="133882" y="515619"/>
                </a:lnTo>
                <a:lnTo>
                  <a:pt x="240551" y="515619"/>
                </a:lnTo>
                <a:lnTo>
                  <a:pt x="246516" y="510539"/>
                </a:lnTo>
                <a:lnTo>
                  <a:pt x="246516" y="488949"/>
                </a:lnTo>
                <a:lnTo>
                  <a:pt x="154596" y="488949"/>
                </a:lnTo>
                <a:lnTo>
                  <a:pt x="154596" y="422909"/>
                </a:lnTo>
                <a:lnTo>
                  <a:pt x="246516" y="422909"/>
                </a:lnTo>
                <a:lnTo>
                  <a:pt x="246516" y="402589"/>
                </a:lnTo>
                <a:lnTo>
                  <a:pt x="240551" y="396239"/>
                </a:lnTo>
                <a:close/>
              </a:path>
              <a:path w="562609" h="585470">
                <a:moveTo>
                  <a:pt x="246516" y="422909"/>
                </a:moveTo>
                <a:lnTo>
                  <a:pt x="219859" y="422909"/>
                </a:lnTo>
                <a:lnTo>
                  <a:pt x="219859" y="488949"/>
                </a:lnTo>
                <a:lnTo>
                  <a:pt x="246516" y="488949"/>
                </a:lnTo>
                <a:lnTo>
                  <a:pt x="246516" y="422909"/>
                </a:lnTo>
                <a:close/>
              </a:path>
              <a:path w="562609" h="585470">
                <a:moveTo>
                  <a:pt x="355140" y="337820"/>
                </a:moveTo>
                <a:lnTo>
                  <a:pt x="329611" y="342900"/>
                </a:lnTo>
                <a:lnTo>
                  <a:pt x="308740" y="356870"/>
                </a:lnTo>
                <a:lnTo>
                  <a:pt x="294656" y="378460"/>
                </a:lnTo>
                <a:lnTo>
                  <a:pt x="289488" y="403860"/>
                </a:lnTo>
                <a:lnTo>
                  <a:pt x="294656" y="429260"/>
                </a:lnTo>
                <a:lnTo>
                  <a:pt x="308740" y="450850"/>
                </a:lnTo>
                <a:lnTo>
                  <a:pt x="329611" y="464820"/>
                </a:lnTo>
                <a:lnTo>
                  <a:pt x="355140" y="469900"/>
                </a:lnTo>
                <a:lnTo>
                  <a:pt x="380669" y="464820"/>
                </a:lnTo>
                <a:lnTo>
                  <a:pt x="401540" y="450850"/>
                </a:lnTo>
                <a:lnTo>
                  <a:pt x="406511" y="443230"/>
                </a:lnTo>
                <a:lnTo>
                  <a:pt x="355140" y="443230"/>
                </a:lnTo>
                <a:lnTo>
                  <a:pt x="339980" y="440690"/>
                </a:lnTo>
                <a:lnTo>
                  <a:pt x="327583" y="431800"/>
                </a:lnTo>
                <a:lnTo>
                  <a:pt x="319215" y="419100"/>
                </a:lnTo>
                <a:lnTo>
                  <a:pt x="316144" y="403860"/>
                </a:lnTo>
                <a:lnTo>
                  <a:pt x="319215" y="388620"/>
                </a:lnTo>
                <a:lnTo>
                  <a:pt x="327583" y="375920"/>
                </a:lnTo>
                <a:lnTo>
                  <a:pt x="339980" y="367030"/>
                </a:lnTo>
                <a:lnTo>
                  <a:pt x="355140" y="364490"/>
                </a:lnTo>
                <a:lnTo>
                  <a:pt x="406511" y="364490"/>
                </a:lnTo>
                <a:lnTo>
                  <a:pt x="401540" y="356870"/>
                </a:lnTo>
                <a:lnTo>
                  <a:pt x="380669" y="342900"/>
                </a:lnTo>
                <a:lnTo>
                  <a:pt x="355140" y="337820"/>
                </a:lnTo>
                <a:close/>
              </a:path>
              <a:path w="562609" h="585470">
                <a:moveTo>
                  <a:pt x="406511" y="364490"/>
                </a:moveTo>
                <a:lnTo>
                  <a:pt x="355140" y="364490"/>
                </a:lnTo>
                <a:lnTo>
                  <a:pt x="370305" y="367030"/>
                </a:lnTo>
                <a:lnTo>
                  <a:pt x="382702" y="375920"/>
                </a:lnTo>
                <a:lnTo>
                  <a:pt x="391067" y="388620"/>
                </a:lnTo>
                <a:lnTo>
                  <a:pt x="394136" y="403860"/>
                </a:lnTo>
                <a:lnTo>
                  <a:pt x="391067" y="419100"/>
                </a:lnTo>
                <a:lnTo>
                  <a:pt x="382702" y="431800"/>
                </a:lnTo>
                <a:lnTo>
                  <a:pt x="370305" y="440690"/>
                </a:lnTo>
                <a:lnTo>
                  <a:pt x="355140" y="443230"/>
                </a:lnTo>
                <a:lnTo>
                  <a:pt x="406511" y="443230"/>
                </a:lnTo>
                <a:lnTo>
                  <a:pt x="415625" y="429260"/>
                </a:lnTo>
                <a:lnTo>
                  <a:pt x="420793" y="403860"/>
                </a:lnTo>
                <a:lnTo>
                  <a:pt x="415625" y="378460"/>
                </a:lnTo>
                <a:lnTo>
                  <a:pt x="406511" y="364490"/>
                </a:lnTo>
                <a:close/>
              </a:path>
              <a:path w="562609" h="585470">
                <a:moveTo>
                  <a:pt x="163263" y="229869"/>
                </a:moveTo>
                <a:lnTo>
                  <a:pt x="156759" y="231139"/>
                </a:lnTo>
                <a:lnTo>
                  <a:pt x="151830" y="234949"/>
                </a:lnTo>
                <a:lnTo>
                  <a:pt x="91220" y="336549"/>
                </a:lnTo>
                <a:lnTo>
                  <a:pt x="91153" y="341629"/>
                </a:lnTo>
                <a:lnTo>
                  <a:pt x="95896" y="350519"/>
                </a:lnTo>
                <a:lnTo>
                  <a:pt x="100317" y="353059"/>
                </a:lnTo>
                <a:lnTo>
                  <a:pt x="226223" y="353059"/>
                </a:lnTo>
                <a:lnTo>
                  <a:pt x="230644" y="350519"/>
                </a:lnTo>
                <a:lnTo>
                  <a:pt x="233021" y="345439"/>
                </a:lnTo>
                <a:lnTo>
                  <a:pt x="235387" y="341629"/>
                </a:lnTo>
                <a:lnTo>
                  <a:pt x="235320" y="336549"/>
                </a:lnTo>
                <a:lnTo>
                  <a:pt x="229257" y="326389"/>
                </a:lnTo>
                <a:lnTo>
                  <a:pt x="128672" y="326389"/>
                </a:lnTo>
                <a:lnTo>
                  <a:pt x="163270" y="267969"/>
                </a:lnTo>
                <a:lnTo>
                  <a:pt x="194393" y="267969"/>
                </a:lnTo>
                <a:lnTo>
                  <a:pt x="174688" y="234949"/>
                </a:lnTo>
                <a:lnTo>
                  <a:pt x="169765" y="231139"/>
                </a:lnTo>
                <a:lnTo>
                  <a:pt x="163263" y="229869"/>
                </a:lnTo>
                <a:close/>
              </a:path>
              <a:path w="562609" h="585470">
                <a:moveTo>
                  <a:pt x="551023" y="346710"/>
                </a:moveTo>
                <a:lnTo>
                  <a:pt x="494409" y="346710"/>
                </a:lnTo>
                <a:lnTo>
                  <a:pt x="503639" y="347980"/>
                </a:lnTo>
                <a:lnTo>
                  <a:pt x="512370" y="350520"/>
                </a:lnTo>
                <a:lnTo>
                  <a:pt x="537062" y="350520"/>
                </a:lnTo>
                <a:lnTo>
                  <a:pt x="544760" y="349250"/>
                </a:lnTo>
                <a:lnTo>
                  <a:pt x="551023" y="346710"/>
                </a:lnTo>
                <a:close/>
              </a:path>
              <a:path w="562609" h="585470">
                <a:moveTo>
                  <a:pt x="194393" y="267969"/>
                </a:moveTo>
                <a:lnTo>
                  <a:pt x="163270" y="267969"/>
                </a:lnTo>
                <a:lnTo>
                  <a:pt x="197868" y="326389"/>
                </a:lnTo>
                <a:lnTo>
                  <a:pt x="229257" y="326389"/>
                </a:lnTo>
                <a:lnTo>
                  <a:pt x="194393" y="267969"/>
                </a:lnTo>
                <a:close/>
              </a:path>
              <a:path w="562609" h="585470">
                <a:moveTo>
                  <a:pt x="546242" y="299720"/>
                </a:moveTo>
                <a:lnTo>
                  <a:pt x="500817" y="299720"/>
                </a:lnTo>
                <a:lnTo>
                  <a:pt x="515560" y="308610"/>
                </a:lnTo>
                <a:lnTo>
                  <a:pt x="525284" y="316230"/>
                </a:lnTo>
                <a:lnTo>
                  <a:pt x="531016" y="321310"/>
                </a:lnTo>
                <a:lnTo>
                  <a:pt x="533782" y="325120"/>
                </a:lnTo>
                <a:lnTo>
                  <a:pt x="527920" y="326390"/>
                </a:lnTo>
                <a:lnTo>
                  <a:pt x="561566" y="326390"/>
                </a:lnTo>
                <a:lnTo>
                  <a:pt x="560905" y="322580"/>
                </a:lnTo>
                <a:lnTo>
                  <a:pt x="555962" y="311150"/>
                </a:lnTo>
                <a:lnTo>
                  <a:pt x="546242" y="299720"/>
                </a:lnTo>
                <a:close/>
              </a:path>
              <a:path w="562609" h="585470">
                <a:moveTo>
                  <a:pt x="522530" y="137160"/>
                </a:moveTo>
                <a:lnTo>
                  <a:pt x="495741" y="137160"/>
                </a:lnTo>
                <a:lnTo>
                  <a:pt x="471995" y="313690"/>
                </a:lnTo>
                <a:lnTo>
                  <a:pt x="498905" y="313690"/>
                </a:lnTo>
                <a:lnTo>
                  <a:pt x="500817" y="299720"/>
                </a:lnTo>
                <a:lnTo>
                  <a:pt x="546242" y="299720"/>
                </a:lnTo>
                <a:lnTo>
                  <a:pt x="545163" y="298450"/>
                </a:lnTo>
                <a:lnTo>
                  <a:pt x="528175" y="284480"/>
                </a:lnTo>
                <a:lnTo>
                  <a:pt x="504671" y="270510"/>
                </a:lnTo>
                <a:lnTo>
                  <a:pt x="522530" y="137160"/>
                </a:lnTo>
                <a:close/>
              </a:path>
              <a:path w="562609" h="585470">
                <a:moveTo>
                  <a:pt x="264120" y="212089"/>
                </a:moveTo>
                <a:lnTo>
                  <a:pt x="253292" y="214629"/>
                </a:lnTo>
                <a:lnTo>
                  <a:pt x="244436" y="220979"/>
                </a:lnTo>
                <a:lnTo>
                  <a:pt x="238458" y="229869"/>
                </a:lnTo>
                <a:lnTo>
                  <a:pt x="236264" y="240029"/>
                </a:lnTo>
                <a:lnTo>
                  <a:pt x="238458" y="251459"/>
                </a:lnTo>
                <a:lnTo>
                  <a:pt x="244436" y="260349"/>
                </a:lnTo>
                <a:lnTo>
                  <a:pt x="253292" y="266699"/>
                </a:lnTo>
                <a:lnTo>
                  <a:pt x="264120" y="267969"/>
                </a:lnTo>
                <a:lnTo>
                  <a:pt x="270151" y="267970"/>
                </a:lnTo>
                <a:lnTo>
                  <a:pt x="275704" y="266700"/>
                </a:lnTo>
                <a:lnTo>
                  <a:pt x="280269" y="262890"/>
                </a:lnTo>
                <a:lnTo>
                  <a:pt x="343234" y="262890"/>
                </a:lnTo>
                <a:lnTo>
                  <a:pt x="340258" y="261620"/>
                </a:lnTo>
                <a:lnTo>
                  <a:pt x="297222" y="241300"/>
                </a:lnTo>
                <a:lnTo>
                  <a:pt x="262920" y="241299"/>
                </a:lnTo>
                <a:lnTo>
                  <a:pt x="262920" y="240029"/>
                </a:lnTo>
                <a:lnTo>
                  <a:pt x="294532" y="240030"/>
                </a:lnTo>
                <a:lnTo>
                  <a:pt x="291842" y="238760"/>
                </a:lnTo>
                <a:lnTo>
                  <a:pt x="289287" y="228600"/>
                </a:lnTo>
                <a:lnTo>
                  <a:pt x="283283" y="220980"/>
                </a:lnTo>
                <a:lnTo>
                  <a:pt x="274629" y="214630"/>
                </a:lnTo>
                <a:lnTo>
                  <a:pt x="264120" y="212089"/>
                </a:lnTo>
                <a:close/>
              </a:path>
              <a:path w="562609" h="585470">
                <a:moveTo>
                  <a:pt x="294532" y="240030"/>
                </a:moveTo>
                <a:lnTo>
                  <a:pt x="264620" y="240029"/>
                </a:lnTo>
                <a:lnTo>
                  <a:pt x="263698" y="241299"/>
                </a:lnTo>
                <a:lnTo>
                  <a:pt x="297222" y="241300"/>
                </a:lnTo>
                <a:lnTo>
                  <a:pt x="294532" y="240030"/>
                </a:lnTo>
                <a:close/>
              </a:path>
              <a:path w="562609" h="585470">
                <a:moveTo>
                  <a:pt x="300739" y="177800"/>
                </a:moveTo>
                <a:lnTo>
                  <a:pt x="227501" y="177799"/>
                </a:lnTo>
                <a:lnTo>
                  <a:pt x="232621" y="179069"/>
                </a:lnTo>
                <a:lnTo>
                  <a:pt x="295607" y="179070"/>
                </a:lnTo>
                <a:lnTo>
                  <a:pt x="300739" y="177800"/>
                </a:lnTo>
                <a:close/>
              </a:path>
              <a:path w="562609" h="585470">
                <a:moveTo>
                  <a:pt x="339813" y="175260"/>
                </a:moveTo>
                <a:lnTo>
                  <a:pt x="188371" y="175259"/>
                </a:lnTo>
                <a:lnTo>
                  <a:pt x="196501" y="176529"/>
                </a:lnTo>
                <a:lnTo>
                  <a:pt x="203188" y="176529"/>
                </a:lnTo>
                <a:lnTo>
                  <a:pt x="209930" y="177799"/>
                </a:lnTo>
                <a:lnTo>
                  <a:pt x="318288" y="177800"/>
                </a:lnTo>
                <a:lnTo>
                  <a:pt x="325052" y="176530"/>
                </a:lnTo>
                <a:lnTo>
                  <a:pt x="339813" y="175260"/>
                </a:lnTo>
                <a:close/>
              </a:path>
              <a:path w="562609" h="585470">
                <a:moveTo>
                  <a:pt x="362604" y="172720"/>
                </a:moveTo>
                <a:lnTo>
                  <a:pt x="165624" y="172719"/>
                </a:lnTo>
                <a:lnTo>
                  <a:pt x="174510" y="173989"/>
                </a:lnTo>
                <a:lnTo>
                  <a:pt x="182396" y="175259"/>
                </a:lnTo>
                <a:lnTo>
                  <a:pt x="345821" y="175260"/>
                </a:lnTo>
                <a:lnTo>
                  <a:pt x="353741" y="173990"/>
                </a:lnTo>
                <a:lnTo>
                  <a:pt x="362604" y="172720"/>
                </a:lnTo>
                <a:close/>
              </a:path>
              <a:path w="562609" h="585470">
                <a:moveTo>
                  <a:pt x="374144" y="171450"/>
                </a:moveTo>
                <a:lnTo>
                  <a:pt x="154129" y="171449"/>
                </a:lnTo>
                <a:lnTo>
                  <a:pt x="160726" y="172719"/>
                </a:lnTo>
                <a:lnTo>
                  <a:pt x="367569" y="172720"/>
                </a:lnTo>
                <a:lnTo>
                  <a:pt x="374144" y="171450"/>
                </a:lnTo>
                <a:close/>
              </a:path>
              <a:path w="562609" h="585470">
                <a:moveTo>
                  <a:pt x="397290" y="167640"/>
                </a:moveTo>
                <a:lnTo>
                  <a:pt x="130927" y="167639"/>
                </a:lnTo>
                <a:lnTo>
                  <a:pt x="138080" y="168909"/>
                </a:lnTo>
                <a:lnTo>
                  <a:pt x="144344" y="170179"/>
                </a:lnTo>
                <a:lnTo>
                  <a:pt x="152396" y="171449"/>
                </a:lnTo>
                <a:lnTo>
                  <a:pt x="375843" y="171450"/>
                </a:lnTo>
                <a:lnTo>
                  <a:pt x="383896" y="170180"/>
                </a:lnTo>
                <a:lnTo>
                  <a:pt x="390182" y="168910"/>
                </a:lnTo>
                <a:lnTo>
                  <a:pt x="397290" y="167640"/>
                </a:lnTo>
                <a:close/>
              </a:path>
              <a:path w="562609" h="585470">
                <a:moveTo>
                  <a:pt x="434321" y="160020"/>
                </a:moveTo>
                <a:lnTo>
                  <a:pt x="95374" y="160019"/>
                </a:lnTo>
                <a:lnTo>
                  <a:pt x="104015" y="162559"/>
                </a:lnTo>
                <a:lnTo>
                  <a:pt x="112012" y="163829"/>
                </a:lnTo>
                <a:lnTo>
                  <a:pt x="118765" y="165099"/>
                </a:lnTo>
                <a:lnTo>
                  <a:pt x="123807" y="166369"/>
                </a:lnTo>
                <a:lnTo>
                  <a:pt x="129949" y="167639"/>
                </a:lnTo>
                <a:lnTo>
                  <a:pt x="398201" y="167640"/>
                </a:lnTo>
                <a:lnTo>
                  <a:pt x="404365" y="166370"/>
                </a:lnTo>
                <a:lnTo>
                  <a:pt x="409463" y="165100"/>
                </a:lnTo>
                <a:lnTo>
                  <a:pt x="416250" y="163830"/>
                </a:lnTo>
                <a:lnTo>
                  <a:pt x="424236" y="162560"/>
                </a:lnTo>
                <a:lnTo>
                  <a:pt x="428656" y="161290"/>
                </a:lnTo>
                <a:lnTo>
                  <a:pt x="434321" y="160020"/>
                </a:lnTo>
                <a:close/>
              </a:path>
              <a:path w="562609" h="585470">
                <a:moveTo>
                  <a:pt x="115977" y="137159"/>
                </a:moveTo>
                <a:lnTo>
                  <a:pt x="32520" y="137159"/>
                </a:lnTo>
                <a:lnTo>
                  <a:pt x="35786" y="138429"/>
                </a:lnTo>
                <a:lnTo>
                  <a:pt x="39318" y="139699"/>
                </a:lnTo>
                <a:lnTo>
                  <a:pt x="43916" y="142239"/>
                </a:lnTo>
                <a:lnTo>
                  <a:pt x="44942" y="143509"/>
                </a:lnTo>
                <a:lnTo>
                  <a:pt x="49207" y="144779"/>
                </a:lnTo>
                <a:lnTo>
                  <a:pt x="52646" y="146049"/>
                </a:lnTo>
                <a:lnTo>
                  <a:pt x="57657" y="148589"/>
                </a:lnTo>
                <a:lnTo>
                  <a:pt x="64319" y="151129"/>
                </a:lnTo>
                <a:lnTo>
                  <a:pt x="68184" y="152399"/>
                </a:lnTo>
                <a:lnTo>
                  <a:pt x="73249" y="153669"/>
                </a:lnTo>
                <a:lnTo>
                  <a:pt x="74282" y="154939"/>
                </a:lnTo>
                <a:lnTo>
                  <a:pt x="80457" y="156209"/>
                </a:lnTo>
                <a:lnTo>
                  <a:pt x="85722" y="157479"/>
                </a:lnTo>
                <a:lnTo>
                  <a:pt x="92542" y="160019"/>
                </a:lnTo>
                <a:lnTo>
                  <a:pt x="435709" y="160020"/>
                </a:lnTo>
                <a:lnTo>
                  <a:pt x="442506" y="157480"/>
                </a:lnTo>
                <a:lnTo>
                  <a:pt x="447815" y="156210"/>
                </a:lnTo>
                <a:lnTo>
                  <a:pt x="453957" y="154940"/>
                </a:lnTo>
                <a:lnTo>
                  <a:pt x="455957" y="153670"/>
                </a:lnTo>
                <a:lnTo>
                  <a:pt x="460011" y="152400"/>
                </a:lnTo>
                <a:lnTo>
                  <a:pt x="236108" y="152399"/>
                </a:lnTo>
                <a:lnTo>
                  <a:pt x="233432" y="151129"/>
                </a:lnTo>
                <a:lnTo>
                  <a:pt x="211673" y="151129"/>
                </a:lnTo>
                <a:lnTo>
                  <a:pt x="208730" y="149859"/>
                </a:lnTo>
                <a:lnTo>
                  <a:pt x="196368" y="149859"/>
                </a:lnTo>
                <a:lnTo>
                  <a:pt x="191881" y="148589"/>
                </a:lnTo>
                <a:lnTo>
                  <a:pt x="185639" y="148589"/>
                </a:lnTo>
                <a:lnTo>
                  <a:pt x="178375" y="147319"/>
                </a:lnTo>
                <a:lnTo>
                  <a:pt x="170156" y="147319"/>
                </a:lnTo>
                <a:lnTo>
                  <a:pt x="167113" y="146049"/>
                </a:lnTo>
                <a:lnTo>
                  <a:pt x="164247" y="146049"/>
                </a:lnTo>
                <a:lnTo>
                  <a:pt x="157383" y="144779"/>
                </a:lnTo>
                <a:lnTo>
                  <a:pt x="153429" y="144779"/>
                </a:lnTo>
                <a:lnTo>
                  <a:pt x="146787" y="143509"/>
                </a:lnTo>
                <a:lnTo>
                  <a:pt x="144055" y="143509"/>
                </a:lnTo>
                <a:lnTo>
                  <a:pt x="137680" y="142239"/>
                </a:lnTo>
                <a:lnTo>
                  <a:pt x="134037" y="140969"/>
                </a:lnTo>
                <a:lnTo>
                  <a:pt x="127772" y="139699"/>
                </a:lnTo>
                <a:lnTo>
                  <a:pt x="125140" y="139699"/>
                </a:lnTo>
                <a:lnTo>
                  <a:pt x="119231" y="138429"/>
                </a:lnTo>
                <a:lnTo>
                  <a:pt x="115977" y="137159"/>
                </a:lnTo>
                <a:close/>
              </a:path>
              <a:path w="562609" h="585470">
                <a:moveTo>
                  <a:pt x="445999" y="26670"/>
                </a:moveTo>
                <a:lnTo>
                  <a:pt x="264108" y="26669"/>
                </a:lnTo>
                <a:lnTo>
                  <a:pt x="341716" y="30480"/>
                </a:lnTo>
                <a:lnTo>
                  <a:pt x="406893" y="43180"/>
                </a:lnTo>
                <a:lnTo>
                  <a:pt x="457011" y="59690"/>
                </a:lnTo>
                <a:lnTo>
                  <a:pt x="489442" y="77470"/>
                </a:lnTo>
                <a:lnTo>
                  <a:pt x="501561" y="92710"/>
                </a:lnTo>
                <a:lnTo>
                  <a:pt x="501217" y="95250"/>
                </a:lnTo>
                <a:lnTo>
                  <a:pt x="500961" y="96520"/>
                </a:lnTo>
                <a:lnTo>
                  <a:pt x="500450" y="97790"/>
                </a:lnTo>
                <a:lnTo>
                  <a:pt x="499651" y="99060"/>
                </a:lnTo>
                <a:lnTo>
                  <a:pt x="499395" y="99060"/>
                </a:lnTo>
                <a:lnTo>
                  <a:pt x="498318" y="101600"/>
                </a:lnTo>
                <a:lnTo>
                  <a:pt x="497452" y="101600"/>
                </a:lnTo>
                <a:lnTo>
                  <a:pt x="495985" y="104140"/>
                </a:lnTo>
                <a:lnTo>
                  <a:pt x="495452" y="104140"/>
                </a:lnTo>
                <a:lnTo>
                  <a:pt x="493720" y="105410"/>
                </a:lnTo>
                <a:lnTo>
                  <a:pt x="492520" y="106680"/>
                </a:lnTo>
                <a:lnTo>
                  <a:pt x="490421" y="107950"/>
                </a:lnTo>
                <a:lnTo>
                  <a:pt x="489599" y="109220"/>
                </a:lnTo>
                <a:lnTo>
                  <a:pt x="487256" y="110490"/>
                </a:lnTo>
                <a:lnTo>
                  <a:pt x="485734" y="111760"/>
                </a:lnTo>
                <a:lnTo>
                  <a:pt x="483035" y="113030"/>
                </a:lnTo>
                <a:lnTo>
                  <a:pt x="481902" y="114300"/>
                </a:lnTo>
                <a:lnTo>
                  <a:pt x="478970" y="115570"/>
                </a:lnTo>
                <a:lnTo>
                  <a:pt x="475427" y="116840"/>
                </a:lnTo>
                <a:lnTo>
                  <a:pt x="473883" y="118110"/>
                </a:lnTo>
                <a:lnTo>
                  <a:pt x="472461" y="118110"/>
                </a:lnTo>
                <a:lnTo>
                  <a:pt x="468929" y="120650"/>
                </a:lnTo>
                <a:lnTo>
                  <a:pt x="466830" y="120650"/>
                </a:lnTo>
                <a:lnTo>
                  <a:pt x="463009" y="123190"/>
                </a:lnTo>
                <a:lnTo>
                  <a:pt x="461277" y="123190"/>
                </a:lnTo>
                <a:lnTo>
                  <a:pt x="457167" y="124460"/>
                </a:lnTo>
                <a:lnTo>
                  <a:pt x="450403" y="127000"/>
                </a:lnTo>
                <a:lnTo>
                  <a:pt x="448415" y="128270"/>
                </a:lnTo>
                <a:lnTo>
                  <a:pt x="443806" y="129540"/>
                </a:lnTo>
                <a:lnTo>
                  <a:pt x="441173" y="129540"/>
                </a:lnTo>
                <a:lnTo>
                  <a:pt x="438641" y="130810"/>
                </a:lnTo>
                <a:lnTo>
                  <a:pt x="436253" y="132080"/>
                </a:lnTo>
                <a:lnTo>
                  <a:pt x="433987" y="132080"/>
                </a:lnTo>
                <a:lnTo>
                  <a:pt x="428856" y="133350"/>
                </a:lnTo>
                <a:lnTo>
                  <a:pt x="426013" y="134620"/>
                </a:lnTo>
                <a:lnTo>
                  <a:pt x="420592" y="135890"/>
                </a:lnTo>
                <a:lnTo>
                  <a:pt x="418038" y="135890"/>
                </a:lnTo>
                <a:lnTo>
                  <a:pt x="412385" y="137160"/>
                </a:lnTo>
                <a:lnTo>
                  <a:pt x="406298" y="138430"/>
                </a:lnTo>
                <a:lnTo>
                  <a:pt x="403388" y="139700"/>
                </a:lnTo>
                <a:lnTo>
                  <a:pt x="400589" y="139700"/>
                </a:lnTo>
                <a:lnTo>
                  <a:pt x="394358" y="140970"/>
                </a:lnTo>
                <a:lnTo>
                  <a:pt x="390926" y="142240"/>
                </a:lnTo>
                <a:lnTo>
                  <a:pt x="384540" y="143510"/>
                </a:lnTo>
                <a:lnTo>
                  <a:pt x="381608" y="143510"/>
                </a:lnTo>
                <a:lnTo>
                  <a:pt x="374943" y="144780"/>
                </a:lnTo>
                <a:lnTo>
                  <a:pt x="371200" y="144780"/>
                </a:lnTo>
                <a:lnTo>
                  <a:pt x="364370" y="146050"/>
                </a:lnTo>
                <a:lnTo>
                  <a:pt x="361304" y="146050"/>
                </a:lnTo>
                <a:lnTo>
                  <a:pt x="354240" y="147320"/>
                </a:lnTo>
                <a:lnTo>
                  <a:pt x="350209" y="147320"/>
                </a:lnTo>
                <a:lnTo>
                  <a:pt x="342945" y="148590"/>
                </a:lnTo>
                <a:lnTo>
                  <a:pt x="339735" y="148590"/>
                </a:lnTo>
                <a:lnTo>
                  <a:pt x="332005" y="149860"/>
                </a:lnTo>
                <a:lnTo>
                  <a:pt x="319809" y="149860"/>
                </a:lnTo>
                <a:lnTo>
                  <a:pt x="316688" y="151130"/>
                </a:lnTo>
                <a:lnTo>
                  <a:pt x="294963" y="151130"/>
                </a:lnTo>
                <a:lnTo>
                  <a:pt x="292209" y="152400"/>
                </a:lnTo>
                <a:lnTo>
                  <a:pt x="460011" y="152400"/>
                </a:lnTo>
                <a:lnTo>
                  <a:pt x="463942" y="151130"/>
                </a:lnTo>
                <a:lnTo>
                  <a:pt x="469163" y="148590"/>
                </a:lnTo>
                <a:lnTo>
                  <a:pt x="475605" y="146050"/>
                </a:lnTo>
                <a:lnTo>
                  <a:pt x="479092" y="144780"/>
                </a:lnTo>
                <a:lnTo>
                  <a:pt x="483346" y="143510"/>
                </a:lnTo>
                <a:lnTo>
                  <a:pt x="484334" y="142240"/>
                </a:lnTo>
                <a:lnTo>
                  <a:pt x="488933" y="139700"/>
                </a:lnTo>
                <a:lnTo>
                  <a:pt x="492465" y="138430"/>
                </a:lnTo>
                <a:lnTo>
                  <a:pt x="495741" y="137160"/>
                </a:lnTo>
                <a:lnTo>
                  <a:pt x="522530" y="137160"/>
                </a:lnTo>
                <a:lnTo>
                  <a:pt x="527462" y="100330"/>
                </a:lnTo>
                <a:lnTo>
                  <a:pt x="528206" y="95250"/>
                </a:lnTo>
                <a:lnTo>
                  <a:pt x="528251" y="93980"/>
                </a:lnTo>
                <a:lnTo>
                  <a:pt x="517361" y="67310"/>
                </a:lnTo>
                <a:lnTo>
                  <a:pt x="487534" y="44450"/>
                </a:lnTo>
                <a:lnTo>
                  <a:pt x="445999" y="2667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3F7F41FD-B1AC-3647-EDEE-0F2B2CA119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9948" y="5219467"/>
            <a:ext cx="438348" cy="438348"/>
          </a:xfrm>
          <a:prstGeom prst="rect">
            <a:avLst/>
          </a:prstGeom>
        </p:spPr>
      </p:pic>
      <p:sp>
        <p:nvSpPr>
          <p:cNvPr id="110" name="object 85">
            <a:extLst>
              <a:ext uri="{FF2B5EF4-FFF2-40B4-BE49-F238E27FC236}">
                <a16:creationId xmlns:a16="http://schemas.microsoft.com/office/drawing/2014/main" id="{A90409C0-5D78-F1C4-9126-9308C202831A}"/>
              </a:ext>
            </a:extLst>
          </p:cNvPr>
          <p:cNvSpPr/>
          <p:nvPr/>
        </p:nvSpPr>
        <p:spPr>
          <a:xfrm>
            <a:off x="1305242" y="3468974"/>
            <a:ext cx="589915" cy="589915"/>
          </a:xfrm>
          <a:custGeom>
            <a:avLst/>
            <a:gdLst/>
            <a:ahLst/>
            <a:cxnLst/>
            <a:rect l="l" t="t" r="r" b="b"/>
            <a:pathLst>
              <a:path w="589914" h="589914">
                <a:moveTo>
                  <a:pt x="294894" y="0"/>
                </a:moveTo>
                <a:lnTo>
                  <a:pt x="247134" y="3867"/>
                </a:lnTo>
                <a:lnTo>
                  <a:pt x="201801" y="15063"/>
                </a:lnTo>
                <a:lnTo>
                  <a:pt x="159507" y="32973"/>
                </a:lnTo>
                <a:lnTo>
                  <a:pt x="120865" y="56985"/>
                </a:lnTo>
                <a:lnTo>
                  <a:pt x="86486" y="86487"/>
                </a:lnTo>
                <a:lnTo>
                  <a:pt x="56985" y="120865"/>
                </a:lnTo>
                <a:lnTo>
                  <a:pt x="32973" y="159507"/>
                </a:lnTo>
                <a:lnTo>
                  <a:pt x="15063" y="201801"/>
                </a:lnTo>
                <a:lnTo>
                  <a:pt x="3867" y="247134"/>
                </a:lnTo>
                <a:lnTo>
                  <a:pt x="0" y="294894"/>
                </a:lnTo>
                <a:lnTo>
                  <a:pt x="3867" y="342653"/>
                </a:lnTo>
                <a:lnTo>
                  <a:pt x="15063" y="387986"/>
                </a:lnTo>
                <a:lnTo>
                  <a:pt x="32973" y="430280"/>
                </a:lnTo>
                <a:lnTo>
                  <a:pt x="56985" y="468922"/>
                </a:lnTo>
                <a:lnTo>
                  <a:pt x="86487" y="503301"/>
                </a:lnTo>
                <a:lnTo>
                  <a:pt x="120865" y="532802"/>
                </a:lnTo>
                <a:lnTo>
                  <a:pt x="159507" y="556814"/>
                </a:lnTo>
                <a:lnTo>
                  <a:pt x="201801" y="574724"/>
                </a:lnTo>
                <a:lnTo>
                  <a:pt x="247134" y="585920"/>
                </a:lnTo>
                <a:lnTo>
                  <a:pt x="294894" y="589788"/>
                </a:lnTo>
                <a:lnTo>
                  <a:pt x="342653" y="585920"/>
                </a:lnTo>
                <a:lnTo>
                  <a:pt x="387986" y="574724"/>
                </a:lnTo>
                <a:lnTo>
                  <a:pt x="415694" y="562991"/>
                </a:lnTo>
                <a:lnTo>
                  <a:pt x="294894" y="562991"/>
                </a:lnTo>
                <a:lnTo>
                  <a:pt x="246765" y="558663"/>
                </a:lnTo>
                <a:lnTo>
                  <a:pt x="201442" y="546190"/>
                </a:lnTo>
                <a:lnTo>
                  <a:pt x="159686" y="526335"/>
                </a:lnTo>
                <a:lnTo>
                  <a:pt x="122260" y="499859"/>
                </a:lnTo>
                <a:lnTo>
                  <a:pt x="89928" y="467527"/>
                </a:lnTo>
                <a:lnTo>
                  <a:pt x="63452" y="430101"/>
                </a:lnTo>
                <a:lnTo>
                  <a:pt x="43597" y="388345"/>
                </a:lnTo>
                <a:lnTo>
                  <a:pt x="31124" y="343022"/>
                </a:lnTo>
                <a:lnTo>
                  <a:pt x="26797" y="294894"/>
                </a:lnTo>
                <a:lnTo>
                  <a:pt x="31124" y="246765"/>
                </a:lnTo>
                <a:lnTo>
                  <a:pt x="43597" y="201442"/>
                </a:lnTo>
                <a:lnTo>
                  <a:pt x="63452" y="159686"/>
                </a:lnTo>
                <a:lnTo>
                  <a:pt x="89928" y="122260"/>
                </a:lnTo>
                <a:lnTo>
                  <a:pt x="122260" y="89928"/>
                </a:lnTo>
                <a:lnTo>
                  <a:pt x="159686" y="63452"/>
                </a:lnTo>
                <a:lnTo>
                  <a:pt x="201442" y="43597"/>
                </a:lnTo>
                <a:lnTo>
                  <a:pt x="246765" y="31124"/>
                </a:lnTo>
                <a:lnTo>
                  <a:pt x="294894" y="26797"/>
                </a:lnTo>
                <a:lnTo>
                  <a:pt x="415694" y="26797"/>
                </a:lnTo>
                <a:lnTo>
                  <a:pt x="387986" y="15063"/>
                </a:lnTo>
                <a:lnTo>
                  <a:pt x="342653" y="3867"/>
                </a:lnTo>
                <a:lnTo>
                  <a:pt x="294894" y="0"/>
                </a:lnTo>
                <a:close/>
              </a:path>
              <a:path w="589914" h="589914">
                <a:moveTo>
                  <a:pt x="415694" y="26797"/>
                </a:moveTo>
                <a:lnTo>
                  <a:pt x="294894" y="26797"/>
                </a:lnTo>
                <a:lnTo>
                  <a:pt x="343022" y="31124"/>
                </a:lnTo>
                <a:lnTo>
                  <a:pt x="388345" y="43597"/>
                </a:lnTo>
                <a:lnTo>
                  <a:pt x="430101" y="63452"/>
                </a:lnTo>
                <a:lnTo>
                  <a:pt x="467527" y="89928"/>
                </a:lnTo>
                <a:lnTo>
                  <a:pt x="499859" y="122260"/>
                </a:lnTo>
                <a:lnTo>
                  <a:pt x="526335" y="159686"/>
                </a:lnTo>
                <a:lnTo>
                  <a:pt x="546190" y="201442"/>
                </a:lnTo>
                <a:lnTo>
                  <a:pt x="558663" y="246765"/>
                </a:lnTo>
                <a:lnTo>
                  <a:pt x="562991" y="294894"/>
                </a:lnTo>
                <a:lnTo>
                  <a:pt x="558663" y="343022"/>
                </a:lnTo>
                <a:lnTo>
                  <a:pt x="546190" y="388345"/>
                </a:lnTo>
                <a:lnTo>
                  <a:pt x="526335" y="430101"/>
                </a:lnTo>
                <a:lnTo>
                  <a:pt x="499859" y="467527"/>
                </a:lnTo>
                <a:lnTo>
                  <a:pt x="467527" y="499859"/>
                </a:lnTo>
                <a:lnTo>
                  <a:pt x="430101" y="526335"/>
                </a:lnTo>
                <a:lnTo>
                  <a:pt x="388345" y="546190"/>
                </a:lnTo>
                <a:lnTo>
                  <a:pt x="343022" y="558663"/>
                </a:lnTo>
                <a:lnTo>
                  <a:pt x="294894" y="562991"/>
                </a:lnTo>
                <a:lnTo>
                  <a:pt x="415694" y="562991"/>
                </a:lnTo>
                <a:lnTo>
                  <a:pt x="468922" y="532802"/>
                </a:lnTo>
                <a:lnTo>
                  <a:pt x="503301" y="503301"/>
                </a:lnTo>
                <a:lnTo>
                  <a:pt x="532802" y="468922"/>
                </a:lnTo>
                <a:lnTo>
                  <a:pt x="556814" y="430280"/>
                </a:lnTo>
                <a:lnTo>
                  <a:pt x="574724" y="387986"/>
                </a:lnTo>
                <a:lnTo>
                  <a:pt x="585920" y="342653"/>
                </a:lnTo>
                <a:lnTo>
                  <a:pt x="589788" y="294894"/>
                </a:lnTo>
                <a:lnTo>
                  <a:pt x="585920" y="247134"/>
                </a:lnTo>
                <a:lnTo>
                  <a:pt x="574724" y="201801"/>
                </a:lnTo>
                <a:lnTo>
                  <a:pt x="556814" y="159507"/>
                </a:lnTo>
                <a:lnTo>
                  <a:pt x="532802" y="120865"/>
                </a:lnTo>
                <a:lnTo>
                  <a:pt x="503301" y="86487"/>
                </a:lnTo>
                <a:lnTo>
                  <a:pt x="468922" y="56985"/>
                </a:lnTo>
                <a:lnTo>
                  <a:pt x="430280" y="32973"/>
                </a:lnTo>
                <a:lnTo>
                  <a:pt x="415694" y="26797"/>
                </a:lnTo>
                <a:close/>
              </a:path>
              <a:path w="589914" h="589914">
                <a:moveTo>
                  <a:pt x="222504" y="223138"/>
                </a:moveTo>
                <a:lnTo>
                  <a:pt x="217297" y="223138"/>
                </a:lnTo>
                <a:lnTo>
                  <a:pt x="212089" y="223266"/>
                </a:lnTo>
                <a:lnTo>
                  <a:pt x="207518" y="226187"/>
                </a:lnTo>
                <a:lnTo>
                  <a:pt x="205231" y="230886"/>
                </a:lnTo>
                <a:lnTo>
                  <a:pt x="99060" y="453263"/>
                </a:lnTo>
                <a:lnTo>
                  <a:pt x="97028" y="457454"/>
                </a:lnTo>
                <a:lnTo>
                  <a:pt x="97281" y="462407"/>
                </a:lnTo>
                <a:lnTo>
                  <a:pt x="99822" y="466217"/>
                </a:lnTo>
                <a:lnTo>
                  <a:pt x="102235" y="470154"/>
                </a:lnTo>
                <a:lnTo>
                  <a:pt x="106553" y="472440"/>
                </a:lnTo>
                <a:lnTo>
                  <a:pt x="217805" y="472440"/>
                </a:lnTo>
                <a:lnTo>
                  <a:pt x="222504" y="469519"/>
                </a:lnTo>
                <a:lnTo>
                  <a:pt x="224849" y="464693"/>
                </a:lnTo>
                <a:lnTo>
                  <a:pt x="233849" y="445643"/>
                </a:lnTo>
                <a:lnTo>
                  <a:pt x="132334" y="445643"/>
                </a:lnTo>
                <a:lnTo>
                  <a:pt x="217424" y="267588"/>
                </a:lnTo>
                <a:lnTo>
                  <a:pt x="247217" y="267588"/>
                </a:lnTo>
                <a:lnTo>
                  <a:pt x="229362" y="230759"/>
                </a:lnTo>
                <a:lnTo>
                  <a:pt x="227203" y="226187"/>
                </a:lnTo>
                <a:lnTo>
                  <a:pt x="222504" y="223138"/>
                </a:lnTo>
                <a:close/>
              </a:path>
              <a:path w="589914" h="589914">
                <a:moveTo>
                  <a:pt x="301625" y="70358"/>
                </a:moveTo>
                <a:lnTo>
                  <a:pt x="170306" y="70358"/>
                </a:lnTo>
                <a:lnTo>
                  <a:pt x="164337" y="76326"/>
                </a:lnTo>
                <a:lnTo>
                  <a:pt x="164211" y="169418"/>
                </a:lnTo>
                <a:lnTo>
                  <a:pt x="165607" y="172847"/>
                </a:lnTo>
                <a:lnTo>
                  <a:pt x="170687" y="177926"/>
                </a:lnTo>
                <a:lnTo>
                  <a:pt x="173989" y="179324"/>
                </a:lnTo>
                <a:lnTo>
                  <a:pt x="230759" y="179324"/>
                </a:lnTo>
                <a:lnTo>
                  <a:pt x="364443" y="466471"/>
                </a:lnTo>
                <a:lnTo>
                  <a:pt x="365887" y="469519"/>
                </a:lnTo>
                <a:lnTo>
                  <a:pt x="370586" y="472440"/>
                </a:lnTo>
                <a:lnTo>
                  <a:pt x="478281" y="472440"/>
                </a:lnTo>
                <a:lnTo>
                  <a:pt x="484250" y="466471"/>
                </a:lnTo>
                <a:lnTo>
                  <a:pt x="484250" y="445643"/>
                </a:lnTo>
                <a:lnTo>
                  <a:pt x="384301" y="445643"/>
                </a:lnTo>
                <a:lnTo>
                  <a:pt x="251117" y="159507"/>
                </a:lnTo>
                <a:lnTo>
                  <a:pt x="249300" y="155448"/>
                </a:lnTo>
                <a:lnTo>
                  <a:pt x="244475" y="152526"/>
                </a:lnTo>
                <a:lnTo>
                  <a:pt x="191007" y="152526"/>
                </a:lnTo>
                <a:lnTo>
                  <a:pt x="191135" y="97155"/>
                </a:lnTo>
                <a:lnTo>
                  <a:pt x="317431" y="97155"/>
                </a:lnTo>
                <a:lnTo>
                  <a:pt x="308610" y="78105"/>
                </a:lnTo>
                <a:lnTo>
                  <a:pt x="306324" y="73406"/>
                </a:lnTo>
                <a:lnTo>
                  <a:pt x="301625" y="70358"/>
                </a:lnTo>
                <a:close/>
              </a:path>
              <a:path w="589914" h="589914">
                <a:moveTo>
                  <a:pt x="247217" y="267588"/>
                </a:moveTo>
                <a:lnTo>
                  <a:pt x="217424" y="267588"/>
                </a:lnTo>
                <a:lnTo>
                  <a:pt x="253364" y="341757"/>
                </a:lnTo>
                <a:lnTo>
                  <a:pt x="204216" y="445643"/>
                </a:lnTo>
                <a:lnTo>
                  <a:pt x="233849" y="445643"/>
                </a:lnTo>
                <a:lnTo>
                  <a:pt x="280288" y="347345"/>
                </a:lnTo>
                <a:lnTo>
                  <a:pt x="282067" y="343662"/>
                </a:lnTo>
                <a:lnTo>
                  <a:pt x="282067" y="339471"/>
                </a:lnTo>
                <a:lnTo>
                  <a:pt x="247217" y="267588"/>
                </a:lnTo>
                <a:close/>
              </a:path>
              <a:path w="589914" h="589914">
                <a:moveTo>
                  <a:pt x="317431" y="97155"/>
                </a:moveTo>
                <a:lnTo>
                  <a:pt x="287909" y="97155"/>
                </a:lnTo>
                <a:lnTo>
                  <a:pt x="420116" y="382651"/>
                </a:lnTo>
                <a:lnTo>
                  <a:pt x="422275" y="387350"/>
                </a:lnTo>
                <a:lnTo>
                  <a:pt x="426974" y="390398"/>
                </a:lnTo>
                <a:lnTo>
                  <a:pt x="457454" y="390398"/>
                </a:lnTo>
                <a:lnTo>
                  <a:pt x="457454" y="445643"/>
                </a:lnTo>
                <a:lnTo>
                  <a:pt x="484250" y="445643"/>
                </a:lnTo>
                <a:lnTo>
                  <a:pt x="484250" y="369570"/>
                </a:lnTo>
                <a:lnTo>
                  <a:pt x="478281" y="363601"/>
                </a:lnTo>
                <a:lnTo>
                  <a:pt x="440817" y="363601"/>
                </a:lnTo>
                <a:lnTo>
                  <a:pt x="317431" y="9715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9183D88B-0920-E2BA-5D85-BAD4A890F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5683" y="1556217"/>
            <a:ext cx="520028" cy="520028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F1DC2A22-0147-0615-7D18-B5F4F2111E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70834" y="1556217"/>
            <a:ext cx="520028" cy="520028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83FDC009-8B6D-D918-7E78-55F04BA08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5985" y="1556217"/>
            <a:ext cx="520028" cy="520028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AD4CBE8B-1FB7-F655-F253-0F221203A6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01136" y="1556217"/>
            <a:ext cx="520028" cy="520028"/>
          </a:xfrm>
          <a:prstGeom prst="rect">
            <a:avLst/>
          </a:prstGeom>
        </p:spPr>
      </p:pic>
      <p:sp>
        <p:nvSpPr>
          <p:cNvPr id="119" name="object 108">
            <a:extLst>
              <a:ext uri="{FF2B5EF4-FFF2-40B4-BE49-F238E27FC236}">
                <a16:creationId xmlns:a16="http://schemas.microsoft.com/office/drawing/2014/main" id="{3B8F0724-4B95-3D3B-D009-FABC18E06B5A}"/>
              </a:ext>
            </a:extLst>
          </p:cNvPr>
          <p:cNvSpPr/>
          <p:nvPr/>
        </p:nvSpPr>
        <p:spPr>
          <a:xfrm>
            <a:off x="10173625" y="1559122"/>
            <a:ext cx="505355" cy="517124"/>
          </a:xfrm>
          <a:custGeom>
            <a:avLst/>
            <a:gdLst/>
            <a:ahLst/>
            <a:cxnLst/>
            <a:rect l="l" t="t" r="r" b="b"/>
            <a:pathLst>
              <a:path w="436245" h="446404">
                <a:moveTo>
                  <a:pt x="250523" y="414401"/>
                </a:moveTo>
                <a:lnTo>
                  <a:pt x="217932" y="414401"/>
                </a:lnTo>
                <a:lnTo>
                  <a:pt x="270383" y="444500"/>
                </a:lnTo>
                <a:lnTo>
                  <a:pt x="273050" y="445897"/>
                </a:lnTo>
                <a:lnTo>
                  <a:pt x="276098" y="445897"/>
                </a:lnTo>
                <a:lnTo>
                  <a:pt x="278638" y="444373"/>
                </a:lnTo>
                <a:lnTo>
                  <a:pt x="305204" y="427990"/>
                </a:lnTo>
                <a:lnTo>
                  <a:pt x="274320" y="427990"/>
                </a:lnTo>
                <a:lnTo>
                  <a:pt x="250523" y="414401"/>
                </a:lnTo>
                <a:close/>
              </a:path>
              <a:path w="436245" h="446404">
                <a:moveTo>
                  <a:pt x="162941" y="127"/>
                </a:moveTo>
                <a:lnTo>
                  <a:pt x="159893" y="127"/>
                </a:lnTo>
                <a:lnTo>
                  <a:pt x="157352" y="1651"/>
                </a:lnTo>
                <a:lnTo>
                  <a:pt x="60578" y="58293"/>
                </a:lnTo>
                <a:lnTo>
                  <a:pt x="58039" y="59690"/>
                </a:lnTo>
                <a:lnTo>
                  <a:pt x="56515" y="62357"/>
                </a:lnTo>
                <a:lnTo>
                  <a:pt x="56515" y="133350"/>
                </a:lnTo>
                <a:lnTo>
                  <a:pt x="4064" y="163449"/>
                </a:lnTo>
                <a:lnTo>
                  <a:pt x="1524" y="164846"/>
                </a:lnTo>
                <a:lnTo>
                  <a:pt x="0" y="167512"/>
                </a:lnTo>
                <a:lnTo>
                  <a:pt x="0" y="278638"/>
                </a:lnTo>
                <a:lnTo>
                  <a:pt x="1777" y="281432"/>
                </a:lnTo>
                <a:lnTo>
                  <a:pt x="4445" y="282829"/>
                </a:lnTo>
                <a:lnTo>
                  <a:pt x="48387" y="304927"/>
                </a:lnTo>
                <a:lnTo>
                  <a:pt x="48387" y="375539"/>
                </a:lnTo>
                <a:lnTo>
                  <a:pt x="157225" y="444373"/>
                </a:lnTo>
                <a:lnTo>
                  <a:pt x="160020" y="445516"/>
                </a:lnTo>
                <a:lnTo>
                  <a:pt x="162814" y="445516"/>
                </a:lnTo>
                <a:lnTo>
                  <a:pt x="164211" y="445135"/>
                </a:lnTo>
                <a:lnTo>
                  <a:pt x="165480" y="444500"/>
                </a:lnTo>
                <a:lnTo>
                  <a:pt x="194251" y="427990"/>
                </a:lnTo>
                <a:lnTo>
                  <a:pt x="161544" y="427990"/>
                </a:lnTo>
                <a:lnTo>
                  <a:pt x="136144" y="412369"/>
                </a:lnTo>
                <a:lnTo>
                  <a:pt x="149038" y="403098"/>
                </a:lnTo>
                <a:lnTo>
                  <a:pt x="121158" y="403098"/>
                </a:lnTo>
                <a:lnTo>
                  <a:pt x="64643" y="368173"/>
                </a:lnTo>
                <a:lnTo>
                  <a:pt x="64643" y="304419"/>
                </a:lnTo>
                <a:lnTo>
                  <a:pt x="87449" y="290703"/>
                </a:lnTo>
                <a:lnTo>
                  <a:pt x="56134" y="290703"/>
                </a:lnTo>
                <a:lnTo>
                  <a:pt x="16128" y="270637"/>
                </a:lnTo>
                <a:lnTo>
                  <a:pt x="16128" y="223901"/>
                </a:lnTo>
                <a:lnTo>
                  <a:pt x="52197" y="205867"/>
                </a:lnTo>
                <a:lnTo>
                  <a:pt x="16128" y="205867"/>
                </a:lnTo>
                <a:lnTo>
                  <a:pt x="16128" y="175133"/>
                </a:lnTo>
                <a:lnTo>
                  <a:pt x="64262" y="147574"/>
                </a:lnTo>
                <a:lnTo>
                  <a:pt x="93473" y="147574"/>
                </a:lnTo>
                <a:lnTo>
                  <a:pt x="72644" y="133731"/>
                </a:lnTo>
                <a:lnTo>
                  <a:pt x="72644" y="69850"/>
                </a:lnTo>
                <a:lnTo>
                  <a:pt x="113029" y="46355"/>
                </a:lnTo>
                <a:lnTo>
                  <a:pt x="129159" y="46355"/>
                </a:lnTo>
                <a:lnTo>
                  <a:pt x="129159" y="36830"/>
                </a:lnTo>
                <a:lnTo>
                  <a:pt x="161417" y="17907"/>
                </a:lnTo>
                <a:lnTo>
                  <a:pt x="193689" y="17907"/>
                </a:lnTo>
                <a:lnTo>
                  <a:pt x="165480" y="1651"/>
                </a:lnTo>
                <a:lnTo>
                  <a:pt x="162941" y="127"/>
                </a:lnTo>
                <a:close/>
              </a:path>
              <a:path w="436245" h="446404">
                <a:moveTo>
                  <a:pt x="226060" y="267716"/>
                </a:moveTo>
                <a:lnTo>
                  <a:pt x="209930" y="267716"/>
                </a:lnTo>
                <a:lnTo>
                  <a:pt x="209930" y="400304"/>
                </a:lnTo>
                <a:lnTo>
                  <a:pt x="161544" y="427990"/>
                </a:lnTo>
                <a:lnTo>
                  <a:pt x="194251" y="427990"/>
                </a:lnTo>
                <a:lnTo>
                  <a:pt x="217932" y="414401"/>
                </a:lnTo>
                <a:lnTo>
                  <a:pt x="250523" y="414401"/>
                </a:lnTo>
                <a:lnTo>
                  <a:pt x="226060" y="400431"/>
                </a:lnTo>
                <a:lnTo>
                  <a:pt x="226060" y="348488"/>
                </a:lnTo>
                <a:lnTo>
                  <a:pt x="286130" y="348488"/>
                </a:lnTo>
                <a:lnTo>
                  <a:pt x="282575" y="344805"/>
                </a:lnTo>
                <a:lnTo>
                  <a:pt x="282575" y="335915"/>
                </a:lnTo>
                <a:lnTo>
                  <a:pt x="286130" y="332232"/>
                </a:lnTo>
                <a:lnTo>
                  <a:pt x="226060" y="332232"/>
                </a:lnTo>
                <a:lnTo>
                  <a:pt x="226060" y="267716"/>
                </a:lnTo>
                <a:close/>
              </a:path>
              <a:path w="436245" h="446404">
                <a:moveTo>
                  <a:pt x="404274" y="252730"/>
                </a:moveTo>
                <a:lnTo>
                  <a:pt x="371728" y="252730"/>
                </a:lnTo>
                <a:lnTo>
                  <a:pt x="410718" y="275082"/>
                </a:lnTo>
                <a:lnTo>
                  <a:pt x="372999" y="294005"/>
                </a:lnTo>
                <a:lnTo>
                  <a:pt x="371348" y="296799"/>
                </a:lnTo>
                <a:lnTo>
                  <a:pt x="371348" y="368173"/>
                </a:lnTo>
                <a:lnTo>
                  <a:pt x="274320" y="427990"/>
                </a:lnTo>
                <a:lnTo>
                  <a:pt x="305204" y="427990"/>
                </a:lnTo>
                <a:lnTo>
                  <a:pt x="383667" y="379603"/>
                </a:lnTo>
                <a:lnTo>
                  <a:pt x="385952" y="378079"/>
                </a:lnTo>
                <a:lnTo>
                  <a:pt x="387476" y="375539"/>
                </a:lnTo>
                <a:lnTo>
                  <a:pt x="387476" y="304927"/>
                </a:lnTo>
                <a:lnTo>
                  <a:pt x="431419" y="282829"/>
                </a:lnTo>
                <a:lnTo>
                  <a:pt x="434086" y="281432"/>
                </a:lnTo>
                <a:lnTo>
                  <a:pt x="435864" y="278638"/>
                </a:lnTo>
                <a:lnTo>
                  <a:pt x="435864" y="261620"/>
                </a:lnTo>
                <a:lnTo>
                  <a:pt x="419735" y="261620"/>
                </a:lnTo>
                <a:lnTo>
                  <a:pt x="404274" y="252730"/>
                </a:lnTo>
                <a:close/>
              </a:path>
              <a:path w="436245" h="446404">
                <a:moveTo>
                  <a:pt x="172847" y="366141"/>
                </a:moveTo>
                <a:lnTo>
                  <a:pt x="121158" y="403098"/>
                </a:lnTo>
                <a:lnTo>
                  <a:pt x="149038" y="403098"/>
                </a:lnTo>
                <a:lnTo>
                  <a:pt x="182245" y="379222"/>
                </a:lnTo>
                <a:lnTo>
                  <a:pt x="172847" y="366141"/>
                </a:lnTo>
                <a:close/>
              </a:path>
              <a:path w="436245" h="446404">
                <a:moveTo>
                  <a:pt x="290575" y="316103"/>
                </a:moveTo>
                <a:lnTo>
                  <a:pt x="283041" y="317301"/>
                </a:lnTo>
                <a:lnTo>
                  <a:pt x="276494" y="320643"/>
                </a:lnTo>
                <a:lnTo>
                  <a:pt x="271305" y="325747"/>
                </a:lnTo>
                <a:lnTo>
                  <a:pt x="267843" y="332232"/>
                </a:lnTo>
                <a:lnTo>
                  <a:pt x="295021" y="332232"/>
                </a:lnTo>
                <a:lnTo>
                  <a:pt x="298703" y="335915"/>
                </a:lnTo>
                <a:lnTo>
                  <a:pt x="298703" y="344805"/>
                </a:lnTo>
                <a:lnTo>
                  <a:pt x="295021" y="348488"/>
                </a:lnTo>
                <a:lnTo>
                  <a:pt x="267843" y="348488"/>
                </a:lnTo>
                <a:lnTo>
                  <a:pt x="271305" y="354919"/>
                </a:lnTo>
                <a:lnTo>
                  <a:pt x="276494" y="360029"/>
                </a:lnTo>
                <a:lnTo>
                  <a:pt x="283041" y="363400"/>
                </a:lnTo>
                <a:lnTo>
                  <a:pt x="290575" y="364617"/>
                </a:lnTo>
                <a:lnTo>
                  <a:pt x="299991" y="362702"/>
                </a:lnTo>
                <a:lnTo>
                  <a:pt x="307705" y="357489"/>
                </a:lnTo>
                <a:lnTo>
                  <a:pt x="312918" y="349775"/>
                </a:lnTo>
                <a:lnTo>
                  <a:pt x="314833" y="340360"/>
                </a:lnTo>
                <a:lnTo>
                  <a:pt x="312918" y="330890"/>
                </a:lnTo>
                <a:lnTo>
                  <a:pt x="307705" y="323183"/>
                </a:lnTo>
                <a:lnTo>
                  <a:pt x="299991" y="318000"/>
                </a:lnTo>
                <a:lnTo>
                  <a:pt x="290575" y="316103"/>
                </a:lnTo>
                <a:close/>
              </a:path>
              <a:path w="436245" h="446404">
                <a:moveTo>
                  <a:pt x="138348" y="228981"/>
                </a:moveTo>
                <a:lnTo>
                  <a:pt x="112649" y="228981"/>
                </a:lnTo>
                <a:lnTo>
                  <a:pt x="145288" y="255270"/>
                </a:lnTo>
                <a:lnTo>
                  <a:pt x="145288" y="297180"/>
                </a:lnTo>
                <a:lnTo>
                  <a:pt x="108076" y="325882"/>
                </a:lnTo>
                <a:lnTo>
                  <a:pt x="117983" y="338709"/>
                </a:lnTo>
                <a:lnTo>
                  <a:pt x="187889" y="284734"/>
                </a:lnTo>
                <a:lnTo>
                  <a:pt x="161417" y="284734"/>
                </a:lnTo>
                <a:lnTo>
                  <a:pt x="161417" y="248920"/>
                </a:lnTo>
                <a:lnTo>
                  <a:pt x="160274" y="246507"/>
                </a:lnTo>
                <a:lnTo>
                  <a:pt x="138348" y="228981"/>
                </a:lnTo>
                <a:close/>
              </a:path>
              <a:path w="436245" h="446404">
                <a:moveTo>
                  <a:pt x="92710" y="268605"/>
                </a:moveTo>
                <a:lnTo>
                  <a:pt x="56134" y="290703"/>
                </a:lnTo>
                <a:lnTo>
                  <a:pt x="87449" y="290703"/>
                </a:lnTo>
                <a:lnTo>
                  <a:pt x="100965" y="282575"/>
                </a:lnTo>
                <a:lnTo>
                  <a:pt x="92710" y="268605"/>
                </a:lnTo>
                <a:close/>
              </a:path>
              <a:path w="436245" h="446404">
                <a:moveTo>
                  <a:pt x="181737" y="187706"/>
                </a:moveTo>
                <a:lnTo>
                  <a:pt x="173482" y="201676"/>
                </a:lnTo>
                <a:lnTo>
                  <a:pt x="209930" y="223520"/>
                </a:lnTo>
                <a:lnTo>
                  <a:pt x="209930" y="247396"/>
                </a:lnTo>
                <a:lnTo>
                  <a:pt x="161417" y="284734"/>
                </a:lnTo>
                <a:lnTo>
                  <a:pt x="187889" y="284734"/>
                </a:lnTo>
                <a:lnTo>
                  <a:pt x="209930" y="267716"/>
                </a:lnTo>
                <a:lnTo>
                  <a:pt x="226060" y="267716"/>
                </a:lnTo>
                <a:lnTo>
                  <a:pt x="226060" y="216154"/>
                </a:lnTo>
                <a:lnTo>
                  <a:pt x="224536" y="213487"/>
                </a:lnTo>
                <a:lnTo>
                  <a:pt x="222123" y="212090"/>
                </a:lnTo>
                <a:lnTo>
                  <a:pt x="181737" y="187706"/>
                </a:lnTo>
                <a:close/>
              </a:path>
              <a:path w="436245" h="446404">
                <a:moveTo>
                  <a:pt x="379349" y="113792"/>
                </a:moveTo>
                <a:lnTo>
                  <a:pt x="363220" y="113792"/>
                </a:lnTo>
                <a:lnTo>
                  <a:pt x="363220" y="140970"/>
                </a:lnTo>
                <a:lnTo>
                  <a:pt x="364744" y="143637"/>
                </a:lnTo>
                <a:lnTo>
                  <a:pt x="367284" y="145034"/>
                </a:lnTo>
                <a:lnTo>
                  <a:pt x="419735" y="175133"/>
                </a:lnTo>
                <a:lnTo>
                  <a:pt x="419735" y="261620"/>
                </a:lnTo>
                <a:lnTo>
                  <a:pt x="435864" y="261620"/>
                </a:lnTo>
                <a:lnTo>
                  <a:pt x="435864" y="167512"/>
                </a:lnTo>
                <a:lnTo>
                  <a:pt x="434340" y="164846"/>
                </a:lnTo>
                <a:lnTo>
                  <a:pt x="431800" y="163449"/>
                </a:lnTo>
                <a:lnTo>
                  <a:pt x="379349" y="133350"/>
                </a:lnTo>
                <a:lnTo>
                  <a:pt x="379349" y="113792"/>
                </a:lnTo>
                <a:close/>
              </a:path>
              <a:path w="436245" h="446404">
                <a:moveTo>
                  <a:pt x="355219" y="210820"/>
                </a:moveTo>
                <a:lnTo>
                  <a:pt x="345749" y="212736"/>
                </a:lnTo>
                <a:lnTo>
                  <a:pt x="338042" y="217963"/>
                </a:lnTo>
                <a:lnTo>
                  <a:pt x="332859" y="225714"/>
                </a:lnTo>
                <a:lnTo>
                  <a:pt x="330962" y="235204"/>
                </a:lnTo>
                <a:lnTo>
                  <a:pt x="332859" y="244619"/>
                </a:lnTo>
                <a:lnTo>
                  <a:pt x="338042" y="252333"/>
                </a:lnTo>
                <a:lnTo>
                  <a:pt x="345749" y="257546"/>
                </a:lnTo>
                <a:lnTo>
                  <a:pt x="355219" y="259461"/>
                </a:lnTo>
                <a:lnTo>
                  <a:pt x="361569" y="259461"/>
                </a:lnTo>
                <a:lnTo>
                  <a:pt x="367411" y="256794"/>
                </a:lnTo>
                <a:lnTo>
                  <a:pt x="371728" y="252730"/>
                </a:lnTo>
                <a:lnTo>
                  <a:pt x="404274" y="252730"/>
                </a:lnTo>
                <a:lnTo>
                  <a:pt x="387708" y="243205"/>
                </a:lnTo>
                <a:lnTo>
                  <a:pt x="350647" y="243205"/>
                </a:lnTo>
                <a:lnTo>
                  <a:pt x="347091" y="239649"/>
                </a:lnTo>
                <a:lnTo>
                  <a:pt x="347091" y="230632"/>
                </a:lnTo>
                <a:lnTo>
                  <a:pt x="350647" y="227076"/>
                </a:lnTo>
                <a:lnTo>
                  <a:pt x="377725" y="227076"/>
                </a:lnTo>
                <a:lnTo>
                  <a:pt x="377453" y="225714"/>
                </a:lnTo>
                <a:lnTo>
                  <a:pt x="372284" y="217963"/>
                </a:lnTo>
                <a:lnTo>
                  <a:pt x="364615" y="212736"/>
                </a:lnTo>
                <a:lnTo>
                  <a:pt x="355219" y="210820"/>
                </a:lnTo>
                <a:close/>
              </a:path>
              <a:path w="436245" h="446404">
                <a:moveTo>
                  <a:pt x="93473" y="147574"/>
                </a:moveTo>
                <a:lnTo>
                  <a:pt x="64262" y="147574"/>
                </a:lnTo>
                <a:lnTo>
                  <a:pt x="104901" y="174625"/>
                </a:lnTo>
                <a:lnTo>
                  <a:pt x="104901" y="214757"/>
                </a:lnTo>
                <a:lnTo>
                  <a:pt x="60071" y="244602"/>
                </a:lnTo>
                <a:lnTo>
                  <a:pt x="69088" y="258064"/>
                </a:lnTo>
                <a:lnTo>
                  <a:pt x="112649" y="228981"/>
                </a:lnTo>
                <a:lnTo>
                  <a:pt x="138348" y="228981"/>
                </a:lnTo>
                <a:lnTo>
                  <a:pt x="121030" y="215137"/>
                </a:lnTo>
                <a:lnTo>
                  <a:pt x="121030" y="174752"/>
                </a:lnTo>
                <a:lnTo>
                  <a:pt x="142119" y="160655"/>
                </a:lnTo>
                <a:lnTo>
                  <a:pt x="113157" y="160655"/>
                </a:lnTo>
                <a:lnTo>
                  <a:pt x="93473" y="147574"/>
                </a:lnTo>
                <a:close/>
              </a:path>
              <a:path w="436245" h="446404">
                <a:moveTo>
                  <a:pt x="377725" y="227076"/>
                </a:moveTo>
                <a:lnTo>
                  <a:pt x="359664" y="227076"/>
                </a:lnTo>
                <a:lnTo>
                  <a:pt x="363220" y="230632"/>
                </a:lnTo>
                <a:lnTo>
                  <a:pt x="363220" y="239649"/>
                </a:lnTo>
                <a:lnTo>
                  <a:pt x="359664" y="243205"/>
                </a:lnTo>
                <a:lnTo>
                  <a:pt x="387708" y="243205"/>
                </a:lnTo>
                <a:lnTo>
                  <a:pt x="379095" y="238252"/>
                </a:lnTo>
                <a:lnTo>
                  <a:pt x="379349" y="236220"/>
                </a:lnTo>
                <a:lnTo>
                  <a:pt x="379349" y="235204"/>
                </a:lnTo>
                <a:lnTo>
                  <a:pt x="377725" y="227076"/>
                </a:lnTo>
                <a:close/>
              </a:path>
              <a:path w="436245" h="446404">
                <a:moveTo>
                  <a:pt x="193689" y="17907"/>
                </a:moveTo>
                <a:lnTo>
                  <a:pt x="161417" y="17907"/>
                </a:lnTo>
                <a:lnTo>
                  <a:pt x="209930" y="45974"/>
                </a:lnTo>
                <a:lnTo>
                  <a:pt x="209930" y="149098"/>
                </a:lnTo>
                <a:lnTo>
                  <a:pt x="211454" y="151765"/>
                </a:lnTo>
                <a:lnTo>
                  <a:pt x="213995" y="153162"/>
                </a:lnTo>
                <a:lnTo>
                  <a:pt x="266700" y="183387"/>
                </a:lnTo>
                <a:lnTo>
                  <a:pt x="266573" y="184404"/>
                </a:lnTo>
                <a:lnTo>
                  <a:pt x="266319" y="185547"/>
                </a:lnTo>
                <a:lnTo>
                  <a:pt x="266319" y="186562"/>
                </a:lnTo>
                <a:lnTo>
                  <a:pt x="268233" y="196032"/>
                </a:lnTo>
                <a:lnTo>
                  <a:pt x="273446" y="203739"/>
                </a:lnTo>
                <a:lnTo>
                  <a:pt x="281160" y="208922"/>
                </a:lnTo>
                <a:lnTo>
                  <a:pt x="290575" y="210820"/>
                </a:lnTo>
                <a:lnTo>
                  <a:pt x="299991" y="208922"/>
                </a:lnTo>
                <a:lnTo>
                  <a:pt x="307705" y="203739"/>
                </a:lnTo>
                <a:lnTo>
                  <a:pt x="312918" y="196032"/>
                </a:lnTo>
                <a:lnTo>
                  <a:pt x="313189" y="194691"/>
                </a:lnTo>
                <a:lnTo>
                  <a:pt x="286130" y="194691"/>
                </a:lnTo>
                <a:lnTo>
                  <a:pt x="282575" y="191008"/>
                </a:lnTo>
                <a:lnTo>
                  <a:pt x="282575" y="182118"/>
                </a:lnTo>
                <a:lnTo>
                  <a:pt x="286130" y="178562"/>
                </a:lnTo>
                <a:lnTo>
                  <a:pt x="313205" y="178562"/>
                </a:lnTo>
                <a:lnTo>
                  <a:pt x="312918" y="177147"/>
                </a:lnTo>
                <a:lnTo>
                  <a:pt x="307705" y="169433"/>
                </a:lnTo>
                <a:lnTo>
                  <a:pt x="306929" y="168910"/>
                </a:lnTo>
                <a:lnTo>
                  <a:pt x="274066" y="168910"/>
                </a:lnTo>
                <a:lnTo>
                  <a:pt x="226060" y="141478"/>
                </a:lnTo>
                <a:lnTo>
                  <a:pt x="226060" y="45974"/>
                </a:lnTo>
                <a:lnTo>
                  <a:pt x="250456" y="31877"/>
                </a:lnTo>
                <a:lnTo>
                  <a:pt x="217932" y="31877"/>
                </a:lnTo>
                <a:lnTo>
                  <a:pt x="193689" y="17907"/>
                </a:lnTo>
                <a:close/>
              </a:path>
              <a:path w="436245" h="446404">
                <a:moveTo>
                  <a:pt x="52959" y="187452"/>
                </a:moveTo>
                <a:lnTo>
                  <a:pt x="16128" y="205867"/>
                </a:lnTo>
                <a:lnTo>
                  <a:pt x="52197" y="205867"/>
                </a:lnTo>
                <a:lnTo>
                  <a:pt x="60071" y="201930"/>
                </a:lnTo>
                <a:lnTo>
                  <a:pt x="52959" y="187452"/>
                </a:lnTo>
                <a:close/>
              </a:path>
              <a:path w="436245" h="446404">
                <a:moveTo>
                  <a:pt x="313205" y="178562"/>
                </a:moveTo>
                <a:lnTo>
                  <a:pt x="295021" y="178562"/>
                </a:lnTo>
                <a:lnTo>
                  <a:pt x="298703" y="182118"/>
                </a:lnTo>
                <a:lnTo>
                  <a:pt x="298703" y="191008"/>
                </a:lnTo>
                <a:lnTo>
                  <a:pt x="295021" y="194691"/>
                </a:lnTo>
                <a:lnTo>
                  <a:pt x="313189" y="194691"/>
                </a:lnTo>
                <a:lnTo>
                  <a:pt x="314833" y="186562"/>
                </a:lnTo>
                <a:lnTo>
                  <a:pt x="313205" y="178562"/>
                </a:lnTo>
                <a:close/>
              </a:path>
              <a:path w="436245" h="446404">
                <a:moveTo>
                  <a:pt x="290575" y="162306"/>
                </a:moveTo>
                <a:lnTo>
                  <a:pt x="284225" y="162306"/>
                </a:lnTo>
                <a:lnTo>
                  <a:pt x="278384" y="164846"/>
                </a:lnTo>
                <a:lnTo>
                  <a:pt x="274066" y="168910"/>
                </a:lnTo>
                <a:lnTo>
                  <a:pt x="306929" y="168910"/>
                </a:lnTo>
                <a:lnTo>
                  <a:pt x="299991" y="164220"/>
                </a:lnTo>
                <a:lnTo>
                  <a:pt x="290575" y="162306"/>
                </a:lnTo>
                <a:close/>
              </a:path>
              <a:path w="436245" h="446404">
                <a:moveTo>
                  <a:pt x="169545" y="89535"/>
                </a:moveTo>
                <a:lnTo>
                  <a:pt x="153416" y="89535"/>
                </a:lnTo>
                <a:lnTo>
                  <a:pt x="153416" y="133731"/>
                </a:lnTo>
                <a:lnTo>
                  <a:pt x="113157" y="160655"/>
                </a:lnTo>
                <a:lnTo>
                  <a:pt x="142119" y="160655"/>
                </a:lnTo>
                <a:lnTo>
                  <a:pt x="168148" y="143256"/>
                </a:lnTo>
                <a:lnTo>
                  <a:pt x="169545" y="140716"/>
                </a:lnTo>
                <a:lnTo>
                  <a:pt x="169545" y="89535"/>
                </a:lnTo>
                <a:close/>
              </a:path>
              <a:path w="436245" h="446404">
                <a:moveTo>
                  <a:pt x="322961" y="81534"/>
                </a:moveTo>
                <a:lnTo>
                  <a:pt x="313545" y="83450"/>
                </a:lnTo>
                <a:lnTo>
                  <a:pt x="305831" y="88677"/>
                </a:lnTo>
                <a:lnTo>
                  <a:pt x="300618" y="96428"/>
                </a:lnTo>
                <a:lnTo>
                  <a:pt x="298703" y="105918"/>
                </a:lnTo>
                <a:lnTo>
                  <a:pt x="300618" y="115427"/>
                </a:lnTo>
                <a:lnTo>
                  <a:pt x="305831" y="123221"/>
                </a:lnTo>
                <a:lnTo>
                  <a:pt x="313545" y="128492"/>
                </a:lnTo>
                <a:lnTo>
                  <a:pt x="322961" y="130429"/>
                </a:lnTo>
                <a:lnTo>
                  <a:pt x="330662" y="129186"/>
                </a:lnTo>
                <a:lnTo>
                  <a:pt x="337327" y="125730"/>
                </a:lnTo>
                <a:lnTo>
                  <a:pt x="342588" y="120463"/>
                </a:lnTo>
                <a:lnTo>
                  <a:pt x="345875" y="114173"/>
                </a:lnTo>
                <a:lnTo>
                  <a:pt x="318516" y="114173"/>
                </a:lnTo>
                <a:lnTo>
                  <a:pt x="314833" y="110490"/>
                </a:lnTo>
                <a:lnTo>
                  <a:pt x="314833" y="101473"/>
                </a:lnTo>
                <a:lnTo>
                  <a:pt x="318516" y="97790"/>
                </a:lnTo>
                <a:lnTo>
                  <a:pt x="379349" y="97790"/>
                </a:lnTo>
                <a:lnTo>
                  <a:pt x="379349" y="97662"/>
                </a:lnTo>
                <a:lnTo>
                  <a:pt x="345821" y="97662"/>
                </a:lnTo>
                <a:lnTo>
                  <a:pt x="342338" y="91178"/>
                </a:lnTo>
                <a:lnTo>
                  <a:pt x="337105" y="86074"/>
                </a:lnTo>
                <a:lnTo>
                  <a:pt x="330515" y="82732"/>
                </a:lnTo>
                <a:lnTo>
                  <a:pt x="322961" y="81534"/>
                </a:lnTo>
                <a:close/>
              </a:path>
              <a:path w="436245" h="446404">
                <a:moveTo>
                  <a:pt x="379349" y="97790"/>
                </a:moveTo>
                <a:lnTo>
                  <a:pt x="327533" y="97790"/>
                </a:lnTo>
                <a:lnTo>
                  <a:pt x="331216" y="101473"/>
                </a:lnTo>
                <a:lnTo>
                  <a:pt x="331216" y="110490"/>
                </a:lnTo>
                <a:lnTo>
                  <a:pt x="327533" y="114173"/>
                </a:lnTo>
                <a:lnTo>
                  <a:pt x="345875" y="114173"/>
                </a:lnTo>
                <a:lnTo>
                  <a:pt x="346075" y="113792"/>
                </a:lnTo>
                <a:lnTo>
                  <a:pt x="379349" y="113792"/>
                </a:lnTo>
                <a:lnTo>
                  <a:pt x="379349" y="97790"/>
                </a:lnTo>
                <a:close/>
              </a:path>
              <a:path w="436245" h="446404">
                <a:moveTo>
                  <a:pt x="129159" y="46355"/>
                </a:moveTo>
                <a:lnTo>
                  <a:pt x="113029" y="46355"/>
                </a:lnTo>
                <a:lnTo>
                  <a:pt x="113029" y="113792"/>
                </a:lnTo>
                <a:lnTo>
                  <a:pt x="129159" y="113792"/>
                </a:lnTo>
                <a:lnTo>
                  <a:pt x="129159" y="46355"/>
                </a:lnTo>
                <a:close/>
              </a:path>
              <a:path w="436245" h="446404">
                <a:moveTo>
                  <a:pt x="303260" y="18161"/>
                </a:moveTo>
                <a:lnTo>
                  <a:pt x="274193" y="18161"/>
                </a:lnTo>
                <a:lnTo>
                  <a:pt x="363220" y="77724"/>
                </a:lnTo>
                <a:lnTo>
                  <a:pt x="363220" y="97662"/>
                </a:lnTo>
                <a:lnTo>
                  <a:pt x="379349" y="97662"/>
                </a:lnTo>
                <a:lnTo>
                  <a:pt x="379349" y="70612"/>
                </a:lnTo>
                <a:lnTo>
                  <a:pt x="378078" y="68072"/>
                </a:lnTo>
                <a:lnTo>
                  <a:pt x="303260" y="18161"/>
                </a:lnTo>
                <a:close/>
              </a:path>
              <a:path w="436245" h="446404">
                <a:moveTo>
                  <a:pt x="273050" y="0"/>
                </a:moveTo>
                <a:lnTo>
                  <a:pt x="270383" y="1651"/>
                </a:lnTo>
                <a:lnTo>
                  <a:pt x="217932" y="31877"/>
                </a:lnTo>
                <a:lnTo>
                  <a:pt x="250456" y="31877"/>
                </a:lnTo>
                <a:lnTo>
                  <a:pt x="274193" y="18161"/>
                </a:lnTo>
                <a:lnTo>
                  <a:pt x="303260" y="18161"/>
                </a:lnTo>
                <a:lnTo>
                  <a:pt x="278892" y="1905"/>
                </a:lnTo>
                <a:lnTo>
                  <a:pt x="276351" y="127"/>
                </a:lnTo>
                <a:lnTo>
                  <a:pt x="27305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65354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A24CC-49A8-BA5B-A34D-5B02DDC3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2BC41CE-AAAD-9F2B-294A-35F64EF2FC06}"/>
              </a:ext>
            </a:extLst>
          </p:cNvPr>
          <p:cNvSpPr/>
          <p:nvPr/>
        </p:nvSpPr>
        <p:spPr>
          <a:xfrm>
            <a:off x="5245100" y="519113"/>
            <a:ext cx="6646862" cy="5819775"/>
          </a:xfrm>
          <a:prstGeom prst="roundRect">
            <a:avLst>
              <a:gd name="adj" fmla="val 1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BEA1AD-6394-DD71-16AF-CA686A39C112}"/>
              </a:ext>
            </a:extLst>
          </p:cNvPr>
          <p:cNvGrpSpPr/>
          <p:nvPr/>
        </p:nvGrpSpPr>
        <p:grpSpPr>
          <a:xfrm>
            <a:off x="647700" y="1205395"/>
            <a:ext cx="3937000" cy="4447210"/>
            <a:chOff x="647700" y="1093142"/>
            <a:chExt cx="3937000" cy="4447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115EC6-A00E-93D0-1A9B-C5F9D2C3BE4B}"/>
                </a:ext>
              </a:extLst>
            </p:cNvPr>
            <p:cNvSpPr txBox="1"/>
            <p:nvPr/>
          </p:nvSpPr>
          <p:spPr>
            <a:xfrm>
              <a:off x="647700" y="1093142"/>
              <a:ext cx="307657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+mj-lt"/>
                </a:rPr>
                <a:t>Create Data </a:t>
              </a:r>
            </a:p>
            <a:p>
              <a:r>
                <a:rPr lang="en-US" sz="2000" b="1" dirty="0">
                  <a:latin typeface="+mj-lt"/>
                </a:rPr>
                <a:t>Product With Athena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D760263-6F21-6C1D-9D68-34A1B9C1C400}"/>
                </a:ext>
              </a:extLst>
            </p:cNvPr>
            <p:cNvGrpSpPr/>
            <p:nvPr/>
          </p:nvGrpSpPr>
          <p:grpSpPr>
            <a:xfrm>
              <a:off x="647700" y="2171060"/>
              <a:ext cx="3937000" cy="3369292"/>
              <a:chOff x="647700" y="2171060"/>
              <a:chExt cx="3937000" cy="336929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5944478-F89C-AA6B-5DE0-1CCCEE7CD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00" y="3009608"/>
                <a:ext cx="3937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9F267BD-498C-FCA3-8CCF-CDC1AD4AA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00" y="3855707"/>
                <a:ext cx="3937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51602E8-83F4-63D9-0379-64241D415F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00" y="4701806"/>
                <a:ext cx="393700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3E3E1B-5159-2A38-0D20-3D37869D0C12}"/>
                  </a:ext>
                </a:extLst>
              </p:cNvPr>
              <p:cNvSpPr txBox="1"/>
              <p:nvPr/>
            </p:nvSpPr>
            <p:spPr>
              <a:xfrm>
                <a:off x="647700" y="2171060"/>
                <a:ext cx="3937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lvl="0">
                  <a:spcBef>
                    <a:spcPts val="114"/>
                  </a:spcBef>
                  <a:buClr>
                    <a:schemeClr val="accent4"/>
                  </a:buClr>
                  <a:defRPr/>
                </a:pPr>
                <a:r>
                  <a:rPr lang="en-US" sz="1200" b="1" kern="0" dirty="0">
                    <a:solidFill>
                      <a:schemeClr val="accent1"/>
                    </a:solidFill>
                    <a:cs typeface="Trebuchet MS"/>
                  </a:rPr>
                  <a:t>Data domain producers </a:t>
                </a:r>
                <a:r>
                  <a:rPr lang="en-US" sz="1200" kern="0" dirty="0">
                    <a:cs typeface="Trebuchet MS"/>
                  </a:rPr>
                  <a:t>ingest data into their respective S3 buckets through a set of pipelines that they own and operate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56FDF8-4569-3DE6-6B8A-CCB3F4358599}"/>
                  </a:ext>
                </a:extLst>
              </p:cNvPr>
              <p:cNvSpPr txBox="1"/>
              <p:nvPr/>
            </p:nvSpPr>
            <p:spPr>
              <a:xfrm>
                <a:off x="647700" y="3201825"/>
                <a:ext cx="3937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lvl="0">
                  <a:spcBef>
                    <a:spcPts val="114"/>
                  </a:spcBef>
                  <a:buClr>
                    <a:schemeClr val="accent4"/>
                  </a:buClr>
                  <a:defRPr/>
                </a:pPr>
                <a:r>
                  <a:rPr lang="en-US" sz="1200" kern="0" dirty="0">
                    <a:cs typeface="Trebuchet MS"/>
                  </a:rPr>
                  <a:t>Producers are data owners responsible for the </a:t>
                </a:r>
                <a:r>
                  <a:rPr lang="en-US" sz="1200" b="1" kern="0" dirty="0">
                    <a:solidFill>
                      <a:schemeClr val="accent1"/>
                    </a:solidFill>
                    <a:cs typeface="Trebuchet MS"/>
                  </a:rPr>
                  <a:t>full lifecycle of the data</a:t>
                </a:r>
                <a:r>
                  <a:rPr lang="en-US" sz="1200" kern="0" dirty="0">
                    <a:cs typeface="Trebuchet MS"/>
                  </a:rPr>
                  <a:t> under their control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456BFB-70B4-0FF2-7084-196B3A088027}"/>
                  </a:ext>
                </a:extLst>
              </p:cNvPr>
              <p:cNvSpPr txBox="1"/>
              <p:nvPr/>
            </p:nvSpPr>
            <p:spPr>
              <a:xfrm>
                <a:off x="647700" y="4047924"/>
                <a:ext cx="3937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lvl="0">
                  <a:spcBef>
                    <a:spcPts val="114"/>
                  </a:spcBef>
                  <a:buClr>
                    <a:schemeClr val="accent4"/>
                  </a:buClr>
                  <a:defRPr/>
                </a:pPr>
                <a:r>
                  <a:rPr lang="en-US" sz="1200" kern="0" dirty="0">
                    <a:cs typeface="Trebuchet MS"/>
                  </a:rPr>
                  <a:t>Producers </a:t>
                </a:r>
                <a:r>
                  <a:rPr lang="en-US" sz="1200" b="1" kern="0" dirty="0">
                    <a:solidFill>
                      <a:schemeClr val="accent1"/>
                    </a:solidFill>
                    <a:cs typeface="Trebuchet MS"/>
                  </a:rPr>
                  <a:t>catalog</a:t>
                </a:r>
                <a:r>
                  <a:rPr lang="en-US" sz="1200" kern="0" dirty="0">
                    <a:cs typeface="Trebuchet MS"/>
                  </a:rPr>
                  <a:t> datasets to make them discoverable by consumers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EB909D-E209-08DD-E7A6-1BABA97B076D}"/>
                  </a:ext>
                </a:extLst>
              </p:cNvPr>
              <p:cNvSpPr txBox="1"/>
              <p:nvPr/>
            </p:nvSpPr>
            <p:spPr>
              <a:xfrm>
                <a:off x="647700" y="4894021"/>
                <a:ext cx="3937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 lvl="0">
                  <a:spcBef>
                    <a:spcPts val="114"/>
                  </a:spcBef>
                  <a:buClr>
                    <a:schemeClr val="accent4"/>
                  </a:buClr>
                  <a:defRPr/>
                </a:pPr>
                <a:r>
                  <a:rPr lang="en-US" sz="1200" kern="0">
                    <a:cs typeface="Trebuchet MS"/>
                  </a:rPr>
                  <a:t>Producers control access to data through </a:t>
                </a:r>
                <a:r>
                  <a:rPr lang="en-US" sz="1200" b="1" kern="0">
                    <a:solidFill>
                      <a:schemeClr val="accent1"/>
                    </a:solidFill>
                    <a:cs typeface="Trebuchet MS"/>
                  </a:rPr>
                  <a:t>Federated data governance </a:t>
                </a:r>
                <a:r>
                  <a:rPr lang="en-US" sz="1200" kern="0">
                    <a:cs typeface="Trebuchet MS"/>
                  </a:rPr>
                  <a:t>model to enforce </a:t>
                </a:r>
                <a:r>
                  <a:rPr lang="en-US" sz="1200" b="1" kern="0">
                    <a:solidFill>
                      <a:schemeClr val="accent1"/>
                    </a:solidFill>
                    <a:cs typeface="Trebuchet MS"/>
                  </a:rPr>
                  <a:t>fine grained access control</a:t>
                </a:r>
                <a:endParaRPr lang="en-US" sz="1200" b="1" kern="0" dirty="0">
                  <a:solidFill>
                    <a:schemeClr val="accent1"/>
                  </a:solidFill>
                  <a:cs typeface="Trebuchet MS"/>
                </a:endParaRPr>
              </a:p>
            </p:txBody>
          </p:sp>
        </p:grp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AB29D6-E9D5-E080-4F19-E3530BA74560}"/>
              </a:ext>
            </a:extLst>
          </p:cNvPr>
          <p:cNvSpPr/>
          <p:nvPr/>
        </p:nvSpPr>
        <p:spPr>
          <a:xfrm>
            <a:off x="5463381" y="758225"/>
            <a:ext cx="6210300" cy="4077459"/>
          </a:xfrm>
          <a:prstGeom prst="roundRect">
            <a:avLst>
              <a:gd name="adj" fmla="val 4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991871-3DD7-23FB-D652-0A61DB2582DA}"/>
              </a:ext>
            </a:extLst>
          </p:cNvPr>
          <p:cNvSpPr/>
          <p:nvPr/>
        </p:nvSpPr>
        <p:spPr>
          <a:xfrm>
            <a:off x="5463381" y="5027900"/>
            <a:ext cx="6210300" cy="1115126"/>
          </a:xfrm>
          <a:prstGeom prst="roundRect">
            <a:avLst>
              <a:gd name="adj" fmla="val 41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1EC5C4-D6FA-40C5-4128-0227A72FC844}"/>
              </a:ext>
            </a:extLst>
          </p:cNvPr>
          <p:cNvSpPr txBox="1"/>
          <p:nvPr/>
        </p:nvSpPr>
        <p:spPr>
          <a:xfrm>
            <a:off x="7055802" y="4889399"/>
            <a:ext cx="3025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Federated Data Governance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4AAC8D-A9C1-FA84-37A2-A07E68FDB75A}"/>
              </a:ext>
            </a:extLst>
          </p:cNvPr>
          <p:cNvSpPr txBox="1"/>
          <p:nvPr/>
        </p:nvSpPr>
        <p:spPr>
          <a:xfrm>
            <a:off x="7055802" y="619724"/>
            <a:ext cx="3025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Data producer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C8F67AE-4BD0-88CC-73A7-E78B4D9AA6AC}"/>
              </a:ext>
            </a:extLst>
          </p:cNvPr>
          <p:cNvSpPr/>
          <p:nvPr/>
        </p:nvSpPr>
        <p:spPr>
          <a:xfrm>
            <a:off x="5807254" y="1120628"/>
            <a:ext cx="2269946" cy="3437152"/>
          </a:xfrm>
          <a:prstGeom prst="roundRect">
            <a:avLst>
              <a:gd name="adj" fmla="val 6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B1C4C5-2B5F-8AD0-5B99-91D7036CACED}"/>
              </a:ext>
            </a:extLst>
          </p:cNvPr>
          <p:cNvSpPr txBox="1"/>
          <p:nvPr/>
        </p:nvSpPr>
        <p:spPr>
          <a:xfrm>
            <a:off x="6012042" y="1453623"/>
            <a:ext cx="18603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/>
              <a:t>Application VPC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EF580D-9BEB-3F63-959B-5953CC672192}"/>
              </a:ext>
            </a:extLst>
          </p:cNvPr>
          <p:cNvGrpSpPr/>
          <p:nvPr/>
        </p:nvGrpSpPr>
        <p:grpSpPr>
          <a:xfrm>
            <a:off x="6012041" y="1907449"/>
            <a:ext cx="1860371" cy="1066800"/>
            <a:chOff x="6012041" y="1743075"/>
            <a:chExt cx="1860371" cy="106680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75F0122-54DD-CEEC-2EDD-9C060633C6BF}"/>
                </a:ext>
              </a:extLst>
            </p:cNvPr>
            <p:cNvSpPr/>
            <p:nvPr/>
          </p:nvSpPr>
          <p:spPr>
            <a:xfrm>
              <a:off x="6012041" y="1743075"/>
              <a:ext cx="1860371" cy="106680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56239C-E9E0-610C-3CFE-64DA7D690E97}"/>
                </a:ext>
              </a:extLst>
            </p:cNvPr>
            <p:cNvSpPr txBox="1"/>
            <p:nvPr/>
          </p:nvSpPr>
          <p:spPr>
            <a:xfrm>
              <a:off x="6140232" y="2444318"/>
              <a:ext cx="16039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/>
                <a:t>Orders database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241C2C-E39F-97F4-7D1E-D2580EEAA478}"/>
              </a:ext>
            </a:extLst>
          </p:cNvPr>
          <p:cNvGrpSpPr/>
          <p:nvPr/>
        </p:nvGrpSpPr>
        <p:grpSpPr>
          <a:xfrm>
            <a:off x="6012041" y="3157986"/>
            <a:ext cx="1860371" cy="1066800"/>
            <a:chOff x="6012041" y="1743075"/>
            <a:chExt cx="1860371" cy="1066800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C2E1E68B-B71B-7741-FC40-649118690DEB}"/>
                </a:ext>
              </a:extLst>
            </p:cNvPr>
            <p:cNvSpPr/>
            <p:nvPr/>
          </p:nvSpPr>
          <p:spPr>
            <a:xfrm>
              <a:off x="6012041" y="1743075"/>
              <a:ext cx="1860371" cy="106680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6F9E8E0-7761-0F8C-FA1C-8F64FC1CBAF3}"/>
                </a:ext>
              </a:extLst>
            </p:cNvPr>
            <p:cNvSpPr txBox="1"/>
            <p:nvPr/>
          </p:nvSpPr>
          <p:spPr>
            <a:xfrm>
              <a:off x="6140232" y="2444318"/>
              <a:ext cx="16039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/>
                <a:t>Customer metadata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E9CB957-6E22-FC05-7386-41773FC6F457}"/>
              </a:ext>
            </a:extLst>
          </p:cNvPr>
          <p:cNvGrpSpPr/>
          <p:nvPr/>
        </p:nvGrpSpPr>
        <p:grpSpPr>
          <a:xfrm>
            <a:off x="8340814" y="2663495"/>
            <a:ext cx="1257211" cy="805245"/>
            <a:chOff x="6012041" y="1743075"/>
            <a:chExt cx="1860371" cy="1066800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CCB50C14-0AD2-8399-DCE0-6904946A5893}"/>
                </a:ext>
              </a:extLst>
            </p:cNvPr>
            <p:cNvSpPr/>
            <p:nvPr/>
          </p:nvSpPr>
          <p:spPr>
            <a:xfrm>
              <a:off x="6012041" y="1743075"/>
              <a:ext cx="1860371" cy="1066800"/>
            </a:xfrm>
            <a:prstGeom prst="roundRect">
              <a:avLst>
                <a:gd name="adj" fmla="val 10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F7481D9-036E-6DB5-0CED-4A6C7FCDC3F4}"/>
                </a:ext>
              </a:extLst>
            </p:cNvPr>
            <p:cNvSpPr txBox="1"/>
            <p:nvPr/>
          </p:nvSpPr>
          <p:spPr>
            <a:xfrm>
              <a:off x="6140233" y="2444318"/>
              <a:ext cx="1603991" cy="336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/>
                <a:t>CTAS</a:t>
              </a:r>
            </a:p>
          </p:txBody>
        </p:sp>
      </p:grp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130B41D-CD55-9C19-F866-4D0AA8B80A08}"/>
              </a:ext>
            </a:extLst>
          </p:cNvPr>
          <p:cNvSpPr/>
          <p:nvPr/>
        </p:nvSpPr>
        <p:spPr>
          <a:xfrm>
            <a:off x="9890259" y="2663495"/>
            <a:ext cx="1257211" cy="805245"/>
          </a:xfrm>
          <a:prstGeom prst="roundRect">
            <a:avLst>
              <a:gd name="adj" fmla="val 104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A2C66C3-FAC1-CE08-ACC5-0224938EEEDE}"/>
              </a:ext>
            </a:extLst>
          </p:cNvPr>
          <p:cNvGrpSpPr/>
          <p:nvPr/>
        </p:nvGrpSpPr>
        <p:grpSpPr>
          <a:xfrm>
            <a:off x="9890259" y="3757554"/>
            <a:ext cx="1257211" cy="805245"/>
            <a:chOff x="6012041" y="1743075"/>
            <a:chExt cx="1860371" cy="1066800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F74D39B-C10A-526C-F3B8-C5A62D2BA7C3}"/>
                </a:ext>
              </a:extLst>
            </p:cNvPr>
            <p:cNvSpPr/>
            <p:nvPr/>
          </p:nvSpPr>
          <p:spPr>
            <a:xfrm>
              <a:off x="6012041" y="1743075"/>
              <a:ext cx="1860371" cy="1066800"/>
            </a:xfrm>
            <a:prstGeom prst="roundRect">
              <a:avLst>
                <a:gd name="adj" fmla="val 104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4084674-8939-E26E-7743-81B63BD89032}"/>
                </a:ext>
              </a:extLst>
            </p:cNvPr>
            <p:cNvSpPr txBox="1"/>
            <p:nvPr/>
          </p:nvSpPr>
          <p:spPr>
            <a:xfrm>
              <a:off x="6140233" y="2444318"/>
              <a:ext cx="1603991" cy="336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/>
                <a:t>Data catalog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CC2875A-5ED2-E8A3-B568-DB1C3C7090F1}"/>
              </a:ext>
            </a:extLst>
          </p:cNvPr>
          <p:cNvSpPr txBox="1"/>
          <p:nvPr/>
        </p:nvSpPr>
        <p:spPr>
          <a:xfrm>
            <a:off x="5905103" y="5354631"/>
            <a:ext cx="1476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AWS Lake</a:t>
            </a:r>
          </a:p>
          <a:p>
            <a:r>
              <a:rPr lang="en-US" sz="1200" b="1" dirty="0">
                <a:solidFill>
                  <a:schemeClr val="accent1"/>
                </a:solidFill>
              </a:rPr>
              <a:t>Formation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1913EAA-844A-B623-092B-4A6634DC5E34}"/>
              </a:ext>
            </a:extLst>
          </p:cNvPr>
          <p:cNvSpPr txBox="1"/>
          <p:nvPr/>
        </p:nvSpPr>
        <p:spPr>
          <a:xfrm>
            <a:off x="8051006" y="5370020"/>
            <a:ext cx="14767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Data catalog Data attributes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6EC3AD-6A73-6A18-F250-0BB203CEB06A}"/>
              </a:ext>
            </a:extLst>
          </p:cNvPr>
          <p:cNvSpPr txBox="1"/>
          <p:nvPr/>
        </p:nvSpPr>
        <p:spPr>
          <a:xfrm>
            <a:off x="9848651" y="5370020"/>
            <a:ext cx="14767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Policy control Data permissions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DB48DC9-953B-7CB7-526F-6EC60521569D}"/>
              </a:ext>
            </a:extLst>
          </p:cNvPr>
          <p:cNvCxnSpPr>
            <a:cxnSpLocks/>
          </p:cNvCxnSpPr>
          <p:nvPr/>
        </p:nvCxnSpPr>
        <p:spPr>
          <a:xfrm>
            <a:off x="7716441" y="5227338"/>
            <a:ext cx="0" cy="716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CC9EC5D-C6FC-72B7-4AD0-7291BFEE2784}"/>
              </a:ext>
            </a:extLst>
          </p:cNvPr>
          <p:cNvCxnSpPr>
            <a:cxnSpLocks/>
          </p:cNvCxnSpPr>
          <p:nvPr/>
        </p:nvCxnSpPr>
        <p:spPr>
          <a:xfrm>
            <a:off x="9688214" y="5227338"/>
            <a:ext cx="0" cy="7162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80D89F6-B27E-44F5-0F99-B04F3E6E9AEC}"/>
              </a:ext>
            </a:extLst>
          </p:cNvPr>
          <p:cNvCxnSpPr>
            <a:cxnSpLocks/>
          </p:cNvCxnSpPr>
          <p:nvPr/>
        </p:nvCxnSpPr>
        <p:spPr>
          <a:xfrm>
            <a:off x="8106613" y="2440849"/>
            <a:ext cx="0" cy="1250537"/>
          </a:xfrm>
          <a:prstGeom prst="line">
            <a:avLst/>
          </a:prstGeom>
          <a:ln w="22225" cap="rnd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972C86F-A34A-CC4B-2D4D-319081570EF3}"/>
              </a:ext>
            </a:extLst>
          </p:cNvPr>
          <p:cNvCxnSpPr>
            <a:cxnSpLocks/>
          </p:cNvCxnSpPr>
          <p:nvPr/>
        </p:nvCxnSpPr>
        <p:spPr>
          <a:xfrm flipH="1">
            <a:off x="7943724" y="2440849"/>
            <a:ext cx="162889" cy="0"/>
          </a:xfrm>
          <a:prstGeom prst="line">
            <a:avLst/>
          </a:prstGeom>
          <a:ln w="22225" cap="rnd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A38A96E-F273-8EA9-C60E-4398009F6670}"/>
              </a:ext>
            </a:extLst>
          </p:cNvPr>
          <p:cNvCxnSpPr>
            <a:cxnSpLocks/>
          </p:cNvCxnSpPr>
          <p:nvPr/>
        </p:nvCxnSpPr>
        <p:spPr>
          <a:xfrm flipH="1">
            <a:off x="7943724" y="3691386"/>
            <a:ext cx="162889" cy="0"/>
          </a:xfrm>
          <a:prstGeom prst="line">
            <a:avLst/>
          </a:prstGeom>
          <a:ln w="22225" cap="rnd">
            <a:solidFill>
              <a:schemeClr val="accent4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9944E78-2336-C62B-3AEF-BF6C7BEA4C3E}"/>
              </a:ext>
            </a:extLst>
          </p:cNvPr>
          <p:cNvCxnSpPr>
            <a:cxnSpLocks/>
          </p:cNvCxnSpPr>
          <p:nvPr/>
        </p:nvCxnSpPr>
        <p:spPr>
          <a:xfrm flipH="1">
            <a:off x="8106613" y="3066117"/>
            <a:ext cx="162889" cy="0"/>
          </a:xfrm>
          <a:prstGeom prst="line">
            <a:avLst/>
          </a:prstGeom>
          <a:ln w="22225" cap="rnd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EB01846-6F3C-04EF-B451-29D028FDB611}"/>
              </a:ext>
            </a:extLst>
          </p:cNvPr>
          <p:cNvCxnSpPr>
            <a:cxnSpLocks/>
          </p:cNvCxnSpPr>
          <p:nvPr/>
        </p:nvCxnSpPr>
        <p:spPr>
          <a:xfrm flipH="1">
            <a:off x="9662697" y="3066117"/>
            <a:ext cx="162889" cy="0"/>
          </a:xfrm>
          <a:prstGeom prst="line">
            <a:avLst/>
          </a:prstGeom>
          <a:ln w="22225" cap="rnd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6D49541-7C44-0981-96DE-22097465A57E}"/>
              </a:ext>
            </a:extLst>
          </p:cNvPr>
          <p:cNvCxnSpPr>
            <a:cxnSpLocks/>
          </p:cNvCxnSpPr>
          <p:nvPr/>
        </p:nvCxnSpPr>
        <p:spPr>
          <a:xfrm rot="5400000" flipH="1">
            <a:off x="10437420" y="3613148"/>
            <a:ext cx="162889" cy="0"/>
          </a:xfrm>
          <a:prstGeom prst="line">
            <a:avLst/>
          </a:prstGeom>
          <a:ln w="22225" cap="rnd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F708567-45AE-183F-ECE6-977ABAAEE8C2}"/>
              </a:ext>
            </a:extLst>
          </p:cNvPr>
          <p:cNvCxnSpPr>
            <a:cxnSpLocks/>
          </p:cNvCxnSpPr>
          <p:nvPr/>
        </p:nvCxnSpPr>
        <p:spPr>
          <a:xfrm flipH="1" flipV="1">
            <a:off x="10518864" y="4642862"/>
            <a:ext cx="1" cy="304974"/>
          </a:xfrm>
          <a:prstGeom prst="line">
            <a:avLst/>
          </a:prstGeom>
          <a:ln w="22225" cap="rnd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Graphic 126">
            <a:extLst>
              <a:ext uri="{FF2B5EF4-FFF2-40B4-BE49-F238E27FC236}">
                <a16:creationId xmlns:a16="http://schemas.microsoft.com/office/drawing/2014/main" id="{9E0908A1-D7E2-C618-612C-12B0EFEDC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3700" y="2129136"/>
            <a:ext cx="360000" cy="360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3FA4DB8B-D3DB-044F-5194-D1ED43785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43700" y="3394563"/>
            <a:ext cx="360000" cy="360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8A0B7B0B-217F-03B6-ACD0-097BB7DE58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92497" y="2779094"/>
            <a:ext cx="360000" cy="360000"/>
          </a:xfrm>
          <a:prstGeom prst="rect">
            <a:avLst/>
          </a:prstGeom>
        </p:spPr>
      </p:pic>
      <p:sp>
        <p:nvSpPr>
          <p:cNvPr id="133" name="object 30">
            <a:extLst>
              <a:ext uri="{FF2B5EF4-FFF2-40B4-BE49-F238E27FC236}">
                <a16:creationId xmlns:a16="http://schemas.microsoft.com/office/drawing/2014/main" id="{7A6467C3-6D71-B2BD-F067-C9EEB57328C7}"/>
              </a:ext>
            </a:extLst>
          </p:cNvPr>
          <p:cNvSpPr/>
          <p:nvPr/>
        </p:nvSpPr>
        <p:spPr>
          <a:xfrm>
            <a:off x="10366596" y="3857355"/>
            <a:ext cx="304536" cy="336070"/>
          </a:xfrm>
          <a:custGeom>
            <a:avLst/>
            <a:gdLst/>
            <a:ahLst/>
            <a:cxnLst/>
            <a:rect l="l" t="t" r="r" b="b"/>
            <a:pathLst>
              <a:path w="447675" h="494029">
                <a:moveTo>
                  <a:pt x="447571" y="0"/>
                </a:moveTo>
                <a:lnTo>
                  <a:pt x="78325" y="0"/>
                </a:lnTo>
                <a:lnTo>
                  <a:pt x="78325" y="493828"/>
                </a:lnTo>
                <a:lnTo>
                  <a:pt x="447572" y="493828"/>
                </a:lnTo>
                <a:lnTo>
                  <a:pt x="447572" y="471381"/>
                </a:lnTo>
                <a:lnTo>
                  <a:pt x="100704" y="471381"/>
                </a:lnTo>
                <a:lnTo>
                  <a:pt x="100703" y="22446"/>
                </a:lnTo>
                <a:lnTo>
                  <a:pt x="447571" y="22446"/>
                </a:lnTo>
                <a:lnTo>
                  <a:pt x="447571" y="0"/>
                </a:lnTo>
                <a:close/>
              </a:path>
              <a:path w="447675" h="494029">
                <a:moveTo>
                  <a:pt x="447571" y="22446"/>
                </a:moveTo>
                <a:lnTo>
                  <a:pt x="425193" y="22446"/>
                </a:lnTo>
                <a:lnTo>
                  <a:pt x="425193" y="471381"/>
                </a:lnTo>
                <a:lnTo>
                  <a:pt x="447572" y="471381"/>
                </a:lnTo>
                <a:lnTo>
                  <a:pt x="447571" y="22446"/>
                </a:lnTo>
                <a:close/>
              </a:path>
              <a:path w="447675" h="494029">
                <a:moveTo>
                  <a:pt x="402815" y="426487"/>
                </a:moveTo>
                <a:lnTo>
                  <a:pt x="134272" y="426487"/>
                </a:lnTo>
                <a:lnTo>
                  <a:pt x="134272" y="448934"/>
                </a:lnTo>
                <a:lnTo>
                  <a:pt x="402815" y="448934"/>
                </a:lnTo>
                <a:lnTo>
                  <a:pt x="402815" y="426487"/>
                </a:lnTo>
                <a:close/>
              </a:path>
              <a:path w="447675" h="494029">
                <a:moveTo>
                  <a:pt x="402815" y="381595"/>
                </a:moveTo>
                <a:lnTo>
                  <a:pt x="134272" y="381595"/>
                </a:lnTo>
                <a:lnTo>
                  <a:pt x="134272" y="404042"/>
                </a:lnTo>
                <a:lnTo>
                  <a:pt x="402815" y="404042"/>
                </a:lnTo>
                <a:lnTo>
                  <a:pt x="402815" y="381595"/>
                </a:lnTo>
                <a:close/>
              </a:path>
              <a:path w="447675" h="494029">
                <a:moveTo>
                  <a:pt x="268543" y="123457"/>
                </a:moveTo>
                <a:lnTo>
                  <a:pt x="239990" y="124325"/>
                </a:lnTo>
                <a:lnTo>
                  <a:pt x="202757" y="128578"/>
                </a:lnTo>
                <a:lnTo>
                  <a:pt x="170443" y="138688"/>
                </a:lnTo>
                <a:lnTo>
                  <a:pt x="156650" y="157127"/>
                </a:lnTo>
                <a:lnTo>
                  <a:pt x="156650" y="161158"/>
                </a:lnTo>
                <a:lnTo>
                  <a:pt x="158114" y="164694"/>
                </a:lnTo>
                <a:lnTo>
                  <a:pt x="160659" y="167808"/>
                </a:lnTo>
                <a:lnTo>
                  <a:pt x="234975" y="316902"/>
                </a:lnTo>
                <a:lnTo>
                  <a:pt x="234975" y="370372"/>
                </a:lnTo>
                <a:lnTo>
                  <a:pt x="302111" y="370372"/>
                </a:lnTo>
                <a:lnTo>
                  <a:pt x="302111" y="347925"/>
                </a:lnTo>
                <a:lnTo>
                  <a:pt x="257354" y="347925"/>
                </a:lnTo>
                <a:lnTo>
                  <a:pt x="257354" y="311608"/>
                </a:lnTo>
                <a:lnTo>
                  <a:pt x="193640" y="183783"/>
                </a:lnTo>
                <a:lnTo>
                  <a:pt x="368464" y="183783"/>
                </a:lnTo>
                <a:lnTo>
                  <a:pt x="376156" y="168351"/>
                </a:lnTo>
                <a:lnTo>
                  <a:pt x="268543" y="168351"/>
                </a:lnTo>
                <a:lnTo>
                  <a:pt x="213749" y="164594"/>
                </a:lnTo>
                <a:lnTo>
                  <a:pt x="183327" y="157127"/>
                </a:lnTo>
                <a:lnTo>
                  <a:pt x="195361" y="153294"/>
                </a:lnTo>
                <a:lnTo>
                  <a:pt x="213749" y="149667"/>
                </a:lnTo>
                <a:lnTo>
                  <a:pt x="238230" y="146964"/>
                </a:lnTo>
                <a:lnTo>
                  <a:pt x="268543" y="145904"/>
                </a:lnTo>
                <a:lnTo>
                  <a:pt x="372041" y="145904"/>
                </a:lnTo>
                <a:lnTo>
                  <a:pt x="366644" y="138688"/>
                </a:lnTo>
                <a:lnTo>
                  <a:pt x="334332" y="128578"/>
                </a:lnTo>
                <a:lnTo>
                  <a:pt x="297099" y="124325"/>
                </a:lnTo>
                <a:lnTo>
                  <a:pt x="268543" y="123457"/>
                </a:lnTo>
                <a:close/>
              </a:path>
              <a:path w="447675" h="494029">
                <a:moveTo>
                  <a:pt x="368464" y="183783"/>
                </a:moveTo>
                <a:lnTo>
                  <a:pt x="343455" y="183783"/>
                </a:lnTo>
                <a:lnTo>
                  <a:pt x="279732" y="311608"/>
                </a:lnTo>
                <a:lnTo>
                  <a:pt x="279732" y="347925"/>
                </a:lnTo>
                <a:lnTo>
                  <a:pt x="302111" y="347925"/>
                </a:lnTo>
                <a:lnTo>
                  <a:pt x="302111" y="316902"/>
                </a:lnTo>
                <a:lnTo>
                  <a:pt x="368464" y="183783"/>
                </a:lnTo>
                <a:close/>
              </a:path>
              <a:path w="447675" h="494029">
                <a:moveTo>
                  <a:pt x="343455" y="183783"/>
                </a:moveTo>
                <a:lnTo>
                  <a:pt x="193640" y="183783"/>
                </a:lnTo>
                <a:lnTo>
                  <a:pt x="214466" y="187515"/>
                </a:lnTo>
                <a:lnTo>
                  <a:pt x="235508" y="189633"/>
                </a:lnTo>
                <a:lnTo>
                  <a:pt x="254341" y="190580"/>
                </a:lnTo>
                <a:lnTo>
                  <a:pt x="268543" y="190797"/>
                </a:lnTo>
                <a:lnTo>
                  <a:pt x="282751" y="190580"/>
                </a:lnTo>
                <a:lnTo>
                  <a:pt x="301590" y="189633"/>
                </a:lnTo>
                <a:lnTo>
                  <a:pt x="322633" y="187515"/>
                </a:lnTo>
                <a:lnTo>
                  <a:pt x="343455" y="183783"/>
                </a:lnTo>
                <a:close/>
              </a:path>
              <a:path w="447675" h="494029">
                <a:moveTo>
                  <a:pt x="372041" y="145904"/>
                </a:moveTo>
                <a:lnTo>
                  <a:pt x="268543" y="145904"/>
                </a:lnTo>
                <a:lnTo>
                  <a:pt x="298863" y="146964"/>
                </a:lnTo>
                <a:lnTo>
                  <a:pt x="323352" y="149667"/>
                </a:lnTo>
                <a:lnTo>
                  <a:pt x="341742" y="153294"/>
                </a:lnTo>
                <a:lnTo>
                  <a:pt x="353768" y="157127"/>
                </a:lnTo>
                <a:lnTo>
                  <a:pt x="341742" y="160968"/>
                </a:lnTo>
                <a:lnTo>
                  <a:pt x="323352" y="164594"/>
                </a:lnTo>
                <a:lnTo>
                  <a:pt x="298863" y="167293"/>
                </a:lnTo>
                <a:lnTo>
                  <a:pt x="268543" y="168351"/>
                </a:lnTo>
                <a:lnTo>
                  <a:pt x="376156" y="168351"/>
                </a:lnTo>
                <a:lnTo>
                  <a:pt x="376426" y="167808"/>
                </a:lnTo>
                <a:lnTo>
                  <a:pt x="378962" y="164694"/>
                </a:lnTo>
                <a:lnTo>
                  <a:pt x="380436" y="161158"/>
                </a:lnTo>
                <a:lnTo>
                  <a:pt x="380436" y="157127"/>
                </a:lnTo>
                <a:lnTo>
                  <a:pt x="372041" y="145904"/>
                </a:lnTo>
                <a:close/>
              </a:path>
              <a:path w="447675" h="494029">
                <a:moveTo>
                  <a:pt x="402814" y="89787"/>
                </a:moveTo>
                <a:lnTo>
                  <a:pt x="134271" y="89787"/>
                </a:lnTo>
                <a:lnTo>
                  <a:pt x="134271" y="112234"/>
                </a:lnTo>
                <a:lnTo>
                  <a:pt x="402814" y="112234"/>
                </a:lnTo>
                <a:lnTo>
                  <a:pt x="402814" y="89787"/>
                </a:lnTo>
                <a:close/>
              </a:path>
              <a:path w="447675" h="494029">
                <a:moveTo>
                  <a:pt x="402814" y="44893"/>
                </a:moveTo>
                <a:lnTo>
                  <a:pt x="134271" y="44893"/>
                </a:lnTo>
                <a:lnTo>
                  <a:pt x="134271" y="67340"/>
                </a:lnTo>
                <a:lnTo>
                  <a:pt x="402814" y="67340"/>
                </a:lnTo>
                <a:lnTo>
                  <a:pt x="402814" y="44893"/>
                </a:lnTo>
                <a:close/>
              </a:path>
              <a:path w="447675" h="494029">
                <a:moveTo>
                  <a:pt x="55946" y="0"/>
                </a:moveTo>
                <a:lnTo>
                  <a:pt x="0" y="0"/>
                </a:lnTo>
                <a:lnTo>
                  <a:pt x="0" y="493828"/>
                </a:lnTo>
                <a:lnTo>
                  <a:pt x="55947" y="493828"/>
                </a:lnTo>
                <a:lnTo>
                  <a:pt x="55947" y="471381"/>
                </a:lnTo>
                <a:lnTo>
                  <a:pt x="22379" y="471381"/>
                </a:lnTo>
                <a:lnTo>
                  <a:pt x="22378" y="22446"/>
                </a:lnTo>
                <a:lnTo>
                  <a:pt x="55946" y="22446"/>
                </a:lnTo>
                <a:lnTo>
                  <a:pt x="55946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4" name="object 11">
            <a:extLst>
              <a:ext uri="{FF2B5EF4-FFF2-40B4-BE49-F238E27FC236}">
                <a16:creationId xmlns:a16="http://schemas.microsoft.com/office/drawing/2014/main" id="{CA8B7B76-2CF0-42B8-1EC6-0BD437B45FEC}"/>
              </a:ext>
            </a:extLst>
          </p:cNvPr>
          <p:cNvSpPr/>
          <p:nvPr/>
        </p:nvSpPr>
        <p:spPr>
          <a:xfrm>
            <a:off x="10290105" y="2828063"/>
            <a:ext cx="457518" cy="476108"/>
          </a:xfrm>
          <a:custGeom>
            <a:avLst/>
            <a:gdLst/>
            <a:ahLst/>
            <a:cxnLst/>
            <a:rect l="l" t="t" r="r" b="b"/>
            <a:pathLst>
              <a:path w="562609" h="585470">
                <a:moveTo>
                  <a:pt x="264108" y="0"/>
                </a:moveTo>
                <a:lnTo>
                  <a:pt x="201174" y="2539"/>
                </a:lnTo>
                <a:lnTo>
                  <a:pt x="140121" y="11429"/>
                </a:lnTo>
                <a:lnTo>
                  <a:pt x="85214" y="25399"/>
                </a:lnTo>
                <a:lnTo>
                  <a:pt x="40715" y="44449"/>
                </a:lnTo>
                <a:lnTo>
                  <a:pt x="0" y="93979"/>
                </a:lnTo>
                <a:lnTo>
                  <a:pt x="39" y="95249"/>
                </a:lnTo>
                <a:lnTo>
                  <a:pt x="799" y="100329"/>
                </a:lnTo>
                <a:lnTo>
                  <a:pt x="56938" y="519429"/>
                </a:lnTo>
                <a:lnTo>
                  <a:pt x="107716" y="563879"/>
                </a:lnTo>
                <a:lnTo>
                  <a:pt x="157332" y="576579"/>
                </a:lnTo>
                <a:lnTo>
                  <a:pt x="212190" y="584199"/>
                </a:lnTo>
                <a:lnTo>
                  <a:pt x="264109" y="585469"/>
                </a:lnTo>
                <a:lnTo>
                  <a:pt x="296986" y="585470"/>
                </a:lnTo>
                <a:lnTo>
                  <a:pt x="329152" y="582930"/>
                </a:lnTo>
                <a:lnTo>
                  <a:pt x="388305" y="572770"/>
                </a:lnTo>
                <a:lnTo>
                  <a:pt x="427101" y="561340"/>
                </a:lnTo>
                <a:lnTo>
                  <a:pt x="432521" y="558800"/>
                </a:lnTo>
                <a:lnTo>
                  <a:pt x="264109" y="558799"/>
                </a:lnTo>
                <a:lnTo>
                  <a:pt x="188515" y="554989"/>
                </a:lnTo>
                <a:lnTo>
                  <a:pt x="131723" y="543559"/>
                </a:lnTo>
                <a:lnTo>
                  <a:pt x="95991" y="529589"/>
                </a:lnTo>
                <a:lnTo>
                  <a:pt x="83579" y="518159"/>
                </a:lnTo>
                <a:lnTo>
                  <a:pt x="83545" y="516889"/>
                </a:lnTo>
                <a:lnTo>
                  <a:pt x="32520" y="137159"/>
                </a:lnTo>
                <a:lnTo>
                  <a:pt x="115977" y="137159"/>
                </a:lnTo>
                <a:lnTo>
                  <a:pt x="110335" y="135889"/>
                </a:lnTo>
                <a:lnTo>
                  <a:pt x="107902" y="135889"/>
                </a:lnTo>
                <a:lnTo>
                  <a:pt x="102471" y="134619"/>
                </a:lnTo>
                <a:lnTo>
                  <a:pt x="99472" y="133349"/>
                </a:lnTo>
                <a:lnTo>
                  <a:pt x="94352" y="132079"/>
                </a:lnTo>
                <a:lnTo>
                  <a:pt x="92186" y="132079"/>
                </a:lnTo>
                <a:lnTo>
                  <a:pt x="87255" y="130809"/>
                </a:lnTo>
                <a:lnTo>
                  <a:pt x="84511" y="129539"/>
                </a:lnTo>
                <a:lnTo>
                  <a:pt x="79891" y="128269"/>
                </a:lnTo>
                <a:lnTo>
                  <a:pt x="77969" y="126999"/>
                </a:lnTo>
                <a:lnTo>
                  <a:pt x="71116" y="124459"/>
                </a:lnTo>
                <a:lnTo>
                  <a:pt x="68906" y="124459"/>
                </a:lnTo>
                <a:lnTo>
                  <a:pt x="67029" y="123189"/>
                </a:lnTo>
                <a:lnTo>
                  <a:pt x="65374" y="123189"/>
                </a:lnTo>
                <a:lnTo>
                  <a:pt x="63597" y="121919"/>
                </a:lnTo>
                <a:lnTo>
                  <a:pt x="61536" y="120649"/>
                </a:lnTo>
                <a:lnTo>
                  <a:pt x="59363" y="120649"/>
                </a:lnTo>
                <a:lnTo>
                  <a:pt x="55831" y="118109"/>
                </a:lnTo>
                <a:lnTo>
                  <a:pt x="54432" y="118109"/>
                </a:lnTo>
                <a:lnTo>
                  <a:pt x="51153" y="116839"/>
                </a:lnTo>
                <a:lnTo>
                  <a:pt x="49300" y="115569"/>
                </a:lnTo>
                <a:lnTo>
                  <a:pt x="46355" y="114299"/>
                </a:lnTo>
                <a:lnTo>
                  <a:pt x="45249" y="113029"/>
                </a:lnTo>
                <a:lnTo>
                  <a:pt x="44022" y="113029"/>
                </a:lnTo>
                <a:lnTo>
                  <a:pt x="42556" y="111759"/>
                </a:lnTo>
                <a:lnTo>
                  <a:pt x="41010" y="110489"/>
                </a:lnTo>
                <a:lnTo>
                  <a:pt x="38665" y="109219"/>
                </a:lnTo>
                <a:lnTo>
                  <a:pt x="37825" y="107949"/>
                </a:lnTo>
                <a:lnTo>
                  <a:pt x="35759" y="106679"/>
                </a:lnTo>
                <a:lnTo>
                  <a:pt x="34533" y="105409"/>
                </a:lnTo>
                <a:lnTo>
                  <a:pt x="32800" y="104139"/>
                </a:lnTo>
                <a:lnTo>
                  <a:pt x="32254" y="104139"/>
                </a:lnTo>
                <a:lnTo>
                  <a:pt x="30814" y="101599"/>
                </a:lnTo>
                <a:lnTo>
                  <a:pt x="29948" y="101599"/>
                </a:lnTo>
                <a:lnTo>
                  <a:pt x="28855" y="99059"/>
                </a:lnTo>
                <a:lnTo>
                  <a:pt x="28602" y="99059"/>
                </a:lnTo>
                <a:lnTo>
                  <a:pt x="27802" y="97789"/>
                </a:lnTo>
                <a:lnTo>
                  <a:pt x="27269" y="96519"/>
                </a:lnTo>
                <a:lnTo>
                  <a:pt x="27042" y="95249"/>
                </a:lnTo>
                <a:lnTo>
                  <a:pt x="26683" y="92709"/>
                </a:lnTo>
                <a:lnTo>
                  <a:pt x="38807" y="77469"/>
                </a:lnTo>
                <a:lnTo>
                  <a:pt x="71240" y="59689"/>
                </a:lnTo>
                <a:lnTo>
                  <a:pt x="121352" y="43179"/>
                </a:lnTo>
                <a:lnTo>
                  <a:pt x="186518" y="30479"/>
                </a:lnTo>
                <a:lnTo>
                  <a:pt x="264108" y="26669"/>
                </a:lnTo>
                <a:lnTo>
                  <a:pt x="445999" y="26670"/>
                </a:lnTo>
                <a:lnTo>
                  <a:pt x="443032" y="25400"/>
                </a:lnTo>
                <a:lnTo>
                  <a:pt x="388119" y="11430"/>
                </a:lnTo>
                <a:lnTo>
                  <a:pt x="327057" y="2540"/>
                </a:lnTo>
                <a:lnTo>
                  <a:pt x="264108" y="0"/>
                </a:lnTo>
                <a:close/>
              </a:path>
              <a:path w="562609" h="585470">
                <a:moveTo>
                  <a:pt x="343234" y="262890"/>
                </a:moveTo>
                <a:lnTo>
                  <a:pt x="280269" y="262890"/>
                </a:lnTo>
                <a:lnTo>
                  <a:pt x="325856" y="284480"/>
                </a:lnTo>
                <a:lnTo>
                  <a:pt x="374404" y="306070"/>
                </a:lnTo>
                <a:lnTo>
                  <a:pt x="422916" y="325120"/>
                </a:lnTo>
                <a:lnTo>
                  <a:pt x="468396" y="340360"/>
                </a:lnTo>
                <a:lnTo>
                  <a:pt x="444806" y="515620"/>
                </a:lnTo>
                <a:lnTo>
                  <a:pt x="444717" y="516890"/>
                </a:lnTo>
                <a:lnTo>
                  <a:pt x="444684" y="518160"/>
                </a:lnTo>
                <a:lnTo>
                  <a:pt x="443548" y="520700"/>
                </a:lnTo>
                <a:lnTo>
                  <a:pt x="439374" y="524510"/>
                </a:lnTo>
                <a:lnTo>
                  <a:pt x="431011" y="529590"/>
                </a:lnTo>
                <a:lnTo>
                  <a:pt x="417305" y="535940"/>
                </a:lnTo>
                <a:lnTo>
                  <a:pt x="409494" y="539750"/>
                </a:lnTo>
                <a:lnTo>
                  <a:pt x="355321" y="552450"/>
                </a:lnTo>
                <a:lnTo>
                  <a:pt x="295494" y="558800"/>
                </a:lnTo>
                <a:lnTo>
                  <a:pt x="432521" y="558800"/>
                </a:lnTo>
                <a:lnTo>
                  <a:pt x="468217" y="530860"/>
                </a:lnTo>
                <a:lnTo>
                  <a:pt x="494409" y="346710"/>
                </a:lnTo>
                <a:lnTo>
                  <a:pt x="551023" y="346710"/>
                </a:lnTo>
                <a:lnTo>
                  <a:pt x="555740" y="341630"/>
                </a:lnTo>
                <a:lnTo>
                  <a:pt x="560383" y="336550"/>
                </a:lnTo>
                <a:lnTo>
                  <a:pt x="562227" y="330200"/>
                </a:lnTo>
                <a:lnTo>
                  <a:pt x="561566" y="326390"/>
                </a:lnTo>
                <a:lnTo>
                  <a:pt x="527920" y="326390"/>
                </a:lnTo>
                <a:lnTo>
                  <a:pt x="519854" y="325120"/>
                </a:lnTo>
                <a:lnTo>
                  <a:pt x="509773" y="323850"/>
                </a:lnTo>
                <a:lnTo>
                  <a:pt x="497863" y="321310"/>
                </a:lnTo>
                <a:lnTo>
                  <a:pt x="498905" y="313690"/>
                </a:lnTo>
                <a:lnTo>
                  <a:pt x="471995" y="313690"/>
                </a:lnTo>
                <a:lnTo>
                  <a:pt x="432501" y="299720"/>
                </a:lnTo>
                <a:lnTo>
                  <a:pt x="387866" y="281940"/>
                </a:lnTo>
                <a:lnTo>
                  <a:pt x="343234" y="262890"/>
                </a:lnTo>
                <a:close/>
              </a:path>
              <a:path w="562609" h="585470">
                <a:moveTo>
                  <a:pt x="240551" y="396239"/>
                </a:moveTo>
                <a:lnTo>
                  <a:pt x="133881" y="396239"/>
                </a:lnTo>
                <a:lnTo>
                  <a:pt x="127928" y="402589"/>
                </a:lnTo>
                <a:lnTo>
                  <a:pt x="127928" y="510539"/>
                </a:lnTo>
                <a:lnTo>
                  <a:pt x="133882" y="515619"/>
                </a:lnTo>
                <a:lnTo>
                  <a:pt x="240551" y="515619"/>
                </a:lnTo>
                <a:lnTo>
                  <a:pt x="246516" y="510539"/>
                </a:lnTo>
                <a:lnTo>
                  <a:pt x="246516" y="488949"/>
                </a:lnTo>
                <a:lnTo>
                  <a:pt x="154596" y="488949"/>
                </a:lnTo>
                <a:lnTo>
                  <a:pt x="154596" y="422909"/>
                </a:lnTo>
                <a:lnTo>
                  <a:pt x="246516" y="422909"/>
                </a:lnTo>
                <a:lnTo>
                  <a:pt x="246516" y="402589"/>
                </a:lnTo>
                <a:lnTo>
                  <a:pt x="240551" y="396239"/>
                </a:lnTo>
                <a:close/>
              </a:path>
              <a:path w="562609" h="585470">
                <a:moveTo>
                  <a:pt x="246516" y="422909"/>
                </a:moveTo>
                <a:lnTo>
                  <a:pt x="219859" y="422909"/>
                </a:lnTo>
                <a:lnTo>
                  <a:pt x="219859" y="488949"/>
                </a:lnTo>
                <a:lnTo>
                  <a:pt x="246516" y="488949"/>
                </a:lnTo>
                <a:lnTo>
                  <a:pt x="246516" y="422909"/>
                </a:lnTo>
                <a:close/>
              </a:path>
              <a:path w="562609" h="585470">
                <a:moveTo>
                  <a:pt x="355140" y="337820"/>
                </a:moveTo>
                <a:lnTo>
                  <a:pt x="329611" y="342900"/>
                </a:lnTo>
                <a:lnTo>
                  <a:pt x="308740" y="356870"/>
                </a:lnTo>
                <a:lnTo>
                  <a:pt x="294656" y="378460"/>
                </a:lnTo>
                <a:lnTo>
                  <a:pt x="289488" y="403860"/>
                </a:lnTo>
                <a:lnTo>
                  <a:pt x="294656" y="429260"/>
                </a:lnTo>
                <a:lnTo>
                  <a:pt x="308740" y="450850"/>
                </a:lnTo>
                <a:lnTo>
                  <a:pt x="329611" y="464820"/>
                </a:lnTo>
                <a:lnTo>
                  <a:pt x="355140" y="469900"/>
                </a:lnTo>
                <a:lnTo>
                  <a:pt x="380669" y="464820"/>
                </a:lnTo>
                <a:lnTo>
                  <a:pt x="401540" y="450850"/>
                </a:lnTo>
                <a:lnTo>
                  <a:pt x="406511" y="443230"/>
                </a:lnTo>
                <a:lnTo>
                  <a:pt x="355140" y="443230"/>
                </a:lnTo>
                <a:lnTo>
                  <a:pt x="339980" y="440690"/>
                </a:lnTo>
                <a:lnTo>
                  <a:pt x="327583" y="431800"/>
                </a:lnTo>
                <a:lnTo>
                  <a:pt x="319215" y="419100"/>
                </a:lnTo>
                <a:lnTo>
                  <a:pt x="316144" y="403860"/>
                </a:lnTo>
                <a:lnTo>
                  <a:pt x="319215" y="388620"/>
                </a:lnTo>
                <a:lnTo>
                  <a:pt x="327583" y="375920"/>
                </a:lnTo>
                <a:lnTo>
                  <a:pt x="339980" y="367030"/>
                </a:lnTo>
                <a:lnTo>
                  <a:pt x="355140" y="364490"/>
                </a:lnTo>
                <a:lnTo>
                  <a:pt x="406511" y="364490"/>
                </a:lnTo>
                <a:lnTo>
                  <a:pt x="401540" y="356870"/>
                </a:lnTo>
                <a:lnTo>
                  <a:pt x="380669" y="342900"/>
                </a:lnTo>
                <a:lnTo>
                  <a:pt x="355140" y="337820"/>
                </a:lnTo>
                <a:close/>
              </a:path>
              <a:path w="562609" h="585470">
                <a:moveTo>
                  <a:pt x="406511" y="364490"/>
                </a:moveTo>
                <a:lnTo>
                  <a:pt x="355140" y="364490"/>
                </a:lnTo>
                <a:lnTo>
                  <a:pt x="370305" y="367030"/>
                </a:lnTo>
                <a:lnTo>
                  <a:pt x="382702" y="375920"/>
                </a:lnTo>
                <a:lnTo>
                  <a:pt x="391067" y="388620"/>
                </a:lnTo>
                <a:lnTo>
                  <a:pt x="394136" y="403860"/>
                </a:lnTo>
                <a:lnTo>
                  <a:pt x="391067" y="419100"/>
                </a:lnTo>
                <a:lnTo>
                  <a:pt x="382702" y="431800"/>
                </a:lnTo>
                <a:lnTo>
                  <a:pt x="370305" y="440690"/>
                </a:lnTo>
                <a:lnTo>
                  <a:pt x="355140" y="443230"/>
                </a:lnTo>
                <a:lnTo>
                  <a:pt x="406511" y="443230"/>
                </a:lnTo>
                <a:lnTo>
                  <a:pt x="415625" y="429260"/>
                </a:lnTo>
                <a:lnTo>
                  <a:pt x="420793" y="403860"/>
                </a:lnTo>
                <a:lnTo>
                  <a:pt x="415625" y="378460"/>
                </a:lnTo>
                <a:lnTo>
                  <a:pt x="406511" y="364490"/>
                </a:lnTo>
                <a:close/>
              </a:path>
              <a:path w="562609" h="585470">
                <a:moveTo>
                  <a:pt x="163263" y="229869"/>
                </a:moveTo>
                <a:lnTo>
                  <a:pt x="156759" y="231139"/>
                </a:lnTo>
                <a:lnTo>
                  <a:pt x="151830" y="234949"/>
                </a:lnTo>
                <a:lnTo>
                  <a:pt x="91220" y="336549"/>
                </a:lnTo>
                <a:lnTo>
                  <a:pt x="91153" y="341629"/>
                </a:lnTo>
                <a:lnTo>
                  <a:pt x="95896" y="350519"/>
                </a:lnTo>
                <a:lnTo>
                  <a:pt x="100317" y="353059"/>
                </a:lnTo>
                <a:lnTo>
                  <a:pt x="226223" y="353059"/>
                </a:lnTo>
                <a:lnTo>
                  <a:pt x="230644" y="350519"/>
                </a:lnTo>
                <a:lnTo>
                  <a:pt x="233021" y="345439"/>
                </a:lnTo>
                <a:lnTo>
                  <a:pt x="235387" y="341629"/>
                </a:lnTo>
                <a:lnTo>
                  <a:pt x="235320" y="336549"/>
                </a:lnTo>
                <a:lnTo>
                  <a:pt x="229257" y="326389"/>
                </a:lnTo>
                <a:lnTo>
                  <a:pt x="128672" y="326389"/>
                </a:lnTo>
                <a:lnTo>
                  <a:pt x="163270" y="267969"/>
                </a:lnTo>
                <a:lnTo>
                  <a:pt x="194393" y="267969"/>
                </a:lnTo>
                <a:lnTo>
                  <a:pt x="174688" y="234949"/>
                </a:lnTo>
                <a:lnTo>
                  <a:pt x="169765" y="231139"/>
                </a:lnTo>
                <a:lnTo>
                  <a:pt x="163263" y="229869"/>
                </a:lnTo>
                <a:close/>
              </a:path>
              <a:path w="562609" h="585470">
                <a:moveTo>
                  <a:pt x="551023" y="346710"/>
                </a:moveTo>
                <a:lnTo>
                  <a:pt x="494409" y="346710"/>
                </a:lnTo>
                <a:lnTo>
                  <a:pt x="503639" y="347980"/>
                </a:lnTo>
                <a:lnTo>
                  <a:pt x="512370" y="350520"/>
                </a:lnTo>
                <a:lnTo>
                  <a:pt x="537062" y="350520"/>
                </a:lnTo>
                <a:lnTo>
                  <a:pt x="544760" y="349250"/>
                </a:lnTo>
                <a:lnTo>
                  <a:pt x="551023" y="346710"/>
                </a:lnTo>
                <a:close/>
              </a:path>
              <a:path w="562609" h="585470">
                <a:moveTo>
                  <a:pt x="194393" y="267969"/>
                </a:moveTo>
                <a:lnTo>
                  <a:pt x="163270" y="267969"/>
                </a:lnTo>
                <a:lnTo>
                  <a:pt x="197868" y="326389"/>
                </a:lnTo>
                <a:lnTo>
                  <a:pt x="229257" y="326389"/>
                </a:lnTo>
                <a:lnTo>
                  <a:pt x="194393" y="267969"/>
                </a:lnTo>
                <a:close/>
              </a:path>
              <a:path w="562609" h="585470">
                <a:moveTo>
                  <a:pt x="546242" y="299720"/>
                </a:moveTo>
                <a:lnTo>
                  <a:pt x="500817" y="299720"/>
                </a:lnTo>
                <a:lnTo>
                  <a:pt x="515560" y="308610"/>
                </a:lnTo>
                <a:lnTo>
                  <a:pt x="525284" y="316230"/>
                </a:lnTo>
                <a:lnTo>
                  <a:pt x="531016" y="321310"/>
                </a:lnTo>
                <a:lnTo>
                  <a:pt x="533782" y="325120"/>
                </a:lnTo>
                <a:lnTo>
                  <a:pt x="527920" y="326390"/>
                </a:lnTo>
                <a:lnTo>
                  <a:pt x="561566" y="326390"/>
                </a:lnTo>
                <a:lnTo>
                  <a:pt x="560905" y="322580"/>
                </a:lnTo>
                <a:lnTo>
                  <a:pt x="555962" y="311150"/>
                </a:lnTo>
                <a:lnTo>
                  <a:pt x="546242" y="299720"/>
                </a:lnTo>
                <a:close/>
              </a:path>
              <a:path w="562609" h="585470">
                <a:moveTo>
                  <a:pt x="522530" y="137160"/>
                </a:moveTo>
                <a:lnTo>
                  <a:pt x="495741" y="137160"/>
                </a:lnTo>
                <a:lnTo>
                  <a:pt x="471995" y="313690"/>
                </a:lnTo>
                <a:lnTo>
                  <a:pt x="498905" y="313690"/>
                </a:lnTo>
                <a:lnTo>
                  <a:pt x="500817" y="299720"/>
                </a:lnTo>
                <a:lnTo>
                  <a:pt x="546242" y="299720"/>
                </a:lnTo>
                <a:lnTo>
                  <a:pt x="545163" y="298450"/>
                </a:lnTo>
                <a:lnTo>
                  <a:pt x="528175" y="284480"/>
                </a:lnTo>
                <a:lnTo>
                  <a:pt x="504671" y="270510"/>
                </a:lnTo>
                <a:lnTo>
                  <a:pt x="522530" y="137160"/>
                </a:lnTo>
                <a:close/>
              </a:path>
              <a:path w="562609" h="585470">
                <a:moveTo>
                  <a:pt x="264120" y="212089"/>
                </a:moveTo>
                <a:lnTo>
                  <a:pt x="253292" y="214629"/>
                </a:lnTo>
                <a:lnTo>
                  <a:pt x="244436" y="220979"/>
                </a:lnTo>
                <a:lnTo>
                  <a:pt x="238458" y="229869"/>
                </a:lnTo>
                <a:lnTo>
                  <a:pt x="236264" y="240029"/>
                </a:lnTo>
                <a:lnTo>
                  <a:pt x="238458" y="251459"/>
                </a:lnTo>
                <a:lnTo>
                  <a:pt x="244436" y="260349"/>
                </a:lnTo>
                <a:lnTo>
                  <a:pt x="253292" y="266699"/>
                </a:lnTo>
                <a:lnTo>
                  <a:pt x="264120" y="267969"/>
                </a:lnTo>
                <a:lnTo>
                  <a:pt x="270151" y="267970"/>
                </a:lnTo>
                <a:lnTo>
                  <a:pt x="275704" y="266700"/>
                </a:lnTo>
                <a:lnTo>
                  <a:pt x="280269" y="262890"/>
                </a:lnTo>
                <a:lnTo>
                  <a:pt x="343234" y="262890"/>
                </a:lnTo>
                <a:lnTo>
                  <a:pt x="340258" y="261620"/>
                </a:lnTo>
                <a:lnTo>
                  <a:pt x="297222" y="241300"/>
                </a:lnTo>
                <a:lnTo>
                  <a:pt x="262920" y="241299"/>
                </a:lnTo>
                <a:lnTo>
                  <a:pt x="262920" y="240029"/>
                </a:lnTo>
                <a:lnTo>
                  <a:pt x="294532" y="240030"/>
                </a:lnTo>
                <a:lnTo>
                  <a:pt x="291842" y="238760"/>
                </a:lnTo>
                <a:lnTo>
                  <a:pt x="289287" y="228600"/>
                </a:lnTo>
                <a:lnTo>
                  <a:pt x="283283" y="220980"/>
                </a:lnTo>
                <a:lnTo>
                  <a:pt x="274629" y="214630"/>
                </a:lnTo>
                <a:lnTo>
                  <a:pt x="264120" y="212089"/>
                </a:lnTo>
                <a:close/>
              </a:path>
              <a:path w="562609" h="585470">
                <a:moveTo>
                  <a:pt x="294532" y="240030"/>
                </a:moveTo>
                <a:lnTo>
                  <a:pt x="264620" y="240029"/>
                </a:lnTo>
                <a:lnTo>
                  <a:pt x="263698" y="241299"/>
                </a:lnTo>
                <a:lnTo>
                  <a:pt x="297222" y="241300"/>
                </a:lnTo>
                <a:lnTo>
                  <a:pt x="294532" y="240030"/>
                </a:lnTo>
                <a:close/>
              </a:path>
              <a:path w="562609" h="585470">
                <a:moveTo>
                  <a:pt x="300739" y="177800"/>
                </a:moveTo>
                <a:lnTo>
                  <a:pt x="227501" y="177799"/>
                </a:lnTo>
                <a:lnTo>
                  <a:pt x="232621" y="179069"/>
                </a:lnTo>
                <a:lnTo>
                  <a:pt x="295607" y="179070"/>
                </a:lnTo>
                <a:lnTo>
                  <a:pt x="300739" y="177800"/>
                </a:lnTo>
                <a:close/>
              </a:path>
              <a:path w="562609" h="585470">
                <a:moveTo>
                  <a:pt x="339813" y="175260"/>
                </a:moveTo>
                <a:lnTo>
                  <a:pt x="188371" y="175259"/>
                </a:lnTo>
                <a:lnTo>
                  <a:pt x="196501" y="176529"/>
                </a:lnTo>
                <a:lnTo>
                  <a:pt x="203188" y="176529"/>
                </a:lnTo>
                <a:lnTo>
                  <a:pt x="209930" y="177799"/>
                </a:lnTo>
                <a:lnTo>
                  <a:pt x="318288" y="177800"/>
                </a:lnTo>
                <a:lnTo>
                  <a:pt x="325052" y="176530"/>
                </a:lnTo>
                <a:lnTo>
                  <a:pt x="339813" y="175260"/>
                </a:lnTo>
                <a:close/>
              </a:path>
              <a:path w="562609" h="585470">
                <a:moveTo>
                  <a:pt x="362604" y="172720"/>
                </a:moveTo>
                <a:lnTo>
                  <a:pt x="165624" y="172719"/>
                </a:lnTo>
                <a:lnTo>
                  <a:pt x="174510" y="173989"/>
                </a:lnTo>
                <a:lnTo>
                  <a:pt x="182396" y="175259"/>
                </a:lnTo>
                <a:lnTo>
                  <a:pt x="345821" y="175260"/>
                </a:lnTo>
                <a:lnTo>
                  <a:pt x="353741" y="173990"/>
                </a:lnTo>
                <a:lnTo>
                  <a:pt x="362604" y="172720"/>
                </a:lnTo>
                <a:close/>
              </a:path>
              <a:path w="562609" h="585470">
                <a:moveTo>
                  <a:pt x="374144" y="171450"/>
                </a:moveTo>
                <a:lnTo>
                  <a:pt x="154129" y="171449"/>
                </a:lnTo>
                <a:lnTo>
                  <a:pt x="160726" y="172719"/>
                </a:lnTo>
                <a:lnTo>
                  <a:pt x="367569" y="172720"/>
                </a:lnTo>
                <a:lnTo>
                  <a:pt x="374144" y="171450"/>
                </a:lnTo>
                <a:close/>
              </a:path>
              <a:path w="562609" h="585470">
                <a:moveTo>
                  <a:pt x="397290" y="167640"/>
                </a:moveTo>
                <a:lnTo>
                  <a:pt x="130927" y="167639"/>
                </a:lnTo>
                <a:lnTo>
                  <a:pt x="138080" y="168909"/>
                </a:lnTo>
                <a:lnTo>
                  <a:pt x="144344" y="170179"/>
                </a:lnTo>
                <a:lnTo>
                  <a:pt x="152396" y="171449"/>
                </a:lnTo>
                <a:lnTo>
                  <a:pt x="375843" y="171450"/>
                </a:lnTo>
                <a:lnTo>
                  <a:pt x="383896" y="170180"/>
                </a:lnTo>
                <a:lnTo>
                  <a:pt x="390182" y="168910"/>
                </a:lnTo>
                <a:lnTo>
                  <a:pt x="397290" y="167640"/>
                </a:lnTo>
                <a:close/>
              </a:path>
              <a:path w="562609" h="585470">
                <a:moveTo>
                  <a:pt x="434321" y="160020"/>
                </a:moveTo>
                <a:lnTo>
                  <a:pt x="95374" y="160019"/>
                </a:lnTo>
                <a:lnTo>
                  <a:pt x="104015" y="162559"/>
                </a:lnTo>
                <a:lnTo>
                  <a:pt x="112012" y="163829"/>
                </a:lnTo>
                <a:lnTo>
                  <a:pt x="118765" y="165099"/>
                </a:lnTo>
                <a:lnTo>
                  <a:pt x="123807" y="166369"/>
                </a:lnTo>
                <a:lnTo>
                  <a:pt x="129949" y="167639"/>
                </a:lnTo>
                <a:lnTo>
                  <a:pt x="398201" y="167640"/>
                </a:lnTo>
                <a:lnTo>
                  <a:pt x="404365" y="166370"/>
                </a:lnTo>
                <a:lnTo>
                  <a:pt x="409463" y="165100"/>
                </a:lnTo>
                <a:lnTo>
                  <a:pt x="416250" y="163830"/>
                </a:lnTo>
                <a:lnTo>
                  <a:pt x="424236" y="162560"/>
                </a:lnTo>
                <a:lnTo>
                  <a:pt x="428656" y="161290"/>
                </a:lnTo>
                <a:lnTo>
                  <a:pt x="434321" y="160020"/>
                </a:lnTo>
                <a:close/>
              </a:path>
              <a:path w="562609" h="585470">
                <a:moveTo>
                  <a:pt x="115977" y="137159"/>
                </a:moveTo>
                <a:lnTo>
                  <a:pt x="32520" y="137159"/>
                </a:lnTo>
                <a:lnTo>
                  <a:pt x="35786" y="138429"/>
                </a:lnTo>
                <a:lnTo>
                  <a:pt x="39318" y="139699"/>
                </a:lnTo>
                <a:lnTo>
                  <a:pt x="43916" y="142239"/>
                </a:lnTo>
                <a:lnTo>
                  <a:pt x="44942" y="143509"/>
                </a:lnTo>
                <a:lnTo>
                  <a:pt x="49207" y="144779"/>
                </a:lnTo>
                <a:lnTo>
                  <a:pt x="52646" y="146049"/>
                </a:lnTo>
                <a:lnTo>
                  <a:pt x="57657" y="148589"/>
                </a:lnTo>
                <a:lnTo>
                  <a:pt x="64319" y="151129"/>
                </a:lnTo>
                <a:lnTo>
                  <a:pt x="68184" y="152399"/>
                </a:lnTo>
                <a:lnTo>
                  <a:pt x="73249" y="153669"/>
                </a:lnTo>
                <a:lnTo>
                  <a:pt x="74282" y="154939"/>
                </a:lnTo>
                <a:lnTo>
                  <a:pt x="80457" y="156209"/>
                </a:lnTo>
                <a:lnTo>
                  <a:pt x="85722" y="157479"/>
                </a:lnTo>
                <a:lnTo>
                  <a:pt x="92542" y="160019"/>
                </a:lnTo>
                <a:lnTo>
                  <a:pt x="435709" y="160020"/>
                </a:lnTo>
                <a:lnTo>
                  <a:pt x="442506" y="157480"/>
                </a:lnTo>
                <a:lnTo>
                  <a:pt x="447815" y="156210"/>
                </a:lnTo>
                <a:lnTo>
                  <a:pt x="453957" y="154940"/>
                </a:lnTo>
                <a:lnTo>
                  <a:pt x="455957" y="153670"/>
                </a:lnTo>
                <a:lnTo>
                  <a:pt x="460011" y="152400"/>
                </a:lnTo>
                <a:lnTo>
                  <a:pt x="236108" y="152399"/>
                </a:lnTo>
                <a:lnTo>
                  <a:pt x="233432" y="151129"/>
                </a:lnTo>
                <a:lnTo>
                  <a:pt x="211673" y="151129"/>
                </a:lnTo>
                <a:lnTo>
                  <a:pt x="208730" y="149859"/>
                </a:lnTo>
                <a:lnTo>
                  <a:pt x="196368" y="149859"/>
                </a:lnTo>
                <a:lnTo>
                  <a:pt x="191881" y="148589"/>
                </a:lnTo>
                <a:lnTo>
                  <a:pt x="185639" y="148589"/>
                </a:lnTo>
                <a:lnTo>
                  <a:pt x="178375" y="147319"/>
                </a:lnTo>
                <a:lnTo>
                  <a:pt x="170156" y="147319"/>
                </a:lnTo>
                <a:lnTo>
                  <a:pt x="167113" y="146049"/>
                </a:lnTo>
                <a:lnTo>
                  <a:pt x="164247" y="146049"/>
                </a:lnTo>
                <a:lnTo>
                  <a:pt x="157383" y="144779"/>
                </a:lnTo>
                <a:lnTo>
                  <a:pt x="153429" y="144779"/>
                </a:lnTo>
                <a:lnTo>
                  <a:pt x="146787" y="143509"/>
                </a:lnTo>
                <a:lnTo>
                  <a:pt x="144055" y="143509"/>
                </a:lnTo>
                <a:lnTo>
                  <a:pt x="137680" y="142239"/>
                </a:lnTo>
                <a:lnTo>
                  <a:pt x="134037" y="140969"/>
                </a:lnTo>
                <a:lnTo>
                  <a:pt x="127772" y="139699"/>
                </a:lnTo>
                <a:lnTo>
                  <a:pt x="125140" y="139699"/>
                </a:lnTo>
                <a:lnTo>
                  <a:pt x="119231" y="138429"/>
                </a:lnTo>
                <a:lnTo>
                  <a:pt x="115977" y="137159"/>
                </a:lnTo>
                <a:close/>
              </a:path>
              <a:path w="562609" h="585470">
                <a:moveTo>
                  <a:pt x="445999" y="26670"/>
                </a:moveTo>
                <a:lnTo>
                  <a:pt x="264108" y="26669"/>
                </a:lnTo>
                <a:lnTo>
                  <a:pt x="341716" y="30480"/>
                </a:lnTo>
                <a:lnTo>
                  <a:pt x="406893" y="43180"/>
                </a:lnTo>
                <a:lnTo>
                  <a:pt x="457011" y="59690"/>
                </a:lnTo>
                <a:lnTo>
                  <a:pt x="489442" y="77470"/>
                </a:lnTo>
                <a:lnTo>
                  <a:pt x="501561" y="92710"/>
                </a:lnTo>
                <a:lnTo>
                  <a:pt x="501217" y="95250"/>
                </a:lnTo>
                <a:lnTo>
                  <a:pt x="500961" y="96520"/>
                </a:lnTo>
                <a:lnTo>
                  <a:pt x="500450" y="97790"/>
                </a:lnTo>
                <a:lnTo>
                  <a:pt x="499651" y="99060"/>
                </a:lnTo>
                <a:lnTo>
                  <a:pt x="499395" y="99060"/>
                </a:lnTo>
                <a:lnTo>
                  <a:pt x="498318" y="101600"/>
                </a:lnTo>
                <a:lnTo>
                  <a:pt x="497452" y="101600"/>
                </a:lnTo>
                <a:lnTo>
                  <a:pt x="495985" y="104140"/>
                </a:lnTo>
                <a:lnTo>
                  <a:pt x="495452" y="104140"/>
                </a:lnTo>
                <a:lnTo>
                  <a:pt x="493720" y="105410"/>
                </a:lnTo>
                <a:lnTo>
                  <a:pt x="492520" y="106680"/>
                </a:lnTo>
                <a:lnTo>
                  <a:pt x="490421" y="107950"/>
                </a:lnTo>
                <a:lnTo>
                  <a:pt x="489599" y="109220"/>
                </a:lnTo>
                <a:lnTo>
                  <a:pt x="487256" y="110490"/>
                </a:lnTo>
                <a:lnTo>
                  <a:pt x="485734" y="111760"/>
                </a:lnTo>
                <a:lnTo>
                  <a:pt x="483035" y="113030"/>
                </a:lnTo>
                <a:lnTo>
                  <a:pt x="481902" y="114300"/>
                </a:lnTo>
                <a:lnTo>
                  <a:pt x="478970" y="115570"/>
                </a:lnTo>
                <a:lnTo>
                  <a:pt x="475427" y="116840"/>
                </a:lnTo>
                <a:lnTo>
                  <a:pt x="473883" y="118110"/>
                </a:lnTo>
                <a:lnTo>
                  <a:pt x="472461" y="118110"/>
                </a:lnTo>
                <a:lnTo>
                  <a:pt x="468929" y="120650"/>
                </a:lnTo>
                <a:lnTo>
                  <a:pt x="466830" y="120650"/>
                </a:lnTo>
                <a:lnTo>
                  <a:pt x="463009" y="123190"/>
                </a:lnTo>
                <a:lnTo>
                  <a:pt x="461277" y="123190"/>
                </a:lnTo>
                <a:lnTo>
                  <a:pt x="457167" y="124460"/>
                </a:lnTo>
                <a:lnTo>
                  <a:pt x="450403" y="127000"/>
                </a:lnTo>
                <a:lnTo>
                  <a:pt x="448415" y="128270"/>
                </a:lnTo>
                <a:lnTo>
                  <a:pt x="443806" y="129540"/>
                </a:lnTo>
                <a:lnTo>
                  <a:pt x="441173" y="129540"/>
                </a:lnTo>
                <a:lnTo>
                  <a:pt x="438641" y="130810"/>
                </a:lnTo>
                <a:lnTo>
                  <a:pt x="436253" y="132080"/>
                </a:lnTo>
                <a:lnTo>
                  <a:pt x="433987" y="132080"/>
                </a:lnTo>
                <a:lnTo>
                  <a:pt x="428856" y="133350"/>
                </a:lnTo>
                <a:lnTo>
                  <a:pt x="426013" y="134620"/>
                </a:lnTo>
                <a:lnTo>
                  <a:pt x="420592" y="135890"/>
                </a:lnTo>
                <a:lnTo>
                  <a:pt x="418038" y="135890"/>
                </a:lnTo>
                <a:lnTo>
                  <a:pt x="412385" y="137160"/>
                </a:lnTo>
                <a:lnTo>
                  <a:pt x="406298" y="138430"/>
                </a:lnTo>
                <a:lnTo>
                  <a:pt x="403388" y="139700"/>
                </a:lnTo>
                <a:lnTo>
                  <a:pt x="400589" y="139700"/>
                </a:lnTo>
                <a:lnTo>
                  <a:pt x="394358" y="140970"/>
                </a:lnTo>
                <a:lnTo>
                  <a:pt x="390926" y="142240"/>
                </a:lnTo>
                <a:lnTo>
                  <a:pt x="384540" y="143510"/>
                </a:lnTo>
                <a:lnTo>
                  <a:pt x="381608" y="143510"/>
                </a:lnTo>
                <a:lnTo>
                  <a:pt x="374943" y="144780"/>
                </a:lnTo>
                <a:lnTo>
                  <a:pt x="371200" y="144780"/>
                </a:lnTo>
                <a:lnTo>
                  <a:pt x="364370" y="146050"/>
                </a:lnTo>
                <a:lnTo>
                  <a:pt x="361304" y="146050"/>
                </a:lnTo>
                <a:lnTo>
                  <a:pt x="354240" y="147320"/>
                </a:lnTo>
                <a:lnTo>
                  <a:pt x="350209" y="147320"/>
                </a:lnTo>
                <a:lnTo>
                  <a:pt x="342945" y="148590"/>
                </a:lnTo>
                <a:lnTo>
                  <a:pt x="339735" y="148590"/>
                </a:lnTo>
                <a:lnTo>
                  <a:pt x="332005" y="149860"/>
                </a:lnTo>
                <a:lnTo>
                  <a:pt x="319809" y="149860"/>
                </a:lnTo>
                <a:lnTo>
                  <a:pt x="316688" y="151130"/>
                </a:lnTo>
                <a:lnTo>
                  <a:pt x="294963" y="151130"/>
                </a:lnTo>
                <a:lnTo>
                  <a:pt x="292209" y="152400"/>
                </a:lnTo>
                <a:lnTo>
                  <a:pt x="460011" y="152400"/>
                </a:lnTo>
                <a:lnTo>
                  <a:pt x="463942" y="151130"/>
                </a:lnTo>
                <a:lnTo>
                  <a:pt x="469163" y="148590"/>
                </a:lnTo>
                <a:lnTo>
                  <a:pt x="475605" y="146050"/>
                </a:lnTo>
                <a:lnTo>
                  <a:pt x="479092" y="144780"/>
                </a:lnTo>
                <a:lnTo>
                  <a:pt x="483346" y="143510"/>
                </a:lnTo>
                <a:lnTo>
                  <a:pt x="484334" y="142240"/>
                </a:lnTo>
                <a:lnTo>
                  <a:pt x="488933" y="139700"/>
                </a:lnTo>
                <a:lnTo>
                  <a:pt x="492465" y="138430"/>
                </a:lnTo>
                <a:lnTo>
                  <a:pt x="495741" y="137160"/>
                </a:lnTo>
                <a:lnTo>
                  <a:pt x="522530" y="137160"/>
                </a:lnTo>
                <a:lnTo>
                  <a:pt x="527462" y="100330"/>
                </a:lnTo>
                <a:lnTo>
                  <a:pt x="528206" y="95250"/>
                </a:lnTo>
                <a:lnTo>
                  <a:pt x="528251" y="93980"/>
                </a:lnTo>
                <a:lnTo>
                  <a:pt x="517361" y="67310"/>
                </a:lnTo>
                <a:lnTo>
                  <a:pt x="487534" y="44450"/>
                </a:lnTo>
                <a:lnTo>
                  <a:pt x="445999" y="2667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90428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49A24-ABBC-B618-84B9-C594526C8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005413E-74D8-5823-092A-8609A42726A8}"/>
              </a:ext>
            </a:extLst>
          </p:cNvPr>
          <p:cNvSpPr/>
          <p:nvPr/>
        </p:nvSpPr>
        <p:spPr>
          <a:xfrm>
            <a:off x="5245100" y="519113"/>
            <a:ext cx="6646862" cy="5819775"/>
          </a:xfrm>
          <a:prstGeom prst="roundRect">
            <a:avLst>
              <a:gd name="adj" fmla="val 1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BE9D30A3-378D-6D7E-E093-AE61939CA91A}"/>
              </a:ext>
            </a:extLst>
          </p:cNvPr>
          <p:cNvSpPr/>
          <p:nvPr/>
        </p:nvSpPr>
        <p:spPr>
          <a:xfrm>
            <a:off x="9387271" y="938607"/>
            <a:ext cx="1894627" cy="1540445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A3438FA-6A81-ED25-341E-5FA6721F842B}"/>
              </a:ext>
            </a:extLst>
          </p:cNvPr>
          <p:cNvGrpSpPr/>
          <p:nvPr/>
        </p:nvGrpSpPr>
        <p:grpSpPr>
          <a:xfrm>
            <a:off x="9432925" y="1055547"/>
            <a:ext cx="1874626" cy="1306564"/>
            <a:chOff x="5601641" y="1737630"/>
            <a:chExt cx="6496071" cy="4527586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268397-4584-5314-27C6-D7091150428A}"/>
                </a:ext>
              </a:extLst>
            </p:cNvPr>
            <p:cNvCxnSpPr/>
            <p:nvPr/>
          </p:nvCxnSpPr>
          <p:spPr>
            <a:xfrm flipH="1" flipV="1">
              <a:off x="7494693" y="3332329"/>
              <a:ext cx="505010" cy="2767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42BD273D-D885-6394-2920-2C54B0CD5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4693" y="4296768"/>
              <a:ext cx="505010" cy="2767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FD28F41-259C-1D33-4CB8-C2E1F9D4FD5A}"/>
                </a:ext>
              </a:extLst>
            </p:cNvPr>
            <p:cNvCxnSpPr/>
            <p:nvPr/>
          </p:nvCxnSpPr>
          <p:spPr>
            <a:xfrm flipV="1">
              <a:off x="9397203" y="3332329"/>
              <a:ext cx="505010" cy="2767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EEE1980-5624-8C92-8722-3315F81E4E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7203" y="4296768"/>
              <a:ext cx="505010" cy="2767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4457F16-BAC4-7711-8797-8E1D1B50BB94}"/>
                </a:ext>
              </a:extLst>
            </p:cNvPr>
            <p:cNvCxnSpPr>
              <a:cxnSpLocks/>
            </p:cNvCxnSpPr>
            <p:nvPr/>
          </p:nvCxnSpPr>
          <p:spPr>
            <a:xfrm>
              <a:off x="8698266" y="2596560"/>
              <a:ext cx="185" cy="6491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5E11012-0051-E665-21D3-E4349156AA9B}"/>
                </a:ext>
              </a:extLst>
            </p:cNvPr>
            <p:cNvCxnSpPr/>
            <p:nvPr/>
          </p:nvCxnSpPr>
          <p:spPr>
            <a:xfrm>
              <a:off x="8698266" y="4600255"/>
              <a:ext cx="185" cy="6491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84A4D5E-DFE5-87AF-0C56-219790D3A51B}"/>
                </a:ext>
              </a:extLst>
            </p:cNvPr>
            <p:cNvSpPr/>
            <p:nvPr/>
          </p:nvSpPr>
          <p:spPr>
            <a:xfrm>
              <a:off x="7875605" y="3130071"/>
              <a:ext cx="1645697" cy="1645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70D72F2-7244-DB56-4A90-125A33CDB7B6}"/>
                </a:ext>
              </a:extLst>
            </p:cNvPr>
            <p:cNvGrpSpPr/>
            <p:nvPr/>
          </p:nvGrpSpPr>
          <p:grpSpPr>
            <a:xfrm>
              <a:off x="8489886" y="2278828"/>
              <a:ext cx="417135" cy="417132"/>
              <a:chOff x="5287405" y="1625600"/>
              <a:chExt cx="1045134" cy="1045128"/>
            </a:xfrm>
          </p:grpSpPr>
          <p:sp>
            <p:nvSpPr>
              <p:cNvPr id="165" name="Freeform 75">
                <a:extLst>
                  <a:ext uri="{FF2B5EF4-FFF2-40B4-BE49-F238E27FC236}">
                    <a16:creationId xmlns:a16="http://schemas.microsoft.com/office/drawing/2014/main" id="{3E365ED8-1323-062B-8209-E5871B4A23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66" name="Freeform 75">
                <a:extLst>
                  <a:ext uri="{FF2B5EF4-FFF2-40B4-BE49-F238E27FC236}">
                    <a16:creationId xmlns:a16="http://schemas.microsoft.com/office/drawing/2014/main" id="{39454EB2-2BD6-80D2-0E16-36558CB247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1157E443-45BD-290B-66B8-CC350F330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2" y="191956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FF008FA7-E7D3-64CD-0F5C-DE9AF725A1D0}"/>
                </a:ext>
              </a:extLst>
            </p:cNvPr>
            <p:cNvGrpSpPr/>
            <p:nvPr/>
          </p:nvGrpSpPr>
          <p:grpSpPr>
            <a:xfrm>
              <a:off x="8489886" y="5209878"/>
              <a:ext cx="417135" cy="417132"/>
              <a:chOff x="5287405" y="1625600"/>
              <a:chExt cx="1045134" cy="1045128"/>
            </a:xfrm>
          </p:grpSpPr>
          <p:sp>
            <p:nvSpPr>
              <p:cNvPr id="162" name="Freeform 75">
                <a:extLst>
                  <a:ext uri="{FF2B5EF4-FFF2-40B4-BE49-F238E27FC236}">
                    <a16:creationId xmlns:a16="http://schemas.microsoft.com/office/drawing/2014/main" id="{7E280E85-57C0-D491-F8B6-09F289E75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63" name="Freeform 75">
                <a:extLst>
                  <a:ext uri="{FF2B5EF4-FFF2-40B4-BE49-F238E27FC236}">
                    <a16:creationId xmlns:a16="http://schemas.microsoft.com/office/drawing/2014/main" id="{ABE3B41F-F0BA-6ECC-0A87-4DC73E9ED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CE126911-4740-A323-730F-E734BB893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2" y="191956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95EB23F-D2E3-DAEC-C7EB-9176DF1A744A}"/>
                </a:ext>
              </a:extLst>
            </p:cNvPr>
            <p:cNvGrpSpPr/>
            <p:nvPr/>
          </p:nvGrpSpPr>
          <p:grpSpPr>
            <a:xfrm>
              <a:off x="7154378" y="3049160"/>
              <a:ext cx="417135" cy="417132"/>
              <a:chOff x="5287405" y="1625600"/>
              <a:chExt cx="1045134" cy="1045128"/>
            </a:xfrm>
          </p:grpSpPr>
          <p:sp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09FE653E-AF89-2907-50E1-DD1127984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60" name="Freeform 75">
                <a:extLst>
                  <a:ext uri="{FF2B5EF4-FFF2-40B4-BE49-F238E27FC236}">
                    <a16:creationId xmlns:a16="http://schemas.microsoft.com/office/drawing/2014/main" id="{CE3F421A-F28A-5055-C39D-1E986BF89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CBC75BD-B437-C62C-E150-05D94EEC3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2" y="191956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652DEB9-6A41-1EC0-E69F-3FBEF689AA93}"/>
                </a:ext>
              </a:extLst>
            </p:cNvPr>
            <p:cNvGrpSpPr/>
            <p:nvPr/>
          </p:nvGrpSpPr>
          <p:grpSpPr>
            <a:xfrm>
              <a:off x="7154378" y="4439546"/>
              <a:ext cx="417135" cy="417132"/>
              <a:chOff x="5287405" y="1625600"/>
              <a:chExt cx="1045134" cy="1045128"/>
            </a:xfrm>
          </p:grpSpPr>
          <p:sp>
            <p:nvSpPr>
              <p:cNvPr id="156" name="Freeform 75">
                <a:extLst>
                  <a:ext uri="{FF2B5EF4-FFF2-40B4-BE49-F238E27FC236}">
                    <a16:creationId xmlns:a16="http://schemas.microsoft.com/office/drawing/2014/main" id="{B90610C8-EE1E-B431-B642-E07679C71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57" name="Freeform 75">
                <a:extLst>
                  <a:ext uri="{FF2B5EF4-FFF2-40B4-BE49-F238E27FC236}">
                    <a16:creationId xmlns:a16="http://schemas.microsoft.com/office/drawing/2014/main" id="{F13500B3-DDB7-4AAC-A799-A1EBEEB5C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97FE7C5E-0D95-B93F-78E3-64D361992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2" y="191956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29F39EA-31B9-41B8-6B12-1167B0F65E0F}"/>
                </a:ext>
              </a:extLst>
            </p:cNvPr>
            <p:cNvGrpSpPr/>
            <p:nvPr/>
          </p:nvGrpSpPr>
          <p:grpSpPr>
            <a:xfrm>
              <a:off x="9825393" y="3049160"/>
              <a:ext cx="417135" cy="417132"/>
              <a:chOff x="5287405" y="1625600"/>
              <a:chExt cx="1045134" cy="1045128"/>
            </a:xfrm>
          </p:grpSpPr>
          <p:sp>
            <p:nvSpPr>
              <p:cNvPr id="153" name="Freeform 75">
                <a:extLst>
                  <a:ext uri="{FF2B5EF4-FFF2-40B4-BE49-F238E27FC236}">
                    <a16:creationId xmlns:a16="http://schemas.microsoft.com/office/drawing/2014/main" id="{C3E8EEFC-828D-983C-D758-B58D6ECDE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54" name="Freeform 75">
                <a:extLst>
                  <a:ext uri="{FF2B5EF4-FFF2-40B4-BE49-F238E27FC236}">
                    <a16:creationId xmlns:a16="http://schemas.microsoft.com/office/drawing/2014/main" id="{AA7725BB-C0EE-0534-CA53-C1BB93B1D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5" y="1656622"/>
                <a:ext cx="983089" cy="983085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F9D29E2B-80B5-9D13-C49E-1BA060C21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3" y="1919565"/>
                <a:ext cx="457200" cy="457201"/>
              </a:xfrm>
              <a:prstGeom prst="rect">
                <a:avLst/>
              </a:prstGeom>
            </p:spPr>
          </p:pic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4755BD1-8DA1-319B-496B-9A1410290204}"/>
                </a:ext>
              </a:extLst>
            </p:cNvPr>
            <p:cNvGrpSpPr/>
            <p:nvPr/>
          </p:nvGrpSpPr>
          <p:grpSpPr>
            <a:xfrm>
              <a:off x="9825393" y="4439546"/>
              <a:ext cx="417135" cy="417132"/>
              <a:chOff x="5287405" y="1625600"/>
              <a:chExt cx="1045134" cy="1045128"/>
            </a:xfrm>
          </p:grpSpPr>
          <p:sp>
            <p:nvSpPr>
              <p:cNvPr id="150" name="Freeform 75">
                <a:extLst>
                  <a:ext uri="{FF2B5EF4-FFF2-40B4-BE49-F238E27FC236}">
                    <a16:creationId xmlns:a16="http://schemas.microsoft.com/office/drawing/2014/main" id="{128462D8-78B3-2ACD-D50F-695D87B47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51" name="Freeform 75">
                <a:extLst>
                  <a:ext uri="{FF2B5EF4-FFF2-40B4-BE49-F238E27FC236}">
                    <a16:creationId xmlns:a16="http://schemas.microsoft.com/office/drawing/2014/main" id="{DD5F99C9-E13B-14DA-4CF1-AD327FD79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5" y="1656622"/>
                <a:ext cx="983089" cy="983085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07C03583-31F4-BAF9-FA1C-1FB5500A5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3" y="1919565"/>
                <a:ext cx="457200" cy="457201"/>
              </a:xfrm>
              <a:prstGeom prst="rect">
                <a:avLst/>
              </a:prstGeom>
            </p:spPr>
          </p:pic>
        </p:grp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B43415F-80E4-696C-8EA6-94217503EC6E}"/>
                </a:ext>
              </a:extLst>
            </p:cNvPr>
            <p:cNvSpPr/>
            <p:nvPr/>
          </p:nvSpPr>
          <p:spPr>
            <a:xfrm>
              <a:off x="8009144" y="3263610"/>
              <a:ext cx="1378622" cy="13786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CF842FC-5DD0-4A59-6844-97FE5D903EE8}"/>
                </a:ext>
              </a:extLst>
            </p:cNvPr>
            <p:cNvSpPr txBox="1"/>
            <p:nvPr/>
          </p:nvSpPr>
          <p:spPr>
            <a:xfrm>
              <a:off x="8089141" y="3498049"/>
              <a:ext cx="1218629" cy="586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" b="1" dirty="0">
                  <a:solidFill>
                    <a:schemeClr val="accent1"/>
                  </a:solidFill>
                </a:rPr>
                <a:t>Amazon Athena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DA525C2-ABEF-CA4B-28FD-BB4AD2F0BD1E}"/>
                </a:ext>
              </a:extLst>
            </p:cNvPr>
            <p:cNvGrpSpPr/>
            <p:nvPr/>
          </p:nvGrpSpPr>
          <p:grpSpPr>
            <a:xfrm>
              <a:off x="7243273" y="2497741"/>
              <a:ext cx="2910358" cy="2910356"/>
              <a:chOff x="5960020" y="1466602"/>
              <a:chExt cx="3924799" cy="3924797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24C84A46-2CF3-2B6F-E75C-DEE3DB91EAD6}"/>
                  </a:ext>
                </a:extLst>
              </p:cNvPr>
              <p:cNvGrpSpPr/>
              <p:nvPr/>
            </p:nvGrpSpPr>
            <p:grpSpPr>
              <a:xfrm>
                <a:off x="5960020" y="1466602"/>
                <a:ext cx="3924799" cy="3924797"/>
                <a:chOff x="5960020" y="1466602"/>
                <a:chExt cx="3924799" cy="3924797"/>
              </a:xfrm>
            </p:grpSpPr>
            <p:sp>
              <p:nvSpPr>
                <p:cNvPr id="147" name="Arc 146">
                  <a:extLst>
                    <a:ext uri="{FF2B5EF4-FFF2-40B4-BE49-F238E27FC236}">
                      <a16:creationId xmlns:a16="http://schemas.microsoft.com/office/drawing/2014/main" id="{8D2F4CB2-26E4-35F0-AC59-E869F12F6A58}"/>
                    </a:ext>
                  </a:extLst>
                </p:cNvPr>
                <p:cNvSpPr/>
                <p:nvPr/>
              </p:nvSpPr>
              <p:spPr>
                <a:xfrm>
                  <a:off x="5960021" y="1466603"/>
                  <a:ext cx="3924798" cy="3924796"/>
                </a:xfrm>
                <a:prstGeom prst="arc">
                  <a:avLst>
                    <a:gd name="adj1" fmla="val 16931555"/>
                    <a:gd name="adj2" fmla="val 19266040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148" name="Arc 147">
                  <a:extLst>
                    <a:ext uri="{FF2B5EF4-FFF2-40B4-BE49-F238E27FC236}">
                      <a16:creationId xmlns:a16="http://schemas.microsoft.com/office/drawing/2014/main" id="{6D28B8EB-08CE-43FE-A5A5-EDFE89E468CB}"/>
                    </a:ext>
                  </a:extLst>
                </p:cNvPr>
                <p:cNvSpPr/>
                <p:nvPr/>
              </p:nvSpPr>
              <p:spPr>
                <a:xfrm>
                  <a:off x="5960020" y="1466602"/>
                  <a:ext cx="3924798" cy="3924796"/>
                </a:xfrm>
                <a:prstGeom prst="arc">
                  <a:avLst>
                    <a:gd name="adj1" fmla="val 20561148"/>
                    <a:gd name="adj2" fmla="val 966994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49" name="Arc 148">
                  <a:extLst>
                    <a:ext uri="{FF2B5EF4-FFF2-40B4-BE49-F238E27FC236}">
                      <a16:creationId xmlns:a16="http://schemas.microsoft.com/office/drawing/2014/main" id="{9CE2AFD1-4198-B1B2-B288-FF3CF16C4700}"/>
                    </a:ext>
                  </a:extLst>
                </p:cNvPr>
                <p:cNvSpPr/>
                <p:nvPr/>
              </p:nvSpPr>
              <p:spPr>
                <a:xfrm>
                  <a:off x="5960020" y="1466602"/>
                  <a:ext cx="3924798" cy="3924796"/>
                </a:xfrm>
                <a:prstGeom prst="arc">
                  <a:avLst>
                    <a:gd name="adj1" fmla="val 2288733"/>
                    <a:gd name="adj2" fmla="val 4651066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9F4F78F-7DCD-2A68-3B73-7D42CB09EFBF}"/>
                  </a:ext>
                </a:extLst>
              </p:cNvPr>
              <p:cNvGrpSpPr/>
              <p:nvPr/>
            </p:nvGrpSpPr>
            <p:grpSpPr>
              <a:xfrm flipH="1">
                <a:off x="5960020" y="1466602"/>
                <a:ext cx="3924799" cy="3924797"/>
                <a:chOff x="5960020" y="1466602"/>
                <a:chExt cx="3924799" cy="3924797"/>
              </a:xfrm>
            </p:grpSpPr>
            <p:sp>
              <p:nvSpPr>
                <p:cNvPr id="144" name="Arc 143">
                  <a:extLst>
                    <a:ext uri="{FF2B5EF4-FFF2-40B4-BE49-F238E27FC236}">
                      <a16:creationId xmlns:a16="http://schemas.microsoft.com/office/drawing/2014/main" id="{F036ADB7-DCC3-7218-7E43-E169DAA3034D}"/>
                    </a:ext>
                  </a:extLst>
                </p:cNvPr>
                <p:cNvSpPr/>
                <p:nvPr/>
              </p:nvSpPr>
              <p:spPr>
                <a:xfrm>
                  <a:off x="5960021" y="1466603"/>
                  <a:ext cx="3924798" cy="3924796"/>
                </a:xfrm>
                <a:prstGeom prst="arc">
                  <a:avLst>
                    <a:gd name="adj1" fmla="val 16931555"/>
                    <a:gd name="adj2" fmla="val 19266040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145" name="Arc 144">
                  <a:extLst>
                    <a:ext uri="{FF2B5EF4-FFF2-40B4-BE49-F238E27FC236}">
                      <a16:creationId xmlns:a16="http://schemas.microsoft.com/office/drawing/2014/main" id="{09345C92-5457-9717-4B54-BA924F82EF55}"/>
                    </a:ext>
                  </a:extLst>
                </p:cNvPr>
                <p:cNvSpPr/>
                <p:nvPr/>
              </p:nvSpPr>
              <p:spPr>
                <a:xfrm>
                  <a:off x="5960020" y="1466602"/>
                  <a:ext cx="3924798" cy="3924796"/>
                </a:xfrm>
                <a:prstGeom prst="arc">
                  <a:avLst>
                    <a:gd name="adj1" fmla="val 20561148"/>
                    <a:gd name="adj2" fmla="val 966994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146" name="Arc 145">
                  <a:extLst>
                    <a:ext uri="{FF2B5EF4-FFF2-40B4-BE49-F238E27FC236}">
                      <a16:creationId xmlns:a16="http://schemas.microsoft.com/office/drawing/2014/main" id="{FAE763B4-F471-7918-DDB2-03D75E751578}"/>
                    </a:ext>
                  </a:extLst>
                </p:cNvPr>
                <p:cNvSpPr/>
                <p:nvPr/>
              </p:nvSpPr>
              <p:spPr>
                <a:xfrm>
                  <a:off x="5960020" y="1466602"/>
                  <a:ext cx="3924798" cy="3924796"/>
                </a:xfrm>
                <a:prstGeom prst="arc">
                  <a:avLst>
                    <a:gd name="adj1" fmla="val 2288733"/>
                    <a:gd name="adj2" fmla="val 4651066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FF2B1FC-CBFE-3D5F-03B8-9C6C22A6602C}"/>
                </a:ext>
              </a:extLst>
            </p:cNvPr>
            <p:cNvSpPr txBox="1"/>
            <p:nvPr/>
          </p:nvSpPr>
          <p:spPr>
            <a:xfrm>
              <a:off x="7331022" y="1737630"/>
              <a:ext cx="2734487" cy="533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" dirty="0">
                  <a:latin typeface="+mj-lt"/>
                </a:rPr>
                <a:t>Amazon Aurora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FD1A803-4EB9-C448-25A6-B68367838381}"/>
                </a:ext>
              </a:extLst>
            </p:cNvPr>
            <p:cNvSpPr txBox="1"/>
            <p:nvPr/>
          </p:nvSpPr>
          <p:spPr>
            <a:xfrm>
              <a:off x="5622173" y="2751479"/>
              <a:ext cx="1468072" cy="746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>
                  <a:latin typeface="+mj-lt"/>
                </a:rPr>
                <a:t>Amazon EMR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CA6A7B6-B4EF-DF84-8C0C-46B76366642E}"/>
                </a:ext>
              </a:extLst>
            </p:cNvPr>
            <p:cNvSpPr txBox="1"/>
            <p:nvPr/>
          </p:nvSpPr>
          <p:spPr>
            <a:xfrm>
              <a:off x="5601641" y="4497829"/>
              <a:ext cx="1712297" cy="959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>
                  <a:latin typeface="+mj-lt"/>
                </a:rPr>
                <a:t>Amazon Elasticsearch Service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A0BB7940-4245-5C9E-B3A4-028D13C863E7}"/>
                </a:ext>
              </a:extLst>
            </p:cNvPr>
            <p:cNvSpPr txBox="1"/>
            <p:nvPr/>
          </p:nvSpPr>
          <p:spPr>
            <a:xfrm>
              <a:off x="10362007" y="2751479"/>
              <a:ext cx="1735705" cy="746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>
                  <a:latin typeface="+mj-lt"/>
                </a:rPr>
                <a:t>Amazon DynamoDB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C580A78-5BEC-FF4E-6DB9-7A79A28A40AF}"/>
                </a:ext>
              </a:extLst>
            </p:cNvPr>
            <p:cNvSpPr txBox="1"/>
            <p:nvPr/>
          </p:nvSpPr>
          <p:spPr>
            <a:xfrm>
              <a:off x="10362011" y="4413193"/>
              <a:ext cx="1687319" cy="746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>
                  <a:latin typeface="+mj-lt"/>
                </a:rPr>
                <a:t>Amazon SageMaker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B63F1DD-5D2C-4D46-9E09-6E4F2F26E8E7}"/>
                </a:ext>
              </a:extLst>
            </p:cNvPr>
            <p:cNvSpPr txBox="1"/>
            <p:nvPr/>
          </p:nvSpPr>
          <p:spPr>
            <a:xfrm>
              <a:off x="7034523" y="5731954"/>
              <a:ext cx="3327484" cy="533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" dirty="0">
                  <a:latin typeface="+mj-lt"/>
                </a:rPr>
                <a:t>Amazon RedShift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F372BF5-2C12-B6D3-A657-E8E6B835E720}"/>
                </a:ext>
              </a:extLst>
            </p:cNvPr>
            <p:cNvSpPr txBox="1"/>
            <p:nvPr/>
          </p:nvSpPr>
          <p:spPr>
            <a:xfrm>
              <a:off x="8089141" y="3926608"/>
              <a:ext cx="1218629" cy="586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" b="1" dirty="0">
                  <a:solidFill>
                    <a:schemeClr val="accent1"/>
                  </a:solidFill>
                </a:rPr>
                <a:t>Amazon S3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38D5C4E-010E-FB9F-E2D4-3BC6FBB6D4B7}"/>
              </a:ext>
            </a:extLst>
          </p:cNvPr>
          <p:cNvGrpSpPr/>
          <p:nvPr/>
        </p:nvGrpSpPr>
        <p:grpSpPr>
          <a:xfrm>
            <a:off x="647700" y="1257750"/>
            <a:ext cx="3937000" cy="4342500"/>
            <a:chOff x="647700" y="1205395"/>
            <a:chExt cx="3937000" cy="434250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9953254-55A2-2E03-38F8-BCCF9430C807}"/>
                </a:ext>
              </a:extLst>
            </p:cNvPr>
            <p:cNvSpPr txBox="1"/>
            <p:nvPr/>
          </p:nvSpPr>
          <p:spPr>
            <a:xfrm>
              <a:off x="647700" y="1205395"/>
              <a:ext cx="30765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+mj-lt"/>
                </a:rPr>
                <a:t>The End Result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F83EF7-0D1A-7660-5975-0D5761EE3E37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" y="2765137"/>
              <a:ext cx="3937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1FAB7EE-D0F3-D85D-66D4-BBC87E8FE95D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" y="3552516"/>
              <a:ext cx="3937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18D43A-5072-F806-DF5B-D9193E266CBF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" y="4327071"/>
              <a:ext cx="3937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4E8D4E-48EA-E0F2-7038-FFDA001235E5}"/>
                </a:ext>
              </a:extLst>
            </p:cNvPr>
            <p:cNvSpPr txBox="1"/>
            <p:nvPr/>
          </p:nvSpPr>
          <p:spPr>
            <a:xfrm>
              <a:off x="647700" y="2147027"/>
              <a:ext cx="3937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lvl="0">
                <a:spcBef>
                  <a:spcPts val="114"/>
                </a:spcBef>
                <a:buClr>
                  <a:schemeClr val="accent4"/>
                </a:buClr>
                <a:defRPr/>
              </a:pPr>
              <a:r>
                <a:rPr lang="en-US" sz="1200" b="1" kern="0" dirty="0">
                  <a:solidFill>
                    <a:schemeClr val="accent1"/>
                  </a:solidFill>
                  <a:cs typeface="Trebuchet MS"/>
                </a:rPr>
                <a:t>Accelerate the independent </a:t>
              </a:r>
              <a:r>
                <a:rPr lang="en-US" sz="1200" kern="0" dirty="0">
                  <a:cs typeface="Trebuchet MS"/>
                </a:rPr>
                <a:t>delivery of business domain data lakes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07684C-97A8-B712-F791-026B770F42B1}"/>
                </a:ext>
              </a:extLst>
            </p:cNvPr>
            <p:cNvSpPr txBox="1"/>
            <p:nvPr/>
          </p:nvSpPr>
          <p:spPr>
            <a:xfrm>
              <a:off x="647700" y="2921582"/>
              <a:ext cx="3937000" cy="474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lvl="0">
                <a:spcBef>
                  <a:spcPts val="114"/>
                </a:spcBef>
                <a:buClr>
                  <a:schemeClr val="accent4"/>
                </a:buClr>
                <a:defRPr/>
              </a:pPr>
              <a:r>
                <a:rPr lang="en-US" sz="1200" kern="0" dirty="0">
                  <a:cs typeface="Trebuchet MS"/>
                </a:rPr>
                <a:t>Increase data security and compliance</a:t>
              </a:r>
            </a:p>
            <a:p>
              <a:pPr marL="12700" lvl="0">
                <a:spcBef>
                  <a:spcPts val="114"/>
                </a:spcBef>
                <a:buClr>
                  <a:schemeClr val="accent4"/>
                </a:buClr>
                <a:defRPr/>
              </a:pPr>
              <a:r>
                <a:rPr lang="en-US" sz="1200" kern="0" dirty="0">
                  <a:cs typeface="Trebuchet MS"/>
                </a:rPr>
                <a:t>within domains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6E369C-8853-9700-7D14-E3A952379E29}"/>
                </a:ext>
              </a:extLst>
            </p:cNvPr>
            <p:cNvSpPr txBox="1"/>
            <p:nvPr/>
          </p:nvSpPr>
          <p:spPr>
            <a:xfrm>
              <a:off x="647700" y="3708961"/>
              <a:ext cx="3937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lvl="0">
                <a:spcBef>
                  <a:spcPts val="114"/>
                </a:spcBef>
                <a:buClr>
                  <a:schemeClr val="accent4"/>
                </a:buClr>
                <a:defRPr/>
              </a:pPr>
              <a:r>
                <a:rPr lang="en-US" sz="1200" kern="0" dirty="0">
                  <a:cs typeface="Trebuchet MS"/>
                </a:rPr>
                <a:t>Enable </a:t>
              </a:r>
              <a:r>
                <a:rPr lang="en-US" sz="1200" b="1" kern="0" dirty="0">
                  <a:solidFill>
                    <a:schemeClr val="accent1"/>
                  </a:solidFill>
                  <a:cs typeface="Trebuchet MS"/>
                </a:rPr>
                <a:t>self-service</a:t>
              </a:r>
              <a:r>
                <a:rPr lang="en-US" sz="1200" kern="0" dirty="0">
                  <a:cs typeface="Trebuchet MS"/>
                </a:rPr>
                <a:t> data product creation, discovery, and subscription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BA62BC-FA2A-6B3F-EF69-6B39C37F891F}"/>
                </a:ext>
              </a:extLst>
            </p:cNvPr>
            <p:cNvSpPr txBox="1"/>
            <p:nvPr/>
          </p:nvSpPr>
          <p:spPr>
            <a:xfrm>
              <a:off x="647700" y="4483516"/>
              <a:ext cx="3937000" cy="474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lvl="0">
                <a:spcBef>
                  <a:spcPts val="114"/>
                </a:spcBef>
                <a:buClr>
                  <a:schemeClr val="accent4"/>
                </a:buClr>
                <a:defRPr/>
              </a:pPr>
              <a:r>
                <a:rPr lang="en-US" sz="1200" kern="0" dirty="0">
                  <a:cs typeface="Trebuchet MS"/>
                </a:rPr>
                <a:t>Allow consumers to </a:t>
              </a:r>
              <a:r>
                <a:rPr lang="en-US" sz="1200" b="1" kern="0" dirty="0">
                  <a:solidFill>
                    <a:schemeClr val="accent1"/>
                  </a:solidFill>
                  <a:cs typeface="Trebuchet MS"/>
                </a:rPr>
                <a:t>transparently</a:t>
              </a:r>
              <a:r>
                <a:rPr lang="en-US" sz="1200" b="1" kern="0" dirty="0">
                  <a:cs typeface="Trebuchet MS"/>
                </a:rPr>
                <a:t> </a:t>
              </a:r>
              <a:r>
                <a:rPr lang="en-US" sz="1200" kern="0" dirty="0">
                  <a:cs typeface="Trebuchet MS"/>
                </a:rPr>
                <a:t>access data products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A661507-612C-48AF-C3D4-F51113652BAC}"/>
                </a:ext>
              </a:extLst>
            </p:cNvPr>
            <p:cNvSpPr txBox="1"/>
            <p:nvPr/>
          </p:nvSpPr>
          <p:spPr>
            <a:xfrm>
              <a:off x="647700" y="1613736"/>
              <a:ext cx="35147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latin typeface="+mj-lt"/>
                </a:rPr>
                <a:t>With a data mesh architecture, we aim to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495C2EF-72F5-9B06-B24F-2D57BD67164E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" y="5114450"/>
              <a:ext cx="3937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5EA82D-1C60-7F2F-ABB1-4407DF73BB0E}"/>
                </a:ext>
              </a:extLst>
            </p:cNvPr>
            <p:cNvSpPr txBox="1"/>
            <p:nvPr/>
          </p:nvSpPr>
          <p:spPr>
            <a:xfrm>
              <a:off x="647700" y="5270896"/>
              <a:ext cx="3937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2700" lvl="0">
                <a:spcBef>
                  <a:spcPts val="114"/>
                </a:spcBef>
                <a:buClr>
                  <a:schemeClr val="accent4"/>
                </a:buClr>
                <a:defRPr/>
              </a:pPr>
              <a:r>
                <a:rPr lang="en-US" sz="1200" b="1" kern="0" dirty="0">
                  <a:solidFill>
                    <a:schemeClr val="accent1"/>
                  </a:solidFill>
                  <a:cs typeface="Trebuchet MS"/>
                </a:rPr>
                <a:t>Monitor, audit, and govern </a:t>
              </a:r>
              <a:r>
                <a:rPr lang="en-US" sz="1200" kern="0" dirty="0">
                  <a:cs typeface="Trebuchet MS"/>
                </a:rPr>
                <a:t>access over time</a:t>
              </a:r>
            </a:p>
          </p:txBody>
        </p:sp>
      </p:grpSp>
      <p:pic>
        <p:nvPicPr>
          <p:cNvPr id="7" name="object 5">
            <a:extLst>
              <a:ext uri="{FF2B5EF4-FFF2-40B4-BE49-F238E27FC236}">
                <a16:creationId xmlns:a16="http://schemas.microsoft.com/office/drawing/2014/main" id="{76FEF0F6-3D0E-198E-A99E-8E0024727CF1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77978" y="3508731"/>
            <a:ext cx="713214" cy="712001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5DAF371A-DB08-2BEA-514D-F5D8F729FA7F}"/>
              </a:ext>
            </a:extLst>
          </p:cNvPr>
          <p:cNvSpPr txBox="1"/>
          <p:nvPr/>
        </p:nvSpPr>
        <p:spPr>
          <a:xfrm>
            <a:off x="10032156" y="4216184"/>
            <a:ext cx="60698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Data</a:t>
            </a:r>
            <a:r>
              <a:rPr kumimoji="0" sz="700" b="0" i="0" u="none" strike="noStrike" kern="0" cap="none" spc="4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7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mesh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B02582D5-CC12-4F08-3228-504536CCB248}"/>
              </a:ext>
            </a:extLst>
          </p:cNvPr>
          <p:cNvSpPr txBox="1"/>
          <p:nvPr/>
        </p:nvSpPr>
        <p:spPr>
          <a:xfrm>
            <a:off x="6086231" y="4890888"/>
            <a:ext cx="1432292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Trebuchet MS"/>
              </a:rPr>
              <a:t>Producer</a:t>
            </a:r>
            <a:r>
              <a:rPr kumimoji="0" sz="800" b="1" i="0" u="none" strike="noStrike" kern="0" cap="none" spc="25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800" b="1" i="0" u="none" strike="noStrike" kern="0" cap="none" spc="-1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Trebuchet MS"/>
              </a:rPr>
              <a:t>domain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F76EC9A5-A827-0554-91CE-6F7971885AE6}"/>
              </a:ext>
            </a:extLst>
          </p:cNvPr>
          <p:cNvSpPr txBox="1"/>
          <p:nvPr/>
        </p:nvSpPr>
        <p:spPr>
          <a:xfrm>
            <a:off x="9738824" y="2506634"/>
            <a:ext cx="1191723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Trebuchet MS"/>
              </a:rPr>
              <a:t>Consumer</a:t>
            </a:r>
            <a:r>
              <a:rPr kumimoji="0" sz="800" b="1" i="0" u="none" strike="noStrike" kern="0" cap="none" spc="165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800" b="1" i="0" u="none" strike="noStrike" kern="0" cap="none" spc="-1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Trebuchet MS"/>
              </a:rPr>
              <a:t>domain</a:t>
            </a:r>
            <a:endParaRPr kumimoji="0" sz="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ADE028FB-B908-5F2B-D608-436C2B1982B1}"/>
              </a:ext>
            </a:extLst>
          </p:cNvPr>
          <p:cNvSpPr txBox="1"/>
          <p:nvPr/>
        </p:nvSpPr>
        <p:spPr>
          <a:xfrm>
            <a:off x="8729651" y="3747480"/>
            <a:ext cx="118515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Create</a:t>
            </a:r>
            <a:r>
              <a:rPr kumimoji="0" sz="700" b="0" i="0" u="none" strike="noStrike" kern="0" cap="none" spc="-45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data</a:t>
            </a:r>
            <a:r>
              <a:rPr kumimoji="0" sz="700" b="0" i="0" u="none" strike="noStrike" kern="0" cap="none" spc="-4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product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Approve</a:t>
            </a:r>
            <a:r>
              <a:rPr kumimoji="0" sz="700" b="0" i="0" u="none" strike="noStrike" kern="0" cap="none" spc="13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subscription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21E81A3C-F958-0A96-B65B-8CEE0C1FF396}"/>
              </a:ext>
            </a:extLst>
          </p:cNvPr>
          <p:cNvSpPr txBox="1"/>
          <p:nvPr/>
        </p:nvSpPr>
        <p:spPr>
          <a:xfrm>
            <a:off x="9720630" y="2982913"/>
            <a:ext cx="12260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lvl="0" indent="-3810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Discover</a:t>
            </a:r>
            <a:r>
              <a:rPr kumimoji="0" sz="700" b="0" i="0" u="none" strike="noStrike" kern="0" cap="none" spc="-3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data</a:t>
            </a:r>
            <a:r>
              <a:rPr kumimoji="0" sz="700" b="0" i="0" u="none" strike="noStrike" kern="0" cap="none" spc="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product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Request</a:t>
            </a:r>
            <a:r>
              <a:rPr kumimoji="0" sz="700" b="0" i="0" u="none" strike="noStrike" kern="0" cap="none" spc="3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subscription</a:t>
            </a:r>
            <a:endParaRPr kumimoji="0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1FE89F92-4215-BA7D-20F8-EA6361DD9561}"/>
              </a:ext>
            </a:extLst>
          </p:cNvPr>
          <p:cNvSpPr txBox="1"/>
          <p:nvPr/>
        </p:nvSpPr>
        <p:spPr>
          <a:xfrm>
            <a:off x="8109430" y="2429067"/>
            <a:ext cx="656003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Access</a:t>
            </a:r>
            <a:r>
              <a:rPr kumimoji="0" sz="700" b="0" i="0" u="none" strike="noStrike" kern="0" cap="none" spc="-6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700" b="0" i="0" u="none" strike="noStrike" kern="0" cap="none" spc="-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data</a:t>
            </a:r>
            <a:endParaRPr kumimoji="0" sz="7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cs typeface="Trebuchet MS"/>
            </a:endParaRPr>
          </a:p>
        </p:txBody>
      </p:sp>
      <p:sp>
        <p:nvSpPr>
          <p:cNvPr id="29" name="object 15">
            <a:extLst>
              <a:ext uri="{FF2B5EF4-FFF2-40B4-BE49-F238E27FC236}">
                <a16:creationId xmlns:a16="http://schemas.microsoft.com/office/drawing/2014/main" id="{CACA1CA7-8E48-4765-8F1F-621131445ECE}"/>
              </a:ext>
            </a:extLst>
          </p:cNvPr>
          <p:cNvSpPr/>
          <p:nvPr/>
        </p:nvSpPr>
        <p:spPr>
          <a:xfrm>
            <a:off x="7841368" y="3854220"/>
            <a:ext cx="825816" cy="118263"/>
          </a:xfrm>
          <a:custGeom>
            <a:avLst/>
            <a:gdLst/>
            <a:ahLst/>
            <a:cxnLst/>
            <a:rect l="l" t="t" r="r" b="b"/>
            <a:pathLst>
              <a:path w="1037590" h="148589">
                <a:moveTo>
                  <a:pt x="1007541" y="74167"/>
                </a:moveTo>
                <a:lnTo>
                  <a:pt x="940180" y="130301"/>
                </a:lnTo>
                <a:lnTo>
                  <a:pt x="936116" y="133730"/>
                </a:lnTo>
                <a:lnTo>
                  <a:pt x="935608" y="139699"/>
                </a:lnTo>
                <a:lnTo>
                  <a:pt x="938910" y="143763"/>
                </a:lnTo>
                <a:lnTo>
                  <a:pt x="942339" y="147827"/>
                </a:lnTo>
                <a:lnTo>
                  <a:pt x="948308" y="148335"/>
                </a:lnTo>
                <a:lnTo>
                  <a:pt x="952372" y="145033"/>
                </a:lnTo>
                <a:lnTo>
                  <a:pt x="1025916" y="83692"/>
                </a:lnTo>
                <a:lnTo>
                  <a:pt x="1022476" y="83692"/>
                </a:lnTo>
                <a:lnTo>
                  <a:pt x="1022476" y="81533"/>
                </a:lnTo>
                <a:lnTo>
                  <a:pt x="1016380" y="81533"/>
                </a:lnTo>
                <a:lnTo>
                  <a:pt x="1007541" y="74167"/>
                </a:lnTo>
                <a:close/>
              </a:path>
              <a:path w="1037590" h="148589">
                <a:moveTo>
                  <a:pt x="996111" y="64642"/>
                </a:moveTo>
                <a:lnTo>
                  <a:pt x="0" y="64642"/>
                </a:lnTo>
                <a:lnTo>
                  <a:pt x="0" y="83692"/>
                </a:lnTo>
                <a:lnTo>
                  <a:pt x="996111" y="83692"/>
                </a:lnTo>
                <a:lnTo>
                  <a:pt x="1007541" y="74167"/>
                </a:lnTo>
                <a:lnTo>
                  <a:pt x="996111" y="64642"/>
                </a:lnTo>
                <a:close/>
              </a:path>
              <a:path w="1037590" h="148589">
                <a:moveTo>
                  <a:pt x="1025916" y="64642"/>
                </a:moveTo>
                <a:lnTo>
                  <a:pt x="1022476" y="64642"/>
                </a:lnTo>
                <a:lnTo>
                  <a:pt x="1022476" y="83692"/>
                </a:lnTo>
                <a:lnTo>
                  <a:pt x="1025916" y="83692"/>
                </a:lnTo>
                <a:lnTo>
                  <a:pt x="1037335" y="74167"/>
                </a:lnTo>
                <a:lnTo>
                  <a:pt x="1025916" y="64642"/>
                </a:lnTo>
                <a:close/>
              </a:path>
              <a:path w="1037590" h="148589">
                <a:moveTo>
                  <a:pt x="1016380" y="66801"/>
                </a:moveTo>
                <a:lnTo>
                  <a:pt x="1007541" y="74167"/>
                </a:lnTo>
                <a:lnTo>
                  <a:pt x="1016380" y="81533"/>
                </a:lnTo>
                <a:lnTo>
                  <a:pt x="1016380" y="66801"/>
                </a:lnTo>
                <a:close/>
              </a:path>
              <a:path w="1037590" h="148589">
                <a:moveTo>
                  <a:pt x="1022476" y="66801"/>
                </a:moveTo>
                <a:lnTo>
                  <a:pt x="1016380" y="66801"/>
                </a:lnTo>
                <a:lnTo>
                  <a:pt x="1016380" y="81533"/>
                </a:lnTo>
                <a:lnTo>
                  <a:pt x="1022476" y="81533"/>
                </a:lnTo>
                <a:lnTo>
                  <a:pt x="1022476" y="66801"/>
                </a:lnTo>
                <a:close/>
              </a:path>
              <a:path w="1037590" h="148589">
                <a:moveTo>
                  <a:pt x="948308" y="0"/>
                </a:moveTo>
                <a:lnTo>
                  <a:pt x="942339" y="507"/>
                </a:lnTo>
                <a:lnTo>
                  <a:pt x="938910" y="4571"/>
                </a:lnTo>
                <a:lnTo>
                  <a:pt x="935608" y="8635"/>
                </a:lnTo>
                <a:lnTo>
                  <a:pt x="936116" y="14604"/>
                </a:lnTo>
                <a:lnTo>
                  <a:pt x="940180" y="18033"/>
                </a:lnTo>
                <a:lnTo>
                  <a:pt x="1007541" y="74167"/>
                </a:lnTo>
                <a:lnTo>
                  <a:pt x="1016380" y="66801"/>
                </a:lnTo>
                <a:lnTo>
                  <a:pt x="1022476" y="66801"/>
                </a:lnTo>
                <a:lnTo>
                  <a:pt x="1022476" y="64642"/>
                </a:lnTo>
                <a:lnTo>
                  <a:pt x="1025916" y="64642"/>
                </a:lnTo>
                <a:lnTo>
                  <a:pt x="952372" y="3301"/>
                </a:lnTo>
                <a:lnTo>
                  <a:pt x="94830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08C5D0DD-8C42-104B-6317-F4EC027A90D6}"/>
              </a:ext>
            </a:extLst>
          </p:cNvPr>
          <p:cNvSpPr/>
          <p:nvPr/>
        </p:nvSpPr>
        <p:spPr>
          <a:xfrm>
            <a:off x="7518522" y="2724561"/>
            <a:ext cx="654993" cy="583226"/>
          </a:xfrm>
          <a:custGeom>
            <a:avLst/>
            <a:gdLst/>
            <a:ahLst/>
            <a:cxnLst/>
            <a:rect l="l" t="t" r="r" b="b"/>
            <a:pathLst>
              <a:path w="822959" h="732789">
                <a:moveTo>
                  <a:pt x="800436" y="19794"/>
                </a:moveTo>
                <a:lnTo>
                  <a:pt x="785514" y="20272"/>
                </a:lnTo>
                <a:lnTo>
                  <a:pt x="0" y="718438"/>
                </a:lnTo>
                <a:lnTo>
                  <a:pt x="12700" y="732663"/>
                </a:lnTo>
                <a:lnTo>
                  <a:pt x="798229" y="34483"/>
                </a:lnTo>
                <a:lnTo>
                  <a:pt x="800436" y="19794"/>
                </a:lnTo>
                <a:close/>
              </a:path>
              <a:path w="822959" h="732789">
                <a:moveTo>
                  <a:pt x="822284" y="2793"/>
                </a:moveTo>
                <a:lnTo>
                  <a:pt x="805179" y="2793"/>
                </a:lnTo>
                <a:lnTo>
                  <a:pt x="817879" y="17017"/>
                </a:lnTo>
                <a:lnTo>
                  <a:pt x="798229" y="34483"/>
                </a:lnTo>
                <a:lnTo>
                  <a:pt x="787400" y="106552"/>
                </a:lnTo>
                <a:lnTo>
                  <a:pt x="786510" y="111759"/>
                </a:lnTo>
                <a:lnTo>
                  <a:pt x="790194" y="116585"/>
                </a:lnTo>
                <a:lnTo>
                  <a:pt x="800607" y="118109"/>
                </a:lnTo>
                <a:lnTo>
                  <a:pt x="805433" y="114553"/>
                </a:lnTo>
                <a:lnTo>
                  <a:pt x="806196" y="109346"/>
                </a:lnTo>
                <a:lnTo>
                  <a:pt x="822284" y="2793"/>
                </a:lnTo>
                <a:close/>
              </a:path>
              <a:path w="822959" h="732789">
                <a:moveTo>
                  <a:pt x="810282" y="8508"/>
                </a:moveTo>
                <a:lnTo>
                  <a:pt x="802131" y="8508"/>
                </a:lnTo>
                <a:lnTo>
                  <a:pt x="811783" y="19430"/>
                </a:lnTo>
                <a:lnTo>
                  <a:pt x="800436" y="19794"/>
                </a:lnTo>
                <a:lnTo>
                  <a:pt x="798229" y="34483"/>
                </a:lnTo>
                <a:lnTo>
                  <a:pt x="817879" y="17017"/>
                </a:lnTo>
                <a:lnTo>
                  <a:pt x="810282" y="8508"/>
                </a:lnTo>
                <a:close/>
              </a:path>
              <a:path w="822959" h="732789">
                <a:moveTo>
                  <a:pt x="822705" y="0"/>
                </a:moveTo>
                <a:lnTo>
                  <a:pt x="706881" y="3682"/>
                </a:lnTo>
                <a:lnTo>
                  <a:pt x="702691" y="8127"/>
                </a:lnTo>
                <a:lnTo>
                  <a:pt x="702945" y="13334"/>
                </a:lnTo>
                <a:lnTo>
                  <a:pt x="703072" y="18541"/>
                </a:lnTo>
                <a:lnTo>
                  <a:pt x="707390" y="22732"/>
                </a:lnTo>
                <a:lnTo>
                  <a:pt x="785514" y="20272"/>
                </a:lnTo>
                <a:lnTo>
                  <a:pt x="805179" y="2793"/>
                </a:lnTo>
                <a:lnTo>
                  <a:pt x="822284" y="2793"/>
                </a:lnTo>
                <a:lnTo>
                  <a:pt x="822705" y="0"/>
                </a:lnTo>
                <a:close/>
              </a:path>
              <a:path w="822959" h="732789">
                <a:moveTo>
                  <a:pt x="805179" y="2793"/>
                </a:moveTo>
                <a:lnTo>
                  <a:pt x="785514" y="20272"/>
                </a:lnTo>
                <a:lnTo>
                  <a:pt x="800436" y="19794"/>
                </a:lnTo>
                <a:lnTo>
                  <a:pt x="802131" y="8508"/>
                </a:lnTo>
                <a:lnTo>
                  <a:pt x="810282" y="8508"/>
                </a:lnTo>
                <a:lnTo>
                  <a:pt x="805179" y="2793"/>
                </a:lnTo>
                <a:close/>
              </a:path>
              <a:path w="822959" h="732789">
                <a:moveTo>
                  <a:pt x="802131" y="8508"/>
                </a:moveTo>
                <a:lnTo>
                  <a:pt x="800436" y="19794"/>
                </a:lnTo>
                <a:lnTo>
                  <a:pt x="811783" y="19430"/>
                </a:lnTo>
                <a:lnTo>
                  <a:pt x="802131" y="850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3CAF1861-98A2-7626-C917-3ADD9109FB2F}"/>
              </a:ext>
            </a:extLst>
          </p:cNvPr>
          <p:cNvSpPr/>
          <p:nvPr/>
        </p:nvSpPr>
        <p:spPr>
          <a:xfrm>
            <a:off x="8661119" y="1776034"/>
            <a:ext cx="654993" cy="583226"/>
          </a:xfrm>
          <a:custGeom>
            <a:avLst/>
            <a:gdLst/>
            <a:ahLst/>
            <a:cxnLst/>
            <a:rect l="l" t="t" r="r" b="b"/>
            <a:pathLst>
              <a:path w="822959" h="732789">
                <a:moveTo>
                  <a:pt x="800436" y="19794"/>
                </a:moveTo>
                <a:lnTo>
                  <a:pt x="785514" y="20272"/>
                </a:lnTo>
                <a:lnTo>
                  <a:pt x="0" y="718438"/>
                </a:lnTo>
                <a:lnTo>
                  <a:pt x="12700" y="732663"/>
                </a:lnTo>
                <a:lnTo>
                  <a:pt x="798229" y="34483"/>
                </a:lnTo>
                <a:lnTo>
                  <a:pt x="800436" y="19794"/>
                </a:lnTo>
                <a:close/>
              </a:path>
              <a:path w="822959" h="732789">
                <a:moveTo>
                  <a:pt x="822284" y="2794"/>
                </a:moveTo>
                <a:lnTo>
                  <a:pt x="805180" y="2794"/>
                </a:lnTo>
                <a:lnTo>
                  <a:pt x="817880" y="17018"/>
                </a:lnTo>
                <a:lnTo>
                  <a:pt x="798229" y="34483"/>
                </a:lnTo>
                <a:lnTo>
                  <a:pt x="787400" y="106552"/>
                </a:lnTo>
                <a:lnTo>
                  <a:pt x="786511" y="111760"/>
                </a:lnTo>
                <a:lnTo>
                  <a:pt x="790194" y="116586"/>
                </a:lnTo>
                <a:lnTo>
                  <a:pt x="800608" y="118110"/>
                </a:lnTo>
                <a:lnTo>
                  <a:pt x="805434" y="114553"/>
                </a:lnTo>
                <a:lnTo>
                  <a:pt x="806196" y="109347"/>
                </a:lnTo>
                <a:lnTo>
                  <a:pt x="822284" y="2794"/>
                </a:lnTo>
                <a:close/>
              </a:path>
              <a:path w="822959" h="732789">
                <a:moveTo>
                  <a:pt x="810282" y="8509"/>
                </a:moveTo>
                <a:lnTo>
                  <a:pt x="802132" y="8509"/>
                </a:lnTo>
                <a:lnTo>
                  <a:pt x="811784" y="19431"/>
                </a:lnTo>
                <a:lnTo>
                  <a:pt x="800436" y="19794"/>
                </a:lnTo>
                <a:lnTo>
                  <a:pt x="798229" y="34483"/>
                </a:lnTo>
                <a:lnTo>
                  <a:pt x="817880" y="17018"/>
                </a:lnTo>
                <a:lnTo>
                  <a:pt x="810282" y="8509"/>
                </a:lnTo>
                <a:close/>
              </a:path>
              <a:path w="822959" h="732789">
                <a:moveTo>
                  <a:pt x="822706" y="0"/>
                </a:moveTo>
                <a:lnTo>
                  <a:pt x="706882" y="3683"/>
                </a:lnTo>
                <a:lnTo>
                  <a:pt x="702691" y="8127"/>
                </a:lnTo>
                <a:lnTo>
                  <a:pt x="702945" y="13335"/>
                </a:lnTo>
                <a:lnTo>
                  <a:pt x="703072" y="18541"/>
                </a:lnTo>
                <a:lnTo>
                  <a:pt x="707390" y="22733"/>
                </a:lnTo>
                <a:lnTo>
                  <a:pt x="785514" y="20272"/>
                </a:lnTo>
                <a:lnTo>
                  <a:pt x="805180" y="2794"/>
                </a:lnTo>
                <a:lnTo>
                  <a:pt x="822284" y="2794"/>
                </a:lnTo>
                <a:lnTo>
                  <a:pt x="822706" y="0"/>
                </a:lnTo>
                <a:close/>
              </a:path>
              <a:path w="822959" h="732789">
                <a:moveTo>
                  <a:pt x="805180" y="2794"/>
                </a:moveTo>
                <a:lnTo>
                  <a:pt x="785514" y="20272"/>
                </a:lnTo>
                <a:lnTo>
                  <a:pt x="800436" y="19794"/>
                </a:lnTo>
                <a:lnTo>
                  <a:pt x="802132" y="8509"/>
                </a:lnTo>
                <a:lnTo>
                  <a:pt x="810282" y="8509"/>
                </a:lnTo>
                <a:lnTo>
                  <a:pt x="805180" y="2794"/>
                </a:lnTo>
                <a:close/>
              </a:path>
              <a:path w="822959" h="732789">
                <a:moveTo>
                  <a:pt x="802132" y="8509"/>
                </a:moveTo>
                <a:lnTo>
                  <a:pt x="800436" y="19794"/>
                </a:lnTo>
                <a:lnTo>
                  <a:pt x="811784" y="19431"/>
                </a:lnTo>
                <a:lnTo>
                  <a:pt x="802132" y="850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2" name="object 18">
            <a:extLst>
              <a:ext uri="{FF2B5EF4-FFF2-40B4-BE49-F238E27FC236}">
                <a16:creationId xmlns:a16="http://schemas.microsoft.com/office/drawing/2014/main" id="{FC5CB73D-2BD8-F49B-7EF6-5DA9B753AD1D}"/>
              </a:ext>
            </a:extLst>
          </p:cNvPr>
          <p:cNvSpPr/>
          <p:nvPr/>
        </p:nvSpPr>
        <p:spPr>
          <a:xfrm>
            <a:off x="10147191" y="4812528"/>
            <a:ext cx="378541" cy="435651"/>
          </a:xfrm>
          <a:custGeom>
            <a:avLst/>
            <a:gdLst/>
            <a:ahLst/>
            <a:cxnLst/>
            <a:rect l="l" t="t" r="r" b="b"/>
            <a:pathLst>
              <a:path w="475615" h="547370">
                <a:moveTo>
                  <a:pt x="214296" y="0"/>
                </a:moveTo>
                <a:lnTo>
                  <a:pt x="210990" y="0"/>
                </a:lnTo>
                <a:lnTo>
                  <a:pt x="3087" y="83434"/>
                </a:lnTo>
                <a:lnTo>
                  <a:pt x="0" y="87994"/>
                </a:lnTo>
                <a:lnTo>
                  <a:pt x="27" y="314597"/>
                </a:lnTo>
                <a:lnTo>
                  <a:pt x="5931" y="377229"/>
                </a:lnTo>
                <a:lnTo>
                  <a:pt x="23834" y="433381"/>
                </a:lnTo>
                <a:lnTo>
                  <a:pt x="60826" y="489090"/>
                </a:lnTo>
                <a:lnTo>
                  <a:pt x="91031" y="514479"/>
                </a:lnTo>
                <a:lnTo>
                  <a:pt x="126491" y="532675"/>
                </a:lnTo>
                <a:lnTo>
                  <a:pt x="167073" y="543628"/>
                </a:lnTo>
                <a:lnTo>
                  <a:pt x="212643" y="547290"/>
                </a:lnTo>
                <a:lnTo>
                  <a:pt x="245563" y="545402"/>
                </a:lnTo>
                <a:lnTo>
                  <a:pt x="276023" y="539768"/>
                </a:lnTo>
                <a:lnTo>
                  <a:pt x="303956" y="530433"/>
                </a:lnTo>
                <a:lnTo>
                  <a:pt x="319589" y="522418"/>
                </a:lnTo>
                <a:lnTo>
                  <a:pt x="212643" y="522418"/>
                </a:lnTo>
                <a:lnTo>
                  <a:pt x="172168" y="519237"/>
                </a:lnTo>
                <a:lnTo>
                  <a:pt x="105213" y="494026"/>
                </a:lnTo>
                <a:lnTo>
                  <a:pt x="46054" y="422003"/>
                </a:lnTo>
                <a:lnTo>
                  <a:pt x="30157" y="370882"/>
                </a:lnTo>
                <a:lnTo>
                  <a:pt x="25119" y="331002"/>
                </a:lnTo>
                <a:lnTo>
                  <a:pt x="24796" y="101497"/>
                </a:lnTo>
                <a:lnTo>
                  <a:pt x="212643" y="26136"/>
                </a:lnTo>
                <a:lnTo>
                  <a:pt x="279432" y="26136"/>
                </a:lnTo>
                <a:lnTo>
                  <a:pt x="214296" y="0"/>
                </a:lnTo>
                <a:close/>
              </a:path>
              <a:path w="475615" h="547370">
                <a:moveTo>
                  <a:pt x="415361" y="517444"/>
                </a:moveTo>
                <a:lnTo>
                  <a:pt x="329291" y="517444"/>
                </a:lnTo>
                <a:lnTo>
                  <a:pt x="339488" y="521638"/>
                </a:lnTo>
                <a:lnTo>
                  <a:pt x="350186" y="524742"/>
                </a:lnTo>
                <a:lnTo>
                  <a:pt x="361324" y="526669"/>
                </a:lnTo>
                <a:lnTo>
                  <a:pt x="372840" y="527330"/>
                </a:lnTo>
                <a:lnTo>
                  <a:pt x="412710" y="519237"/>
                </a:lnTo>
                <a:lnTo>
                  <a:pt x="415361" y="517444"/>
                </a:lnTo>
                <a:close/>
              </a:path>
              <a:path w="475615" h="547370">
                <a:moveTo>
                  <a:pt x="307035" y="463413"/>
                </a:moveTo>
                <a:lnTo>
                  <a:pt x="278024" y="463413"/>
                </a:lnTo>
                <a:lnTo>
                  <a:pt x="283269" y="474333"/>
                </a:lnTo>
                <a:lnTo>
                  <a:pt x="289722" y="484488"/>
                </a:lnTo>
                <a:lnTo>
                  <a:pt x="297287" y="493792"/>
                </a:lnTo>
                <a:lnTo>
                  <a:pt x="305868" y="502160"/>
                </a:lnTo>
                <a:lnTo>
                  <a:pt x="285336" y="510971"/>
                </a:lnTo>
                <a:lnTo>
                  <a:pt x="262929" y="517307"/>
                </a:lnTo>
                <a:lnTo>
                  <a:pt x="238685" y="521135"/>
                </a:lnTo>
                <a:lnTo>
                  <a:pt x="212643" y="522418"/>
                </a:lnTo>
                <a:lnTo>
                  <a:pt x="319589" y="522418"/>
                </a:lnTo>
                <a:lnTo>
                  <a:pt x="329291" y="517444"/>
                </a:lnTo>
                <a:lnTo>
                  <a:pt x="415361" y="517444"/>
                </a:lnTo>
                <a:lnTo>
                  <a:pt x="437503" y="502459"/>
                </a:lnTo>
                <a:lnTo>
                  <a:pt x="372840" y="502459"/>
                </a:lnTo>
                <a:lnTo>
                  <a:pt x="342622" y="496321"/>
                </a:lnTo>
                <a:lnTo>
                  <a:pt x="317919" y="479595"/>
                </a:lnTo>
                <a:lnTo>
                  <a:pt x="307035" y="463413"/>
                </a:lnTo>
                <a:close/>
              </a:path>
              <a:path w="475615" h="547370">
                <a:moveTo>
                  <a:pt x="438309" y="346536"/>
                </a:moveTo>
                <a:lnTo>
                  <a:pt x="372840" y="346536"/>
                </a:lnTo>
                <a:lnTo>
                  <a:pt x="403060" y="352674"/>
                </a:lnTo>
                <a:lnTo>
                  <a:pt x="427771" y="369402"/>
                </a:lnTo>
                <a:lnTo>
                  <a:pt x="444447" y="394187"/>
                </a:lnTo>
                <a:lnTo>
                  <a:pt x="450567" y="424499"/>
                </a:lnTo>
                <a:lnTo>
                  <a:pt x="444447" y="454811"/>
                </a:lnTo>
                <a:lnTo>
                  <a:pt x="427771" y="479595"/>
                </a:lnTo>
                <a:lnTo>
                  <a:pt x="403061" y="496321"/>
                </a:lnTo>
                <a:lnTo>
                  <a:pt x="372840" y="502459"/>
                </a:lnTo>
                <a:lnTo>
                  <a:pt x="437503" y="502459"/>
                </a:lnTo>
                <a:lnTo>
                  <a:pt x="445303" y="497180"/>
                </a:lnTo>
                <a:lnTo>
                  <a:pt x="467295" y="464490"/>
                </a:lnTo>
                <a:lnTo>
                  <a:pt x="475363" y="424499"/>
                </a:lnTo>
                <a:lnTo>
                  <a:pt x="471708" y="397292"/>
                </a:lnTo>
                <a:lnTo>
                  <a:pt x="461400" y="372833"/>
                </a:lnTo>
                <a:lnTo>
                  <a:pt x="445427" y="352081"/>
                </a:lnTo>
                <a:lnTo>
                  <a:pt x="438309" y="346536"/>
                </a:lnTo>
                <a:close/>
              </a:path>
              <a:path w="475615" h="547370">
                <a:moveTo>
                  <a:pt x="214213" y="70335"/>
                </a:moveTo>
                <a:lnTo>
                  <a:pt x="211072" y="70335"/>
                </a:lnTo>
                <a:lnTo>
                  <a:pt x="73245" y="123498"/>
                </a:lnTo>
                <a:lnTo>
                  <a:pt x="70083" y="128110"/>
                </a:lnTo>
                <a:lnTo>
                  <a:pt x="70083" y="344422"/>
                </a:lnTo>
                <a:lnTo>
                  <a:pt x="80519" y="391703"/>
                </a:lnTo>
                <a:lnTo>
                  <a:pt x="102830" y="430784"/>
                </a:lnTo>
                <a:lnTo>
                  <a:pt x="144804" y="463432"/>
                </a:lnTo>
                <a:lnTo>
                  <a:pt x="212643" y="477102"/>
                </a:lnTo>
                <a:lnTo>
                  <a:pt x="230512" y="476224"/>
                </a:lnTo>
                <a:lnTo>
                  <a:pt x="247368" y="473619"/>
                </a:lnTo>
                <a:lnTo>
                  <a:pt x="263207" y="469334"/>
                </a:lnTo>
                <a:lnTo>
                  <a:pt x="278024" y="463413"/>
                </a:lnTo>
                <a:lnTo>
                  <a:pt x="307035" y="463413"/>
                </a:lnTo>
                <a:lnTo>
                  <a:pt x="301250" y="454811"/>
                </a:lnTo>
                <a:lnTo>
                  <a:pt x="300585" y="451516"/>
                </a:lnTo>
                <a:lnTo>
                  <a:pt x="225042" y="451516"/>
                </a:lnTo>
                <a:lnTo>
                  <a:pt x="200245" y="451506"/>
                </a:lnTo>
                <a:lnTo>
                  <a:pt x="141121" y="432152"/>
                </a:lnTo>
                <a:lnTo>
                  <a:pt x="109670" y="396523"/>
                </a:lnTo>
                <a:lnTo>
                  <a:pt x="97166" y="361547"/>
                </a:lnTo>
                <a:lnTo>
                  <a:pt x="94915" y="344422"/>
                </a:lnTo>
                <a:lnTo>
                  <a:pt x="94880" y="141810"/>
                </a:lnTo>
                <a:lnTo>
                  <a:pt x="200245" y="101155"/>
                </a:lnTo>
                <a:lnTo>
                  <a:pt x="294116" y="101155"/>
                </a:lnTo>
                <a:lnTo>
                  <a:pt x="214213" y="70335"/>
                </a:lnTo>
                <a:close/>
              </a:path>
              <a:path w="475615" h="547370">
                <a:moveTo>
                  <a:pt x="385238" y="436935"/>
                </a:moveTo>
                <a:lnTo>
                  <a:pt x="360441" y="436935"/>
                </a:lnTo>
                <a:lnTo>
                  <a:pt x="360442" y="474714"/>
                </a:lnTo>
                <a:lnTo>
                  <a:pt x="385238" y="474714"/>
                </a:lnTo>
                <a:lnTo>
                  <a:pt x="385238" y="436935"/>
                </a:lnTo>
                <a:close/>
              </a:path>
              <a:path w="475615" h="547370">
                <a:moveTo>
                  <a:pt x="294116" y="101155"/>
                </a:moveTo>
                <a:lnTo>
                  <a:pt x="225041" y="101155"/>
                </a:lnTo>
                <a:lnTo>
                  <a:pt x="330406" y="141810"/>
                </a:lnTo>
                <a:lnTo>
                  <a:pt x="330406" y="331002"/>
                </a:lnTo>
                <a:lnTo>
                  <a:pt x="306096" y="346619"/>
                </a:lnTo>
                <a:lnTo>
                  <a:pt x="287105" y="368268"/>
                </a:lnTo>
                <a:lnTo>
                  <a:pt x="274748" y="394658"/>
                </a:lnTo>
                <a:lnTo>
                  <a:pt x="270337" y="424499"/>
                </a:lnTo>
                <a:lnTo>
                  <a:pt x="270337" y="429370"/>
                </a:lnTo>
                <a:lnTo>
                  <a:pt x="270802" y="434126"/>
                </a:lnTo>
                <a:lnTo>
                  <a:pt x="271453" y="438811"/>
                </a:lnTo>
                <a:lnTo>
                  <a:pt x="260977" y="443597"/>
                </a:lnTo>
                <a:lnTo>
                  <a:pt x="249739" y="447316"/>
                </a:lnTo>
                <a:lnTo>
                  <a:pt x="237755" y="449959"/>
                </a:lnTo>
                <a:lnTo>
                  <a:pt x="225042" y="451516"/>
                </a:lnTo>
                <a:lnTo>
                  <a:pt x="300585" y="451516"/>
                </a:lnTo>
                <a:lnTo>
                  <a:pt x="301250" y="394187"/>
                </a:lnTo>
                <a:lnTo>
                  <a:pt x="342622" y="352674"/>
                </a:lnTo>
                <a:lnTo>
                  <a:pt x="372840" y="346536"/>
                </a:lnTo>
                <a:lnTo>
                  <a:pt x="438309" y="346536"/>
                </a:lnTo>
                <a:lnTo>
                  <a:pt x="424778" y="335997"/>
                </a:lnTo>
                <a:lnTo>
                  <a:pt x="425458" y="325571"/>
                </a:lnTo>
                <a:lnTo>
                  <a:pt x="400478" y="325571"/>
                </a:lnTo>
                <a:lnTo>
                  <a:pt x="393794" y="323916"/>
                </a:lnTo>
                <a:lnTo>
                  <a:pt x="390427" y="323312"/>
                </a:lnTo>
                <a:lnTo>
                  <a:pt x="355203" y="323312"/>
                </a:lnTo>
                <a:lnTo>
                  <a:pt x="355203" y="128110"/>
                </a:lnTo>
                <a:lnTo>
                  <a:pt x="352041" y="123498"/>
                </a:lnTo>
                <a:lnTo>
                  <a:pt x="294116" y="101155"/>
                </a:lnTo>
                <a:close/>
              </a:path>
              <a:path w="475615" h="547370">
                <a:moveTo>
                  <a:pt x="225041" y="101155"/>
                </a:moveTo>
                <a:lnTo>
                  <a:pt x="200245" y="101155"/>
                </a:lnTo>
                <a:lnTo>
                  <a:pt x="200245" y="451506"/>
                </a:lnTo>
                <a:lnTo>
                  <a:pt x="225042" y="451506"/>
                </a:lnTo>
                <a:lnTo>
                  <a:pt x="225041" y="101155"/>
                </a:lnTo>
                <a:close/>
              </a:path>
              <a:path w="475615" h="547370">
                <a:moveTo>
                  <a:pt x="422908" y="412063"/>
                </a:moveTo>
                <a:lnTo>
                  <a:pt x="322782" y="412063"/>
                </a:lnTo>
                <a:lnTo>
                  <a:pt x="322782" y="436935"/>
                </a:lnTo>
                <a:lnTo>
                  <a:pt x="422908" y="436935"/>
                </a:lnTo>
                <a:lnTo>
                  <a:pt x="422908" y="412063"/>
                </a:lnTo>
                <a:close/>
              </a:path>
              <a:path w="475615" h="547370">
                <a:moveTo>
                  <a:pt x="385238" y="374279"/>
                </a:moveTo>
                <a:lnTo>
                  <a:pt x="360441" y="374279"/>
                </a:lnTo>
                <a:lnTo>
                  <a:pt x="360441" y="412063"/>
                </a:lnTo>
                <a:lnTo>
                  <a:pt x="385238" y="412063"/>
                </a:lnTo>
                <a:lnTo>
                  <a:pt x="385238" y="374279"/>
                </a:lnTo>
                <a:close/>
              </a:path>
              <a:path w="475615" h="547370">
                <a:moveTo>
                  <a:pt x="279432" y="26136"/>
                </a:moveTo>
                <a:lnTo>
                  <a:pt x="212643" y="26136"/>
                </a:lnTo>
                <a:lnTo>
                  <a:pt x="400488" y="101497"/>
                </a:lnTo>
                <a:lnTo>
                  <a:pt x="400590" y="321664"/>
                </a:lnTo>
                <a:lnTo>
                  <a:pt x="400478" y="325571"/>
                </a:lnTo>
                <a:lnTo>
                  <a:pt x="425458" y="325571"/>
                </a:lnTo>
                <a:lnTo>
                  <a:pt x="425566" y="323916"/>
                </a:lnTo>
                <a:lnTo>
                  <a:pt x="425495" y="318732"/>
                </a:lnTo>
                <a:lnTo>
                  <a:pt x="425285" y="314027"/>
                </a:lnTo>
                <a:lnTo>
                  <a:pt x="425284" y="87994"/>
                </a:lnTo>
                <a:lnTo>
                  <a:pt x="422195" y="83434"/>
                </a:lnTo>
                <a:lnTo>
                  <a:pt x="279432" y="26136"/>
                </a:lnTo>
                <a:close/>
              </a:path>
              <a:path w="475615" h="547370">
                <a:moveTo>
                  <a:pt x="372840" y="321664"/>
                </a:moveTo>
                <a:lnTo>
                  <a:pt x="366826" y="321664"/>
                </a:lnTo>
                <a:lnTo>
                  <a:pt x="360948" y="322297"/>
                </a:lnTo>
                <a:lnTo>
                  <a:pt x="355203" y="323312"/>
                </a:lnTo>
                <a:lnTo>
                  <a:pt x="390427" y="323312"/>
                </a:lnTo>
                <a:lnTo>
                  <a:pt x="386953" y="322689"/>
                </a:lnTo>
                <a:lnTo>
                  <a:pt x="379965" y="321927"/>
                </a:lnTo>
                <a:lnTo>
                  <a:pt x="372840" y="3216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AFAD2CE7-F1F9-163C-9CC6-8075FBC99BAD}"/>
              </a:ext>
            </a:extLst>
          </p:cNvPr>
          <p:cNvSpPr/>
          <p:nvPr/>
        </p:nvSpPr>
        <p:spPr>
          <a:xfrm>
            <a:off x="10274341" y="3287368"/>
            <a:ext cx="118263" cy="221363"/>
          </a:xfrm>
          <a:custGeom>
            <a:avLst/>
            <a:gdLst/>
            <a:ahLst/>
            <a:cxnLst/>
            <a:rect l="l" t="t" r="r" b="b"/>
            <a:pathLst>
              <a:path w="148590" h="278129">
                <a:moveTo>
                  <a:pt x="73640" y="29720"/>
                </a:moveTo>
                <a:lnTo>
                  <a:pt x="64261" y="41209"/>
                </a:lnTo>
                <a:lnTo>
                  <a:pt x="66548" y="278130"/>
                </a:lnTo>
                <a:lnTo>
                  <a:pt x="85598" y="278003"/>
                </a:lnTo>
                <a:lnTo>
                  <a:pt x="83312" y="41093"/>
                </a:lnTo>
                <a:lnTo>
                  <a:pt x="73640" y="29720"/>
                </a:lnTo>
                <a:close/>
              </a:path>
              <a:path w="148590" h="278129">
                <a:moveTo>
                  <a:pt x="73405" y="0"/>
                </a:moveTo>
                <a:lnTo>
                  <a:pt x="3428" y="85598"/>
                </a:lnTo>
                <a:lnTo>
                  <a:pt x="0" y="89662"/>
                </a:lnTo>
                <a:lnTo>
                  <a:pt x="635" y="95758"/>
                </a:lnTo>
                <a:lnTo>
                  <a:pt x="8763" y="102362"/>
                </a:lnTo>
                <a:lnTo>
                  <a:pt x="14858" y="101727"/>
                </a:lnTo>
                <a:lnTo>
                  <a:pt x="64261" y="41209"/>
                </a:lnTo>
                <a:lnTo>
                  <a:pt x="64007" y="14986"/>
                </a:lnTo>
                <a:lnTo>
                  <a:pt x="83057" y="14732"/>
                </a:lnTo>
                <a:lnTo>
                  <a:pt x="85919" y="14732"/>
                </a:lnTo>
                <a:lnTo>
                  <a:pt x="73405" y="0"/>
                </a:lnTo>
                <a:close/>
              </a:path>
              <a:path w="148590" h="278129">
                <a:moveTo>
                  <a:pt x="85919" y="14732"/>
                </a:moveTo>
                <a:lnTo>
                  <a:pt x="83057" y="14732"/>
                </a:lnTo>
                <a:lnTo>
                  <a:pt x="83312" y="41093"/>
                </a:lnTo>
                <a:lnTo>
                  <a:pt x="130555" y="96647"/>
                </a:lnTo>
                <a:lnTo>
                  <a:pt x="133857" y="100584"/>
                </a:lnTo>
                <a:lnTo>
                  <a:pt x="139953" y="101092"/>
                </a:lnTo>
                <a:lnTo>
                  <a:pt x="143891" y="97662"/>
                </a:lnTo>
                <a:lnTo>
                  <a:pt x="147954" y="94361"/>
                </a:lnTo>
                <a:lnTo>
                  <a:pt x="148463" y="88265"/>
                </a:lnTo>
                <a:lnTo>
                  <a:pt x="145033" y="84328"/>
                </a:lnTo>
                <a:lnTo>
                  <a:pt x="85919" y="14732"/>
                </a:lnTo>
                <a:close/>
              </a:path>
              <a:path w="148590" h="278129">
                <a:moveTo>
                  <a:pt x="83057" y="14732"/>
                </a:moveTo>
                <a:lnTo>
                  <a:pt x="64007" y="14986"/>
                </a:lnTo>
                <a:lnTo>
                  <a:pt x="64261" y="41209"/>
                </a:lnTo>
                <a:lnTo>
                  <a:pt x="73640" y="29720"/>
                </a:lnTo>
                <a:lnTo>
                  <a:pt x="66294" y="21082"/>
                </a:lnTo>
                <a:lnTo>
                  <a:pt x="80899" y="20828"/>
                </a:lnTo>
                <a:lnTo>
                  <a:pt x="83116" y="20828"/>
                </a:lnTo>
                <a:lnTo>
                  <a:pt x="83057" y="14732"/>
                </a:lnTo>
                <a:close/>
              </a:path>
              <a:path w="148590" h="278129">
                <a:moveTo>
                  <a:pt x="83116" y="20828"/>
                </a:moveTo>
                <a:lnTo>
                  <a:pt x="80899" y="20828"/>
                </a:lnTo>
                <a:lnTo>
                  <a:pt x="73640" y="29720"/>
                </a:lnTo>
                <a:lnTo>
                  <a:pt x="83312" y="41093"/>
                </a:lnTo>
                <a:lnTo>
                  <a:pt x="83116" y="20828"/>
                </a:lnTo>
                <a:close/>
              </a:path>
              <a:path w="148590" h="278129">
                <a:moveTo>
                  <a:pt x="80899" y="20828"/>
                </a:moveTo>
                <a:lnTo>
                  <a:pt x="66294" y="21082"/>
                </a:lnTo>
                <a:lnTo>
                  <a:pt x="73640" y="29720"/>
                </a:lnTo>
                <a:lnTo>
                  <a:pt x="80899" y="2082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318FB4F0-E20E-DB3F-0F94-EF18072890B7}"/>
              </a:ext>
            </a:extLst>
          </p:cNvPr>
          <p:cNvSpPr/>
          <p:nvPr/>
        </p:nvSpPr>
        <p:spPr>
          <a:xfrm>
            <a:off x="9977977" y="3865338"/>
            <a:ext cx="37905" cy="50540"/>
          </a:xfrm>
          <a:custGeom>
            <a:avLst/>
            <a:gdLst/>
            <a:ahLst/>
            <a:cxnLst/>
            <a:rect l="l" t="t" r="r" b="b"/>
            <a:pathLst>
              <a:path w="47625" h="63500">
                <a:moveTo>
                  <a:pt x="31214" y="40596"/>
                </a:moveTo>
                <a:lnTo>
                  <a:pt x="20256" y="47012"/>
                </a:lnTo>
                <a:lnTo>
                  <a:pt x="29844" y="63372"/>
                </a:lnTo>
                <a:lnTo>
                  <a:pt x="40766" y="56895"/>
                </a:lnTo>
                <a:lnTo>
                  <a:pt x="31214" y="40596"/>
                </a:lnTo>
                <a:close/>
              </a:path>
              <a:path w="47625" h="63500">
                <a:moveTo>
                  <a:pt x="0" y="0"/>
                </a:moveTo>
                <a:lnTo>
                  <a:pt x="3809" y="56641"/>
                </a:lnTo>
                <a:lnTo>
                  <a:pt x="20256" y="47012"/>
                </a:lnTo>
                <a:lnTo>
                  <a:pt x="13842" y="36067"/>
                </a:lnTo>
                <a:lnTo>
                  <a:pt x="24764" y="29590"/>
                </a:lnTo>
                <a:lnTo>
                  <a:pt x="45477" y="29590"/>
                </a:lnTo>
                <a:lnTo>
                  <a:pt x="0" y="0"/>
                </a:lnTo>
                <a:close/>
              </a:path>
              <a:path w="47625" h="63500">
                <a:moveTo>
                  <a:pt x="24764" y="29590"/>
                </a:moveTo>
                <a:lnTo>
                  <a:pt x="13842" y="36067"/>
                </a:lnTo>
                <a:lnTo>
                  <a:pt x="20256" y="47012"/>
                </a:lnTo>
                <a:lnTo>
                  <a:pt x="31214" y="40596"/>
                </a:lnTo>
                <a:lnTo>
                  <a:pt x="24764" y="29590"/>
                </a:lnTo>
                <a:close/>
              </a:path>
              <a:path w="47625" h="63500">
                <a:moveTo>
                  <a:pt x="45477" y="29590"/>
                </a:moveTo>
                <a:lnTo>
                  <a:pt x="24764" y="29590"/>
                </a:lnTo>
                <a:lnTo>
                  <a:pt x="31214" y="40596"/>
                </a:lnTo>
                <a:lnTo>
                  <a:pt x="47625" y="30987"/>
                </a:lnTo>
                <a:lnTo>
                  <a:pt x="45477" y="29590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8" name="object 22">
            <a:extLst>
              <a:ext uri="{FF2B5EF4-FFF2-40B4-BE49-F238E27FC236}">
                <a16:creationId xmlns:a16="http://schemas.microsoft.com/office/drawing/2014/main" id="{C9E43E40-C60A-8D3A-D2A6-A25F135C8079}"/>
              </a:ext>
            </a:extLst>
          </p:cNvPr>
          <p:cNvSpPr/>
          <p:nvPr/>
        </p:nvSpPr>
        <p:spPr>
          <a:xfrm>
            <a:off x="8848115" y="2595785"/>
            <a:ext cx="1190207" cy="989564"/>
          </a:xfrm>
          <a:custGeom>
            <a:avLst/>
            <a:gdLst/>
            <a:ahLst/>
            <a:cxnLst/>
            <a:rect l="l" t="t" r="r" b="b"/>
            <a:pathLst>
              <a:path w="1495425" h="1243329">
                <a:moveTo>
                  <a:pt x="37802" y="19236"/>
                </a:moveTo>
                <a:lnTo>
                  <a:pt x="22912" y="19274"/>
                </a:lnTo>
                <a:lnTo>
                  <a:pt x="25605" y="33839"/>
                </a:lnTo>
                <a:lnTo>
                  <a:pt x="1482725" y="1242948"/>
                </a:lnTo>
                <a:lnTo>
                  <a:pt x="1494917" y="1228216"/>
                </a:lnTo>
                <a:lnTo>
                  <a:pt x="37802" y="19236"/>
                </a:lnTo>
                <a:close/>
              </a:path>
              <a:path w="1495425" h="1243329">
                <a:moveTo>
                  <a:pt x="115824" y="0"/>
                </a:moveTo>
                <a:lnTo>
                  <a:pt x="0" y="253"/>
                </a:lnTo>
                <a:lnTo>
                  <a:pt x="20193" y="108965"/>
                </a:lnTo>
                <a:lnTo>
                  <a:pt x="21082" y="114173"/>
                </a:lnTo>
                <a:lnTo>
                  <a:pt x="26035" y="117601"/>
                </a:lnTo>
                <a:lnTo>
                  <a:pt x="31242" y="116586"/>
                </a:lnTo>
                <a:lnTo>
                  <a:pt x="36449" y="115696"/>
                </a:lnTo>
                <a:lnTo>
                  <a:pt x="39877" y="110743"/>
                </a:lnTo>
                <a:lnTo>
                  <a:pt x="38862" y="105537"/>
                </a:lnTo>
                <a:lnTo>
                  <a:pt x="25605" y="33839"/>
                </a:lnTo>
                <a:lnTo>
                  <a:pt x="5334" y="17017"/>
                </a:lnTo>
                <a:lnTo>
                  <a:pt x="17525" y="2412"/>
                </a:lnTo>
                <a:lnTo>
                  <a:pt x="118310" y="2412"/>
                </a:lnTo>
                <a:lnTo>
                  <a:pt x="115824" y="0"/>
                </a:lnTo>
                <a:close/>
              </a:path>
              <a:path w="1495425" h="1243329">
                <a:moveTo>
                  <a:pt x="17525" y="2412"/>
                </a:moveTo>
                <a:lnTo>
                  <a:pt x="5334" y="17017"/>
                </a:lnTo>
                <a:lnTo>
                  <a:pt x="25605" y="33839"/>
                </a:lnTo>
                <a:lnTo>
                  <a:pt x="22917" y="19303"/>
                </a:lnTo>
                <a:lnTo>
                  <a:pt x="11430" y="19303"/>
                </a:lnTo>
                <a:lnTo>
                  <a:pt x="20827" y="8000"/>
                </a:lnTo>
                <a:lnTo>
                  <a:pt x="24260" y="8000"/>
                </a:lnTo>
                <a:lnTo>
                  <a:pt x="17525" y="2412"/>
                </a:lnTo>
                <a:close/>
              </a:path>
              <a:path w="1495425" h="1243329">
                <a:moveTo>
                  <a:pt x="20827" y="8000"/>
                </a:moveTo>
                <a:lnTo>
                  <a:pt x="11430" y="19303"/>
                </a:lnTo>
                <a:lnTo>
                  <a:pt x="22912" y="19274"/>
                </a:lnTo>
                <a:lnTo>
                  <a:pt x="20827" y="8000"/>
                </a:lnTo>
                <a:close/>
              </a:path>
              <a:path w="1495425" h="1243329">
                <a:moveTo>
                  <a:pt x="22912" y="19274"/>
                </a:moveTo>
                <a:lnTo>
                  <a:pt x="11430" y="19303"/>
                </a:lnTo>
                <a:lnTo>
                  <a:pt x="22917" y="19303"/>
                </a:lnTo>
                <a:close/>
              </a:path>
              <a:path w="1495425" h="1243329">
                <a:moveTo>
                  <a:pt x="24260" y="8000"/>
                </a:moveTo>
                <a:lnTo>
                  <a:pt x="20827" y="8000"/>
                </a:lnTo>
                <a:lnTo>
                  <a:pt x="22912" y="19274"/>
                </a:lnTo>
                <a:lnTo>
                  <a:pt x="37802" y="19236"/>
                </a:lnTo>
                <a:lnTo>
                  <a:pt x="24260" y="8000"/>
                </a:lnTo>
                <a:close/>
              </a:path>
              <a:path w="1495425" h="1243329">
                <a:moveTo>
                  <a:pt x="118310" y="2412"/>
                </a:moveTo>
                <a:lnTo>
                  <a:pt x="17525" y="2412"/>
                </a:lnTo>
                <a:lnTo>
                  <a:pt x="37802" y="19236"/>
                </a:lnTo>
                <a:lnTo>
                  <a:pt x="115950" y="19050"/>
                </a:lnTo>
                <a:lnTo>
                  <a:pt x="120142" y="14731"/>
                </a:lnTo>
                <a:lnTo>
                  <a:pt x="120142" y="4190"/>
                </a:lnTo>
                <a:lnTo>
                  <a:pt x="118310" y="2412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39" name="object 23">
            <a:extLst>
              <a:ext uri="{FF2B5EF4-FFF2-40B4-BE49-F238E27FC236}">
                <a16:creationId xmlns:a16="http://schemas.microsoft.com/office/drawing/2014/main" id="{948AD581-9555-2F98-8187-204F9DD904A9}"/>
              </a:ext>
            </a:extLst>
          </p:cNvPr>
          <p:cNvSpPr txBox="1"/>
          <p:nvPr/>
        </p:nvSpPr>
        <p:spPr>
          <a:xfrm>
            <a:off x="9611394" y="5278262"/>
            <a:ext cx="1443956" cy="149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lvl="0" indent="-88900" algn="ctr" defTabSz="914400" eaLnBrk="1" fontAlgn="auto" latinLnBrk="0" hangingPunct="1">
              <a:lnSpc>
                <a:spcPct val="1417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Monitor Audit</a:t>
            </a:r>
            <a:r>
              <a:rPr kumimoji="0" lang="en-US" sz="700" b="0" i="0" u="none" strike="noStrike" kern="0" cap="none" spc="-1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Govern</a:t>
            </a:r>
          </a:p>
        </p:txBody>
      </p:sp>
      <p:sp>
        <p:nvSpPr>
          <p:cNvPr id="42" name="object 25">
            <a:extLst>
              <a:ext uri="{FF2B5EF4-FFF2-40B4-BE49-F238E27FC236}">
                <a16:creationId xmlns:a16="http://schemas.microsoft.com/office/drawing/2014/main" id="{182134BD-0A8C-BEEB-BCCC-1C909BE114E7}"/>
              </a:ext>
            </a:extLst>
          </p:cNvPr>
          <p:cNvSpPr/>
          <p:nvPr/>
        </p:nvSpPr>
        <p:spPr>
          <a:xfrm>
            <a:off x="10275050" y="4419050"/>
            <a:ext cx="118263" cy="367928"/>
          </a:xfrm>
          <a:custGeom>
            <a:avLst/>
            <a:gdLst/>
            <a:ahLst/>
            <a:cxnLst/>
            <a:rect l="l" t="t" r="r" b="b"/>
            <a:pathLst>
              <a:path w="148590" h="462279">
                <a:moveTo>
                  <a:pt x="8635" y="360044"/>
                </a:moveTo>
                <a:lnTo>
                  <a:pt x="4572" y="363346"/>
                </a:lnTo>
                <a:lnTo>
                  <a:pt x="507" y="366775"/>
                </a:lnTo>
                <a:lnTo>
                  <a:pt x="0" y="372744"/>
                </a:lnTo>
                <a:lnTo>
                  <a:pt x="3407" y="376935"/>
                </a:lnTo>
                <a:lnTo>
                  <a:pt x="74040" y="461898"/>
                </a:lnTo>
                <a:lnTo>
                  <a:pt x="86434" y="447039"/>
                </a:lnTo>
                <a:lnTo>
                  <a:pt x="64515" y="447039"/>
                </a:lnTo>
                <a:lnTo>
                  <a:pt x="64545" y="420677"/>
                </a:lnTo>
                <a:lnTo>
                  <a:pt x="17906" y="364616"/>
                </a:lnTo>
                <a:lnTo>
                  <a:pt x="14604" y="360552"/>
                </a:lnTo>
                <a:lnTo>
                  <a:pt x="8635" y="360044"/>
                </a:lnTo>
                <a:close/>
              </a:path>
              <a:path w="148590" h="462279">
                <a:moveTo>
                  <a:pt x="64545" y="420677"/>
                </a:moveTo>
                <a:lnTo>
                  <a:pt x="64515" y="447039"/>
                </a:lnTo>
                <a:lnTo>
                  <a:pt x="83565" y="447039"/>
                </a:lnTo>
                <a:lnTo>
                  <a:pt x="83572" y="440944"/>
                </a:lnTo>
                <a:lnTo>
                  <a:pt x="66801" y="440944"/>
                </a:lnTo>
                <a:lnTo>
                  <a:pt x="74110" y="432173"/>
                </a:lnTo>
                <a:lnTo>
                  <a:pt x="64545" y="420677"/>
                </a:lnTo>
                <a:close/>
              </a:path>
              <a:path w="148590" h="462279">
                <a:moveTo>
                  <a:pt x="139700" y="360171"/>
                </a:moveTo>
                <a:lnTo>
                  <a:pt x="133730" y="360679"/>
                </a:lnTo>
                <a:lnTo>
                  <a:pt x="128502" y="366902"/>
                </a:lnTo>
                <a:lnTo>
                  <a:pt x="83691" y="420677"/>
                </a:lnTo>
                <a:lnTo>
                  <a:pt x="83565" y="447039"/>
                </a:lnTo>
                <a:lnTo>
                  <a:pt x="86434" y="447039"/>
                </a:lnTo>
                <a:lnTo>
                  <a:pt x="145014" y="376808"/>
                </a:lnTo>
                <a:lnTo>
                  <a:pt x="148335" y="372871"/>
                </a:lnTo>
                <a:lnTo>
                  <a:pt x="147827" y="366902"/>
                </a:lnTo>
                <a:lnTo>
                  <a:pt x="143763" y="363600"/>
                </a:lnTo>
                <a:lnTo>
                  <a:pt x="139700" y="360171"/>
                </a:lnTo>
                <a:close/>
              </a:path>
              <a:path w="148590" h="462279">
                <a:moveTo>
                  <a:pt x="74110" y="432173"/>
                </a:moveTo>
                <a:lnTo>
                  <a:pt x="66801" y="440944"/>
                </a:lnTo>
                <a:lnTo>
                  <a:pt x="81406" y="440944"/>
                </a:lnTo>
                <a:lnTo>
                  <a:pt x="74110" y="432173"/>
                </a:lnTo>
                <a:close/>
              </a:path>
              <a:path w="148590" h="462279">
                <a:moveTo>
                  <a:pt x="83595" y="420791"/>
                </a:moveTo>
                <a:lnTo>
                  <a:pt x="74110" y="432173"/>
                </a:lnTo>
                <a:lnTo>
                  <a:pt x="81406" y="440944"/>
                </a:lnTo>
                <a:lnTo>
                  <a:pt x="83572" y="440944"/>
                </a:lnTo>
                <a:lnTo>
                  <a:pt x="83595" y="420791"/>
                </a:lnTo>
                <a:close/>
              </a:path>
              <a:path w="148590" h="462279">
                <a:moveTo>
                  <a:pt x="84074" y="0"/>
                </a:moveTo>
                <a:lnTo>
                  <a:pt x="65024" y="0"/>
                </a:lnTo>
                <a:lnTo>
                  <a:pt x="64614" y="360044"/>
                </a:lnTo>
                <a:lnTo>
                  <a:pt x="64641" y="420791"/>
                </a:lnTo>
                <a:lnTo>
                  <a:pt x="74110" y="432173"/>
                </a:lnTo>
                <a:lnTo>
                  <a:pt x="83595" y="420791"/>
                </a:lnTo>
                <a:lnTo>
                  <a:pt x="84074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46" name="object 20">
            <a:extLst>
              <a:ext uri="{FF2B5EF4-FFF2-40B4-BE49-F238E27FC236}">
                <a16:creationId xmlns:a16="http://schemas.microsoft.com/office/drawing/2014/main" id="{053EE526-05BD-6E89-A257-DFDAEE9D2264}"/>
              </a:ext>
            </a:extLst>
          </p:cNvPr>
          <p:cNvSpPr/>
          <p:nvPr/>
        </p:nvSpPr>
        <p:spPr>
          <a:xfrm>
            <a:off x="10274341" y="2679138"/>
            <a:ext cx="118263" cy="221363"/>
          </a:xfrm>
          <a:custGeom>
            <a:avLst/>
            <a:gdLst/>
            <a:ahLst/>
            <a:cxnLst/>
            <a:rect l="l" t="t" r="r" b="b"/>
            <a:pathLst>
              <a:path w="148590" h="278129">
                <a:moveTo>
                  <a:pt x="73640" y="29720"/>
                </a:moveTo>
                <a:lnTo>
                  <a:pt x="64261" y="41209"/>
                </a:lnTo>
                <a:lnTo>
                  <a:pt x="66548" y="278130"/>
                </a:lnTo>
                <a:lnTo>
                  <a:pt x="85598" y="278003"/>
                </a:lnTo>
                <a:lnTo>
                  <a:pt x="83312" y="41093"/>
                </a:lnTo>
                <a:lnTo>
                  <a:pt x="73640" y="29720"/>
                </a:lnTo>
                <a:close/>
              </a:path>
              <a:path w="148590" h="278129">
                <a:moveTo>
                  <a:pt x="73405" y="0"/>
                </a:moveTo>
                <a:lnTo>
                  <a:pt x="3428" y="85598"/>
                </a:lnTo>
                <a:lnTo>
                  <a:pt x="0" y="89662"/>
                </a:lnTo>
                <a:lnTo>
                  <a:pt x="635" y="95758"/>
                </a:lnTo>
                <a:lnTo>
                  <a:pt x="8763" y="102362"/>
                </a:lnTo>
                <a:lnTo>
                  <a:pt x="14858" y="101727"/>
                </a:lnTo>
                <a:lnTo>
                  <a:pt x="64261" y="41209"/>
                </a:lnTo>
                <a:lnTo>
                  <a:pt x="64007" y="14986"/>
                </a:lnTo>
                <a:lnTo>
                  <a:pt x="83057" y="14732"/>
                </a:lnTo>
                <a:lnTo>
                  <a:pt x="85919" y="14732"/>
                </a:lnTo>
                <a:lnTo>
                  <a:pt x="73405" y="0"/>
                </a:lnTo>
                <a:close/>
              </a:path>
              <a:path w="148590" h="278129">
                <a:moveTo>
                  <a:pt x="85919" y="14732"/>
                </a:moveTo>
                <a:lnTo>
                  <a:pt x="83057" y="14732"/>
                </a:lnTo>
                <a:lnTo>
                  <a:pt x="83312" y="41093"/>
                </a:lnTo>
                <a:lnTo>
                  <a:pt x="130555" y="96647"/>
                </a:lnTo>
                <a:lnTo>
                  <a:pt x="133857" y="100584"/>
                </a:lnTo>
                <a:lnTo>
                  <a:pt x="139953" y="101092"/>
                </a:lnTo>
                <a:lnTo>
                  <a:pt x="143891" y="97662"/>
                </a:lnTo>
                <a:lnTo>
                  <a:pt x="147954" y="94361"/>
                </a:lnTo>
                <a:lnTo>
                  <a:pt x="148463" y="88265"/>
                </a:lnTo>
                <a:lnTo>
                  <a:pt x="145033" y="84328"/>
                </a:lnTo>
                <a:lnTo>
                  <a:pt x="85919" y="14732"/>
                </a:lnTo>
                <a:close/>
              </a:path>
              <a:path w="148590" h="278129">
                <a:moveTo>
                  <a:pt x="83057" y="14732"/>
                </a:moveTo>
                <a:lnTo>
                  <a:pt x="64007" y="14986"/>
                </a:lnTo>
                <a:lnTo>
                  <a:pt x="64261" y="41209"/>
                </a:lnTo>
                <a:lnTo>
                  <a:pt x="73640" y="29720"/>
                </a:lnTo>
                <a:lnTo>
                  <a:pt x="66294" y="21082"/>
                </a:lnTo>
                <a:lnTo>
                  <a:pt x="80899" y="20828"/>
                </a:lnTo>
                <a:lnTo>
                  <a:pt x="83116" y="20828"/>
                </a:lnTo>
                <a:lnTo>
                  <a:pt x="83057" y="14732"/>
                </a:lnTo>
                <a:close/>
              </a:path>
              <a:path w="148590" h="278129">
                <a:moveTo>
                  <a:pt x="83116" y="20828"/>
                </a:moveTo>
                <a:lnTo>
                  <a:pt x="80899" y="20828"/>
                </a:lnTo>
                <a:lnTo>
                  <a:pt x="73640" y="29720"/>
                </a:lnTo>
                <a:lnTo>
                  <a:pt x="83312" y="41093"/>
                </a:lnTo>
                <a:lnTo>
                  <a:pt x="83116" y="20828"/>
                </a:lnTo>
                <a:close/>
              </a:path>
              <a:path w="148590" h="278129">
                <a:moveTo>
                  <a:pt x="80899" y="20828"/>
                </a:moveTo>
                <a:lnTo>
                  <a:pt x="66294" y="21082"/>
                </a:lnTo>
                <a:lnTo>
                  <a:pt x="73640" y="29720"/>
                </a:lnTo>
                <a:lnTo>
                  <a:pt x="80899" y="2082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5EC7433-4FBC-88EE-E93D-FA85430DEA1E}"/>
              </a:ext>
            </a:extLst>
          </p:cNvPr>
          <p:cNvSpPr/>
          <p:nvPr/>
        </p:nvSpPr>
        <p:spPr>
          <a:xfrm>
            <a:off x="5851912" y="3332854"/>
            <a:ext cx="1894627" cy="1540445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024E39-512E-B7BF-C7DC-3E720595D1DE}"/>
              </a:ext>
            </a:extLst>
          </p:cNvPr>
          <p:cNvGrpSpPr/>
          <p:nvPr/>
        </p:nvGrpSpPr>
        <p:grpSpPr>
          <a:xfrm>
            <a:off x="5897566" y="3449794"/>
            <a:ext cx="1874626" cy="1306564"/>
            <a:chOff x="5601641" y="1737630"/>
            <a:chExt cx="6496071" cy="4527586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FEF9AD6-BA8E-81B3-328E-2D848116295C}"/>
                </a:ext>
              </a:extLst>
            </p:cNvPr>
            <p:cNvCxnSpPr/>
            <p:nvPr/>
          </p:nvCxnSpPr>
          <p:spPr>
            <a:xfrm flipH="1" flipV="1">
              <a:off x="7494693" y="3332329"/>
              <a:ext cx="505010" cy="2767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57720D-5650-6A72-A22B-FCEB98B27C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4693" y="4296768"/>
              <a:ext cx="505010" cy="2767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E3DDEEB-81BF-86B5-822C-8D8E0DAA44B7}"/>
                </a:ext>
              </a:extLst>
            </p:cNvPr>
            <p:cNvCxnSpPr/>
            <p:nvPr/>
          </p:nvCxnSpPr>
          <p:spPr>
            <a:xfrm flipV="1">
              <a:off x="9397203" y="3332329"/>
              <a:ext cx="505010" cy="2767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D47A781-184A-581F-E2D9-ACF4D1A90F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7203" y="4296768"/>
              <a:ext cx="505010" cy="27674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44E9C7-A681-0A94-3EDA-1CF086DE0854}"/>
                </a:ext>
              </a:extLst>
            </p:cNvPr>
            <p:cNvCxnSpPr>
              <a:cxnSpLocks/>
            </p:cNvCxnSpPr>
            <p:nvPr/>
          </p:nvCxnSpPr>
          <p:spPr>
            <a:xfrm>
              <a:off x="8698266" y="2596560"/>
              <a:ext cx="185" cy="6491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6B5620E-F975-8250-F5A8-A6D7B59DB92A}"/>
                </a:ext>
              </a:extLst>
            </p:cNvPr>
            <p:cNvCxnSpPr/>
            <p:nvPr/>
          </p:nvCxnSpPr>
          <p:spPr>
            <a:xfrm>
              <a:off x="8698266" y="4600255"/>
              <a:ext cx="185" cy="6491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74F163D-5C48-DC3D-4D11-5F64EE78C378}"/>
                </a:ext>
              </a:extLst>
            </p:cNvPr>
            <p:cNvSpPr/>
            <p:nvPr/>
          </p:nvSpPr>
          <p:spPr>
            <a:xfrm>
              <a:off x="7875605" y="3130071"/>
              <a:ext cx="1645697" cy="16456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221CAC8-A0B8-07D5-A073-C62499F29AEB}"/>
                </a:ext>
              </a:extLst>
            </p:cNvPr>
            <p:cNvGrpSpPr/>
            <p:nvPr/>
          </p:nvGrpSpPr>
          <p:grpSpPr>
            <a:xfrm>
              <a:off x="8489886" y="2278828"/>
              <a:ext cx="417135" cy="417132"/>
              <a:chOff x="5287405" y="1625600"/>
              <a:chExt cx="1045134" cy="1045128"/>
            </a:xfrm>
          </p:grpSpPr>
          <p:sp>
            <p:nvSpPr>
              <p:cNvPr id="112" name="Freeform 75">
                <a:extLst>
                  <a:ext uri="{FF2B5EF4-FFF2-40B4-BE49-F238E27FC236}">
                    <a16:creationId xmlns:a16="http://schemas.microsoft.com/office/drawing/2014/main" id="{78A10D91-9744-6F54-A0A5-2A63C9DE2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13" name="Freeform 75">
                <a:extLst>
                  <a:ext uri="{FF2B5EF4-FFF2-40B4-BE49-F238E27FC236}">
                    <a16:creationId xmlns:a16="http://schemas.microsoft.com/office/drawing/2014/main" id="{77793F85-9CE3-BC0E-0953-D16DA47D2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5314F116-9A7D-23DA-B35C-F91B8F03C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2" y="191956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9B8C573-BAEF-44E5-E7CB-9952EC2EE148}"/>
                </a:ext>
              </a:extLst>
            </p:cNvPr>
            <p:cNvGrpSpPr/>
            <p:nvPr/>
          </p:nvGrpSpPr>
          <p:grpSpPr>
            <a:xfrm>
              <a:off x="8489886" y="5209878"/>
              <a:ext cx="417135" cy="417132"/>
              <a:chOff x="5287405" y="1625600"/>
              <a:chExt cx="1045134" cy="1045128"/>
            </a:xfrm>
          </p:grpSpPr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7089A1FE-15BD-AD46-BA32-247882A74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10" name="Freeform 75">
                <a:extLst>
                  <a:ext uri="{FF2B5EF4-FFF2-40B4-BE49-F238E27FC236}">
                    <a16:creationId xmlns:a16="http://schemas.microsoft.com/office/drawing/2014/main" id="{D1415410-54B7-6F28-CF1E-50A66BE17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11" name="Graphic 110">
                <a:extLst>
                  <a:ext uri="{FF2B5EF4-FFF2-40B4-BE49-F238E27FC236}">
                    <a16:creationId xmlns:a16="http://schemas.microsoft.com/office/drawing/2014/main" id="{B921D5B6-9442-AA6C-73C3-C0539A8FC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2" y="191956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EC439F-5444-0964-015F-5962965A2F41}"/>
                </a:ext>
              </a:extLst>
            </p:cNvPr>
            <p:cNvGrpSpPr/>
            <p:nvPr/>
          </p:nvGrpSpPr>
          <p:grpSpPr>
            <a:xfrm>
              <a:off x="7154378" y="3049160"/>
              <a:ext cx="417135" cy="417132"/>
              <a:chOff x="5287405" y="1625600"/>
              <a:chExt cx="1045134" cy="1045128"/>
            </a:xfrm>
          </p:grpSpPr>
          <p:sp>
            <p:nvSpPr>
              <p:cNvPr id="106" name="Freeform 75">
                <a:extLst>
                  <a:ext uri="{FF2B5EF4-FFF2-40B4-BE49-F238E27FC236}">
                    <a16:creationId xmlns:a16="http://schemas.microsoft.com/office/drawing/2014/main" id="{E0837E33-A55F-DA5A-0AD1-FCB4F35CB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07" name="Freeform 75">
                <a:extLst>
                  <a:ext uri="{FF2B5EF4-FFF2-40B4-BE49-F238E27FC236}">
                    <a16:creationId xmlns:a16="http://schemas.microsoft.com/office/drawing/2014/main" id="{86A56C74-D79E-6DF4-DA67-2E526BC15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653B46C9-7F95-656E-C227-DBEAE4642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2" y="191956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DB75507-4C30-515C-DC2B-5B9D5D58FB77}"/>
                </a:ext>
              </a:extLst>
            </p:cNvPr>
            <p:cNvGrpSpPr/>
            <p:nvPr/>
          </p:nvGrpSpPr>
          <p:grpSpPr>
            <a:xfrm>
              <a:off x="7154378" y="4439546"/>
              <a:ext cx="417135" cy="417132"/>
              <a:chOff x="5287405" y="1625600"/>
              <a:chExt cx="1045134" cy="1045128"/>
            </a:xfrm>
          </p:grpSpPr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BE609C89-44D8-6B6F-B492-A43CAB2D5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04" name="Freeform 75">
                <a:extLst>
                  <a:ext uri="{FF2B5EF4-FFF2-40B4-BE49-F238E27FC236}">
                    <a16:creationId xmlns:a16="http://schemas.microsoft.com/office/drawing/2014/main" id="{7BE02154-79A3-BAC4-3A05-CF02DE4B74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D1DDB150-39F9-9521-36BA-4C3FA955B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2" y="1919564"/>
                <a:ext cx="457200" cy="457200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21364D5-88D5-CB36-AF65-9687A0B574D0}"/>
                </a:ext>
              </a:extLst>
            </p:cNvPr>
            <p:cNvGrpSpPr/>
            <p:nvPr/>
          </p:nvGrpSpPr>
          <p:grpSpPr>
            <a:xfrm>
              <a:off x="9825393" y="3049160"/>
              <a:ext cx="417135" cy="417132"/>
              <a:chOff x="5287405" y="1625600"/>
              <a:chExt cx="1045134" cy="1045128"/>
            </a:xfrm>
          </p:grpSpPr>
          <p:sp>
            <p:nvSpPr>
              <p:cNvPr id="100" name="Freeform 75">
                <a:extLst>
                  <a:ext uri="{FF2B5EF4-FFF2-40B4-BE49-F238E27FC236}">
                    <a16:creationId xmlns:a16="http://schemas.microsoft.com/office/drawing/2014/main" id="{F19B2A69-22B7-FE16-30A6-CE5DC179C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101" name="Freeform 75">
                <a:extLst>
                  <a:ext uri="{FF2B5EF4-FFF2-40B4-BE49-F238E27FC236}">
                    <a16:creationId xmlns:a16="http://schemas.microsoft.com/office/drawing/2014/main" id="{78EDF64D-E17A-1AA0-626B-F6E506688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5" y="1656622"/>
                <a:ext cx="983089" cy="983085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A2F5D5A5-4817-2BC6-21C2-D96B0BDD8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3" y="1919565"/>
                <a:ext cx="457200" cy="457201"/>
              </a:xfrm>
              <a:prstGeom prst="rect">
                <a:avLst/>
              </a:prstGeom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D7A0B93-1B12-A159-5EC3-2A777F2C94B0}"/>
                </a:ext>
              </a:extLst>
            </p:cNvPr>
            <p:cNvGrpSpPr/>
            <p:nvPr/>
          </p:nvGrpSpPr>
          <p:grpSpPr>
            <a:xfrm>
              <a:off x="9825393" y="4439546"/>
              <a:ext cx="417135" cy="417132"/>
              <a:chOff x="5287405" y="1625600"/>
              <a:chExt cx="1045134" cy="1045128"/>
            </a:xfrm>
          </p:grpSpPr>
          <p:sp>
            <p:nvSpPr>
              <p:cNvPr id="97" name="Freeform 75">
                <a:extLst>
                  <a:ext uri="{FF2B5EF4-FFF2-40B4-BE49-F238E27FC236}">
                    <a16:creationId xmlns:a16="http://schemas.microsoft.com/office/drawing/2014/main" id="{DEB319CB-D6DE-9ED7-8C63-4B475C8E7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7405" y="1625600"/>
                <a:ext cx="1045134" cy="1045128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sp>
            <p:nvSpPr>
              <p:cNvPr id="98" name="Freeform 75">
                <a:extLst>
                  <a:ext uri="{FF2B5EF4-FFF2-40B4-BE49-F238E27FC236}">
                    <a16:creationId xmlns:a16="http://schemas.microsoft.com/office/drawing/2014/main" id="{6EE29113-89D4-404A-3F3A-DBEA7840C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18425" y="1656622"/>
                <a:ext cx="983089" cy="983085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200">
                  <a:latin typeface="Montserrat" pitchFamily="2" charset="77"/>
                </a:endParaRPr>
              </a:p>
            </p:txBody>
          </p:sp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4BFBBAA4-FF1E-573E-A03F-6AFB525A4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581373" y="1919565"/>
                <a:ext cx="457200" cy="457201"/>
              </a:xfrm>
              <a:prstGeom prst="rect">
                <a:avLst/>
              </a:prstGeom>
            </p:spPr>
          </p:pic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2B6258D-ED26-9EF1-1248-72DA84A60D48}"/>
                </a:ext>
              </a:extLst>
            </p:cNvPr>
            <p:cNvSpPr/>
            <p:nvPr/>
          </p:nvSpPr>
          <p:spPr>
            <a:xfrm>
              <a:off x="8009144" y="3263610"/>
              <a:ext cx="1378622" cy="13786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5932A23-67B1-32AE-C95B-6E47003F4474}"/>
                </a:ext>
              </a:extLst>
            </p:cNvPr>
            <p:cNvSpPr txBox="1"/>
            <p:nvPr/>
          </p:nvSpPr>
          <p:spPr>
            <a:xfrm>
              <a:off x="8089141" y="3498049"/>
              <a:ext cx="1218629" cy="586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" b="1" dirty="0">
                  <a:solidFill>
                    <a:schemeClr val="accent1"/>
                  </a:solidFill>
                </a:rPr>
                <a:t>Amazon Athena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CE340BC-3B04-226F-A190-7ED7AFF0237E}"/>
                </a:ext>
              </a:extLst>
            </p:cNvPr>
            <p:cNvGrpSpPr/>
            <p:nvPr/>
          </p:nvGrpSpPr>
          <p:grpSpPr>
            <a:xfrm>
              <a:off x="7243273" y="2497741"/>
              <a:ext cx="2910358" cy="2910356"/>
              <a:chOff x="5960020" y="1466602"/>
              <a:chExt cx="3924799" cy="3924797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C4B4532F-5491-0E1F-CF96-0F47043EB79B}"/>
                  </a:ext>
                </a:extLst>
              </p:cNvPr>
              <p:cNvGrpSpPr/>
              <p:nvPr/>
            </p:nvGrpSpPr>
            <p:grpSpPr>
              <a:xfrm>
                <a:off x="5960020" y="1466602"/>
                <a:ext cx="3924799" cy="3924797"/>
                <a:chOff x="5960020" y="1466602"/>
                <a:chExt cx="3924799" cy="3924797"/>
              </a:xfrm>
            </p:grpSpPr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C172B5BA-34E0-A666-0BDA-B3EC68A882CB}"/>
                    </a:ext>
                  </a:extLst>
                </p:cNvPr>
                <p:cNvSpPr/>
                <p:nvPr/>
              </p:nvSpPr>
              <p:spPr>
                <a:xfrm>
                  <a:off x="5960021" y="1466603"/>
                  <a:ext cx="3924798" cy="3924796"/>
                </a:xfrm>
                <a:prstGeom prst="arc">
                  <a:avLst>
                    <a:gd name="adj1" fmla="val 16931555"/>
                    <a:gd name="adj2" fmla="val 19266040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5F53D112-0154-49BF-8EBA-34AB3DE6F02D}"/>
                    </a:ext>
                  </a:extLst>
                </p:cNvPr>
                <p:cNvSpPr/>
                <p:nvPr/>
              </p:nvSpPr>
              <p:spPr>
                <a:xfrm>
                  <a:off x="5960020" y="1466602"/>
                  <a:ext cx="3924798" cy="3924796"/>
                </a:xfrm>
                <a:prstGeom prst="arc">
                  <a:avLst>
                    <a:gd name="adj1" fmla="val 20561148"/>
                    <a:gd name="adj2" fmla="val 966994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95" name="Arc 94">
                  <a:extLst>
                    <a:ext uri="{FF2B5EF4-FFF2-40B4-BE49-F238E27FC236}">
                      <a16:creationId xmlns:a16="http://schemas.microsoft.com/office/drawing/2014/main" id="{6F50B330-9991-3400-BA8B-612AC29F655D}"/>
                    </a:ext>
                  </a:extLst>
                </p:cNvPr>
                <p:cNvSpPr/>
                <p:nvPr/>
              </p:nvSpPr>
              <p:spPr>
                <a:xfrm>
                  <a:off x="5960020" y="1466602"/>
                  <a:ext cx="3924798" cy="3924796"/>
                </a:xfrm>
                <a:prstGeom prst="arc">
                  <a:avLst>
                    <a:gd name="adj1" fmla="val 2288733"/>
                    <a:gd name="adj2" fmla="val 4651066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0DAAB26-2630-D90F-66E5-BFA3FE504837}"/>
                  </a:ext>
                </a:extLst>
              </p:cNvPr>
              <p:cNvGrpSpPr/>
              <p:nvPr/>
            </p:nvGrpSpPr>
            <p:grpSpPr>
              <a:xfrm flipH="1">
                <a:off x="5960020" y="1466602"/>
                <a:ext cx="3924799" cy="3924797"/>
                <a:chOff x="5960020" y="1466602"/>
                <a:chExt cx="3924799" cy="3924797"/>
              </a:xfrm>
            </p:grpSpPr>
            <p:sp>
              <p:nvSpPr>
                <p:cNvPr id="86" name="Arc 85">
                  <a:extLst>
                    <a:ext uri="{FF2B5EF4-FFF2-40B4-BE49-F238E27FC236}">
                      <a16:creationId xmlns:a16="http://schemas.microsoft.com/office/drawing/2014/main" id="{D43A4826-334E-51A9-FF03-13326E91C80B}"/>
                    </a:ext>
                  </a:extLst>
                </p:cNvPr>
                <p:cNvSpPr/>
                <p:nvPr/>
              </p:nvSpPr>
              <p:spPr>
                <a:xfrm>
                  <a:off x="5960021" y="1466603"/>
                  <a:ext cx="3924798" cy="3924796"/>
                </a:xfrm>
                <a:prstGeom prst="arc">
                  <a:avLst>
                    <a:gd name="adj1" fmla="val 16931555"/>
                    <a:gd name="adj2" fmla="val 19266040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sp>
              <p:nvSpPr>
                <p:cNvPr id="88" name="Arc 87">
                  <a:extLst>
                    <a:ext uri="{FF2B5EF4-FFF2-40B4-BE49-F238E27FC236}">
                      <a16:creationId xmlns:a16="http://schemas.microsoft.com/office/drawing/2014/main" id="{47314332-F566-88FA-FE95-0225C4D6A4F5}"/>
                    </a:ext>
                  </a:extLst>
                </p:cNvPr>
                <p:cNvSpPr/>
                <p:nvPr/>
              </p:nvSpPr>
              <p:spPr>
                <a:xfrm>
                  <a:off x="5960020" y="1466602"/>
                  <a:ext cx="3924798" cy="3924796"/>
                </a:xfrm>
                <a:prstGeom prst="arc">
                  <a:avLst>
                    <a:gd name="adj1" fmla="val 20561148"/>
                    <a:gd name="adj2" fmla="val 966994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89" name="Arc 88">
                  <a:extLst>
                    <a:ext uri="{FF2B5EF4-FFF2-40B4-BE49-F238E27FC236}">
                      <a16:creationId xmlns:a16="http://schemas.microsoft.com/office/drawing/2014/main" id="{07FAEB5C-B78A-56FA-063C-2F2FBA5602AD}"/>
                    </a:ext>
                  </a:extLst>
                </p:cNvPr>
                <p:cNvSpPr/>
                <p:nvPr/>
              </p:nvSpPr>
              <p:spPr>
                <a:xfrm>
                  <a:off x="5960020" y="1466602"/>
                  <a:ext cx="3924798" cy="3924796"/>
                </a:xfrm>
                <a:prstGeom prst="arc">
                  <a:avLst>
                    <a:gd name="adj1" fmla="val 2288733"/>
                    <a:gd name="adj2" fmla="val 4651066"/>
                  </a:avLst>
                </a:prstGeom>
                <a:ln w="12700">
                  <a:solidFill>
                    <a:schemeClr val="accent4"/>
                  </a:solidFill>
                  <a:headEnd type="none"/>
                  <a:tailEnd type="non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CB50145-330E-6925-295E-6BCDA5F838EC}"/>
                </a:ext>
              </a:extLst>
            </p:cNvPr>
            <p:cNvSpPr txBox="1"/>
            <p:nvPr/>
          </p:nvSpPr>
          <p:spPr>
            <a:xfrm>
              <a:off x="7331022" y="1737630"/>
              <a:ext cx="2734487" cy="533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" dirty="0">
                  <a:latin typeface="+mj-lt"/>
                </a:rPr>
                <a:t>Amazon Aurora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3F37016-9D61-F926-4066-7B4B38A63B7C}"/>
                </a:ext>
              </a:extLst>
            </p:cNvPr>
            <p:cNvSpPr txBox="1"/>
            <p:nvPr/>
          </p:nvSpPr>
          <p:spPr>
            <a:xfrm>
              <a:off x="5622173" y="2751479"/>
              <a:ext cx="1468072" cy="746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>
                  <a:latin typeface="+mj-lt"/>
                </a:rPr>
                <a:t>Amazon EMR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2FDF1E7-18E3-2240-BCC8-A6F7CCC6199E}"/>
                </a:ext>
              </a:extLst>
            </p:cNvPr>
            <p:cNvSpPr txBox="1"/>
            <p:nvPr/>
          </p:nvSpPr>
          <p:spPr>
            <a:xfrm>
              <a:off x="5601641" y="4497829"/>
              <a:ext cx="1712297" cy="9598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>
                  <a:latin typeface="+mj-lt"/>
                </a:rPr>
                <a:t>Amazon Elasticsearch Service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3CE422E-FD60-8E66-4599-CB5EFA225591}"/>
                </a:ext>
              </a:extLst>
            </p:cNvPr>
            <p:cNvSpPr txBox="1"/>
            <p:nvPr/>
          </p:nvSpPr>
          <p:spPr>
            <a:xfrm>
              <a:off x="10362007" y="2751479"/>
              <a:ext cx="1735705" cy="746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>
                  <a:latin typeface="+mj-lt"/>
                </a:rPr>
                <a:t>Amazon DynamoDB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2175FB4-6A59-4C0C-7C1B-70CCEA4F6DAA}"/>
                </a:ext>
              </a:extLst>
            </p:cNvPr>
            <p:cNvSpPr txBox="1"/>
            <p:nvPr/>
          </p:nvSpPr>
          <p:spPr>
            <a:xfrm>
              <a:off x="10362011" y="4413193"/>
              <a:ext cx="1687319" cy="746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" dirty="0">
                  <a:latin typeface="+mj-lt"/>
                </a:rPr>
                <a:t>Amazon SageMaker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DE68C1C-7676-D058-07FB-E1A6C9C66736}"/>
                </a:ext>
              </a:extLst>
            </p:cNvPr>
            <p:cNvSpPr txBox="1"/>
            <p:nvPr/>
          </p:nvSpPr>
          <p:spPr>
            <a:xfrm>
              <a:off x="7034523" y="5731954"/>
              <a:ext cx="3327484" cy="533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" dirty="0">
                  <a:latin typeface="+mj-lt"/>
                </a:rPr>
                <a:t>Amazon RedShift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A448D1B-94F1-875A-B5DA-D6C01390318C}"/>
                </a:ext>
              </a:extLst>
            </p:cNvPr>
            <p:cNvSpPr txBox="1"/>
            <p:nvPr/>
          </p:nvSpPr>
          <p:spPr>
            <a:xfrm>
              <a:off x="8089141" y="3926608"/>
              <a:ext cx="1218629" cy="586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50" b="1" dirty="0">
                  <a:solidFill>
                    <a:schemeClr val="accent1"/>
                  </a:solidFill>
                </a:rPr>
                <a:t>Amazon S3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10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E63C4-EFF3-335A-D316-98B1D0F70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7CE6C48F-1276-233F-83B4-C8DB793D8CE4}"/>
              </a:ext>
            </a:extLst>
          </p:cNvPr>
          <p:cNvSpPr/>
          <p:nvPr/>
        </p:nvSpPr>
        <p:spPr>
          <a:xfrm>
            <a:off x="6311263" y="1533525"/>
            <a:ext cx="5382604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6D1C644-7588-1F39-068C-8EAA65DDE8FC}"/>
              </a:ext>
            </a:extLst>
          </p:cNvPr>
          <p:cNvSpPr/>
          <p:nvPr/>
        </p:nvSpPr>
        <p:spPr>
          <a:xfrm>
            <a:off x="6568706" y="2376832"/>
            <a:ext cx="4867719" cy="2604406"/>
          </a:xfrm>
          <a:prstGeom prst="roundRect">
            <a:avLst>
              <a:gd name="adj" fmla="val 67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D3DD0E6-4B3C-7113-20A2-0F3CC48D823B}"/>
              </a:ext>
            </a:extLst>
          </p:cNvPr>
          <p:cNvSpPr/>
          <p:nvPr/>
        </p:nvSpPr>
        <p:spPr>
          <a:xfrm>
            <a:off x="520585" y="1533525"/>
            <a:ext cx="5382604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CA1297E-58DD-6307-A217-E75EA64EA949}"/>
              </a:ext>
            </a:extLst>
          </p:cNvPr>
          <p:cNvSpPr/>
          <p:nvPr/>
        </p:nvSpPr>
        <p:spPr>
          <a:xfrm>
            <a:off x="778028" y="2376832"/>
            <a:ext cx="4867719" cy="2604406"/>
          </a:xfrm>
          <a:prstGeom prst="roundRect">
            <a:avLst>
              <a:gd name="adj" fmla="val 67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E7F926-F87F-E2F8-11AD-2BC9D4DD741F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Modernization at Amazon</a:t>
            </a:r>
          </a:p>
        </p:txBody>
      </p:sp>
      <p:sp>
        <p:nvSpPr>
          <p:cNvPr id="61" name="object 6">
            <a:extLst>
              <a:ext uri="{FF2B5EF4-FFF2-40B4-BE49-F238E27FC236}">
                <a16:creationId xmlns:a16="http://schemas.microsoft.com/office/drawing/2014/main" id="{4E5AEAD7-6B03-FC29-3657-03DB1C708528}"/>
              </a:ext>
            </a:extLst>
          </p:cNvPr>
          <p:cNvSpPr txBox="1"/>
          <p:nvPr/>
        </p:nvSpPr>
        <p:spPr>
          <a:xfrm>
            <a:off x="1420360" y="1964974"/>
            <a:ext cx="3583054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Monolithic application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8F532B-D796-52C1-EC97-255A31CEC7C0}"/>
              </a:ext>
            </a:extLst>
          </p:cNvPr>
          <p:cNvSpPr txBox="1"/>
          <p:nvPr/>
        </p:nvSpPr>
        <p:spPr>
          <a:xfrm>
            <a:off x="1677345" y="5193683"/>
            <a:ext cx="30690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Central database  and dependent teams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35793A75-7FBE-2D62-6BB1-88E3D7F40D08}"/>
              </a:ext>
            </a:extLst>
          </p:cNvPr>
          <p:cNvSpPr txBox="1"/>
          <p:nvPr/>
        </p:nvSpPr>
        <p:spPr>
          <a:xfrm>
            <a:off x="7215506" y="1964974"/>
            <a:ext cx="3583054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Microservices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286B8-756C-17A9-9105-4B4A698C583F}"/>
              </a:ext>
            </a:extLst>
          </p:cNvPr>
          <p:cNvSpPr txBox="1"/>
          <p:nvPr/>
        </p:nvSpPr>
        <p:spPr>
          <a:xfrm>
            <a:off x="1530395" y="967544"/>
            <a:ext cx="9131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Lesson Learned: Decompose For Innovation And Agility</a:t>
            </a:r>
            <a:endParaRPr lang="en-US" sz="1200" dirty="0">
              <a:latin typeface="+mj-lt"/>
            </a:endParaRP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54C03E69-9EBC-4A48-80FB-AA791F075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424686"/>
              </p:ext>
            </p:extLst>
          </p:nvPr>
        </p:nvGraphicFramePr>
        <p:xfrm>
          <a:off x="2199515" y="2682620"/>
          <a:ext cx="2024743" cy="1992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0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8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2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09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08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0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0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1A489F5-31D5-16DD-2BE1-497E4B0B6FE7}"/>
              </a:ext>
            </a:extLst>
          </p:cNvPr>
          <p:cNvSpPr txBox="1"/>
          <p:nvPr/>
        </p:nvSpPr>
        <p:spPr>
          <a:xfrm>
            <a:off x="7215506" y="5193683"/>
            <a:ext cx="35830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Independent databases and two-pizza teams</a:t>
            </a:r>
          </a:p>
        </p:txBody>
      </p:sp>
      <p:pic>
        <p:nvPicPr>
          <p:cNvPr id="16" name="object 11">
            <a:extLst>
              <a:ext uri="{FF2B5EF4-FFF2-40B4-BE49-F238E27FC236}">
                <a16:creationId xmlns:a16="http://schemas.microsoft.com/office/drawing/2014/main" id="{D94F323F-1752-D984-E4BC-805500882EBB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0731" y="3825620"/>
            <a:ext cx="113537" cy="113537"/>
          </a:xfrm>
          <a:prstGeom prst="rect">
            <a:avLst/>
          </a:prstGeom>
        </p:spPr>
      </p:pic>
      <p:pic>
        <p:nvPicPr>
          <p:cNvPr id="17" name="object 12">
            <a:extLst>
              <a:ext uri="{FF2B5EF4-FFF2-40B4-BE49-F238E27FC236}">
                <a16:creationId xmlns:a16="http://schemas.microsoft.com/office/drawing/2014/main" id="{583D48B7-602B-DBD2-F75D-7239F0D8B709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0731" y="3566540"/>
            <a:ext cx="113537" cy="113537"/>
          </a:xfrm>
          <a:prstGeom prst="rect">
            <a:avLst/>
          </a:prstGeom>
        </p:spPr>
      </p:pic>
      <p:pic>
        <p:nvPicPr>
          <p:cNvPr id="18" name="object 13">
            <a:extLst>
              <a:ext uri="{FF2B5EF4-FFF2-40B4-BE49-F238E27FC236}">
                <a16:creationId xmlns:a16="http://schemas.microsoft.com/office/drawing/2014/main" id="{088759C5-FCF2-268E-1859-CC835A205197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1797" y="3155060"/>
            <a:ext cx="114680" cy="113537"/>
          </a:xfrm>
          <a:prstGeom prst="rect">
            <a:avLst/>
          </a:prstGeom>
        </p:spPr>
      </p:pic>
      <p:sp>
        <p:nvSpPr>
          <p:cNvPr id="19" name="object 14">
            <a:extLst>
              <a:ext uri="{FF2B5EF4-FFF2-40B4-BE49-F238E27FC236}">
                <a16:creationId xmlns:a16="http://schemas.microsoft.com/office/drawing/2014/main" id="{8721280E-D5D7-67CB-C3E5-8BC994B16C91}"/>
              </a:ext>
            </a:extLst>
          </p:cNvPr>
          <p:cNvSpPr/>
          <p:nvPr/>
        </p:nvSpPr>
        <p:spPr>
          <a:xfrm>
            <a:off x="7719380" y="3122822"/>
            <a:ext cx="443865" cy="453390"/>
          </a:xfrm>
          <a:custGeom>
            <a:avLst/>
            <a:gdLst/>
            <a:ahLst/>
            <a:cxnLst/>
            <a:rect l="l" t="t" r="r" b="b"/>
            <a:pathLst>
              <a:path w="443865" h="453389">
                <a:moveTo>
                  <a:pt x="443339" y="61829"/>
                </a:moveTo>
                <a:lnTo>
                  <a:pt x="402336" y="44362"/>
                </a:lnTo>
                <a:lnTo>
                  <a:pt x="302861" y="13156"/>
                </a:lnTo>
                <a:lnTo>
                  <a:pt x="180216" y="0"/>
                </a:lnTo>
                <a:lnTo>
                  <a:pt x="69705" y="36683"/>
                </a:lnTo>
                <a:lnTo>
                  <a:pt x="47247" y="54230"/>
                </a:lnTo>
                <a:lnTo>
                  <a:pt x="9300" y="118201"/>
                </a:lnTo>
                <a:lnTo>
                  <a:pt x="0" y="245584"/>
                </a:lnTo>
                <a:lnTo>
                  <a:pt x="63482" y="453370"/>
                </a:lnTo>
              </a:path>
            </a:pathLst>
          </a:custGeom>
          <a:ln w="1981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" name="object 15">
            <a:extLst>
              <a:ext uri="{FF2B5EF4-FFF2-40B4-BE49-F238E27FC236}">
                <a16:creationId xmlns:a16="http://schemas.microsoft.com/office/drawing/2014/main" id="{D8C1CE1C-4D56-4F6E-36BB-D2ACE4954729}"/>
              </a:ext>
            </a:extLst>
          </p:cNvPr>
          <p:cNvPicPr/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3881" y="3821302"/>
            <a:ext cx="114680" cy="114681"/>
          </a:xfrm>
          <a:prstGeom prst="rect">
            <a:avLst/>
          </a:prstGeom>
        </p:spPr>
      </p:pic>
      <p:pic>
        <p:nvPicPr>
          <p:cNvPr id="21" name="object 16">
            <a:extLst>
              <a:ext uri="{FF2B5EF4-FFF2-40B4-BE49-F238E27FC236}">
                <a16:creationId xmlns:a16="http://schemas.microsoft.com/office/drawing/2014/main" id="{96BBA154-07AE-5B4B-858E-338D25C3A97C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6117" y="4229480"/>
            <a:ext cx="114680" cy="113537"/>
          </a:xfrm>
          <a:prstGeom prst="rect">
            <a:avLst/>
          </a:prstGeom>
        </p:spPr>
      </p:pic>
      <p:sp>
        <p:nvSpPr>
          <p:cNvPr id="22" name="object 17">
            <a:extLst>
              <a:ext uri="{FF2B5EF4-FFF2-40B4-BE49-F238E27FC236}">
                <a16:creationId xmlns:a16="http://schemas.microsoft.com/office/drawing/2014/main" id="{92EE77C9-C197-DAA2-FF86-B38A83B5C8EB}"/>
              </a:ext>
            </a:extLst>
          </p:cNvPr>
          <p:cNvSpPr/>
          <p:nvPr/>
        </p:nvSpPr>
        <p:spPr>
          <a:xfrm>
            <a:off x="8522764" y="3920997"/>
            <a:ext cx="438150" cy="447675"/>
          </a:xfrm>
          <a:custGeom>
            <a:avLst/>
            <a:gdLst/>
            <a:ahLst/>
            <a:cxnLst/>
            <a:rect l="l" t="t" r="r" b="b"/>
            <a:pathLst>
              <a:path w="438150" h="447675">
                <a:moveTo>
                  <a:pt x="0" y="390270"/>
                </a:moveTo>
                <a:lnTo>
                  <a:pt x="42217" y="407955"/>
                </a:lnTo>
                <a:lnTo>
                  <a:pt x="144668" y="438308"/>
                </a:lnTo>
                <a:lnTo>
                  <a:pt x="271051" y="447278"/>
                </a:lnTo>
                <a:lnTo>
                  <a:pt x="385064" y="400812"/>
                </a:lnTo>
                <a:lnTo>
                  <a:pt x="403359" y="381744"/>
                </a:lnTo>
                <a:lnTo>
                  <a:pt x="433324" y="316563"/>
                </a:lnTo>
                <a:lnTo>
                  <a:pt x="437570" y="193303"/>
                </a:lnTo>
                <a:lnTo>
                  <a:pt x="378714" y="0"/>
                </a:lnTo>
              </a:path>
            </a:pathLst>
          </a:custGeom>
          <a:ln w="1981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object 18">
            <a:extLst>
              <a:ext uri="{FF2B5EF4-FFF2-40B4-BE49-F238E27FC236}">
                <a16:creationId xmlns:a16="http://schemas.microsoft.com/office/drawing/2014/main" id="{C27BD43A-4571-ECD4-AFE9-1A2CE1BBE18B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3881" y="3551300"/>
            <a:ext cx="114680" cy="113537"/>
          </a:xfrm>
          <a:prstGeom prst="rect">
            <a:avLst/>
          </a:prstGeom>
        </p:spPr>
      </p:pic>
      <p:pic>
        <p:nvPicPr>
          <p:cNvPr id="24" name="object 19">
            <a:extLst>
              <a:ext uri="{FF2B5EF4-FFF2-40B4-BE49-F238E27FC236}">
                <a16:creationId xmlns:a16="http://schemas.microsoft.com/office/drawing/2014/main" id="{9BF9E560-70D9-32CD-D1E7-76BDC9FBCF0A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1797" y="4229480"/>
            <a:ext cx="114680" cy="113537"/>
          </a:xfrm>
          <a:prstGeom prst="rect">
            <a:avLst/>
          </a:prstGeom>
        </p:spPr>
      </p:pic>
      <p:sp>
        <p:nvSpPr>
          <p:cNvPr id="25" name="object 20">
            <a:extLst>
              <a:ext uri="{FF2B5EF4-FFF2-40B4-BE49-F238E27FC236}">
                <a16:creationId xmlns:a16="http://schemas.microsoft.com/office/drawing/2014/main" id="{FB5BE723-A474-00E3-8DFE-D07CF3B710CF}"/>
              </a:ext>
            </a:extLst>
          </p:cNvPr>
          <p:cNvSpPr/>
          <p:nvPr/>
        </p:nvSpPr>
        <p:spPr>
          <a:xfrm>
            <a:off x="7718844" y="3337305"/>
            <a:ext cx="1139825" cy="1033780"/>
          </a:xfrm>
          <a:custGeom>
            <a:avLst/>
            <a:gdLst/>
            <a:ahLst/>
            <a:cxnLst/>
            <a:rect l="l" t="t" r="r" b="b"/>
            <a:pathLst>
              <a:path w="1139825" h="1033779">
                <a:moveTo>
                  <a:pt x="204987" y="470789"/>
                </a:moveTo>
                <a:lnTo>
                  <a:pt x="230292" y="503637"/>
                </a:lnTo>
                <a:lnTo>
                  <a:pt x="258617" y="538532"/>
                </a:lnTo>
                <a:lnTo>
                  <a:pt x="289955" y="575121"/>
                </a:lnTo>
                <a:lnTo>
                  <a:pt x="324297" y="613053"/>
                </a:lnTo>
                <a:lnTo>
                  <a:pt x="361635" y="651974"/>
                </a:lnTo>
                <a:lnTo>
                  <a:pt x="401960" y="691533"/>
                </a:lnTo>
                <a:lnTo>
                  <a:pt x="445264" y="731378"/>
                </a:lnTo>
                <a:lnTo>
                  <a:pt x="491538" y="771155"/>
                </a:lnTo>
                <a:lnTo>
                  <a:pt x="540775" y="810514"/>
                </a:lnTo>
              </a:path>
              <a:path w="1139825" h="1033779">
                <a:moveTo>
                  <a:pt x="1025534" y="329311"/>
                </a:moveTo>
                <a:lnTo>
                  <a:pt x="999709" y="296221"/>
                </a:lnTo>
                <a:lnTo>
                  <a:pt x="971182" y="261513"/>
                </a:lnTo>
                <a:lnTo>
                  <a:pt x="939969" y="225504"/>
                </a:lnTo>
                <a:lnTo>
                  <a:pt x="906088" y="188514"/>
                </a:lnTo>
                <a:lnTo>
                  <a:pt x="869555" y="150862"/>
                </a:lnTo>
                <a:lnTo>
                  <a:pt x="830387" y="112865"/>
                </a:lnTo>
                <a:lnTo>
                  <a:pt x="788601" y="74843"/>
                </a:lnTo>
                <a:lnTo>
                  <a:pt x="744213" y="37115"/>
                </a:lnTo>
                <a:lnTo>
                  <a:pt x="697239" y="0"/>
                </a:lnTo>
              </a:path>
              <a:path w="1139825" h="1033779">
                <a:moveTo>
                  <a:pt x="1139707" y="312420"/>
                </a:moveTo>
                <a:lnTo>
                  <a:pt x="1109327" y="368702"/>
                </a:lnTo>
                <a:lnTo>
                  <a:pt x="1008104" y="513794"/>
                </a:lnTo>
                <a:lnTo>
                  <a:pt x="820918" y="712059"/>
                </a:lnTo>
                <a:lnTo>
                  <a:pt x="532647" y="927862"/>
                </a:lnTo>
              </a:path>
              <a:path w="1139825" h="1033779">
                <a:moveTo>
                  <a:pt x="439556" y="973328"/>
                </a:moveTo>
                <a:lnTo>
                  <a:pt x="399799" y="990457"/>
                </a:lnTo>
                <a:lnTo>
                  <a:pt x="302762" y="1020921"/>
                </a:lnTo>
                <a:lnTo>
                  <a:pt x="181792" y="1033335"/>
                </a:lnTo>
                <a:lnTo>
                  <a:pt x="70240" y="996315"/>
                </a:lnTo>
                <a:lnTo>
                  <a:pt x="48144" y="978169"/>
                </a:lnTo>
                <a:lnTo>
                  <a:pt x="10439" y="913923"/>
                </a:lnTo>
                <a:lnTo>
                  <a:pt x="0" y="788860"/>
                </a:lnTo>
                <a:lnTo>
                  <a:pt x="59699" y="588264"/>
                </a:lnTo>
              </a:path>
            </a:pathLst>
          </a:custGeom>
          <a:ln w="1981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object 21">
            <a:extLst>
              <a:ext uri="{FF2B5EF4-FFF2-40B4-BE49-F238E27FC236}">
                <a16:creationId xmlns:a16="http://schemas.microsoft.com/office/drawing/2014/main" id="{F1868696-C937-ADCB-E327-8C2F52342354}"/>
              </a:ext>
            </a:extLst>
          </p:cNvPr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6305" y="3155060"/>
            <a:ext cx="114680" cy="113537"/>
          </a:xfrm>
          <a:prstGeom prst="rect">
            <a:avLst/>
          </a:prstGeom>
        </p:spPr>
      </p:pic>
      <p:sp>
        <p:nvSpPr>
          <p:cNvPr id="27" name="object 22">
            <a:extLst>
              <a:ext uri="{FF2B5EF4-FFF2-40B4-BE49-F238E27FC236}">
                <a16:creationId xmlns:a16="http://schemas.microsoft.com/office/drawing/2014/main" id="{387366B7-1591-A68B-AE7C-4B3DDD1B90B3}"/>
              </a:ext>
            </a:extLst>
          </p:cNvPr>
          <p:cNvSpPr/>
          <p:nvPr/>
        </p:nvSpPr>
        <p:spPr>
          <a:xfrm>
            <a:off x="7824772" y="3238245"/>
            <a:ext cx="592455" cy="597535"/>
          </a:xfrm>
          <a:custGeom>
            <a:avLst/>
            <a:gdLst/>
            <a:ahLst/>
            <a:cxnLst/>
            <a:rect l="l" t="t" r="r" b="b"/>
            <a:pathLst>
              <a:path w="592454" h="597535">
                <a:moveTo>
                  <a:pt x="0" y="597534"/>
                </a:moveTo>
                <a:lnTo>
                  <a:pt x="35129" y="538156"/>
                </a:lnTo>
                <a:lnTo>
                  <a:pt x="143017" y="389397"/>
                </a:lnTo>
                <a:lnTo>
                  <a:pt x="327415" y="195324"/>
                </a:lnTo>
                <a:lnTo>
                  <a:pt x="592074" y="0"/>
                </a:lnTo>
              </a:path>
            </a:pathLst>
          </a:custGeom>
          <a:ln w="19811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object 23">
            <a:extLst>
              <a:ext uri="{FF2B5EF4-FFF2-40B4-BE49-F238E27FC236}">
                <a16:creationId xmlns:a16="http://schemas.microsoft.com/office/drawing/2014/main" id="{8C2D2581-C887-540F-B3B6-4EEE92B0AC4E}"/>
              </a:ext>
            </a:extLst>
          </p:cNvPr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5966" y="3019551"/>
            <a:ext cx="139040" cy="138937"/>
          </a:xfrm>
          <a:prstGeom prst="rect">
            <a:avLst/>
          </a:prstGeom>
        </p:spPr>
      </p:pic>
      <p:sp>
        <p:nvSpPr>
          <p:cNvPr id="29" name="object 24">
            <a:extLst>
              <a:ext uri="{FF2B5EF4-FFF2-40B4-BE49-F238E27FC236}">
                <a16:creationId xmlns:a16="http://schemas.microsoft.com/office/drawing/2014/main" id="{77146CB5-8BA9-93EF-B317-AAF60A85E875}"/>
              </a:ext>
            </a:extLst>
          </p:cNvPr>
          <p:cNvSpPr/>
          <p:nvPr/>
        </p:nvSpPr>
        <p:spPr>
          <a:xfrm>
            <a:off x="8510572" y="3122969"/>
            <a:ext cx="454025" cy="438150"/>
          </a:xfrm>
          <a:custGeom>
            <a:avLst/>
            <a:gdLst/>
            <a:ahLst/>
            <a:cxnLst/>
            <a:rect l="l" t="t" r="r" b="b"/>
            <a:pathLst>
              <a:path w="454025" h="438150">
                <a:moveTo>
                  <a:pt x="0" y="65365"/>
                </a:moveTo>
                <a:lnTo>
                  <a:pt x="39784" y="46593"/>
                </a:lnTo>
                <a:lnTo>
                  <a:pt x="138541" y="13295"/>
                </a:lnTo>
                <a:lnTo>
                  <a:pt x="265372" y="0"/>
                </a:lnTo>
                <a:lnTo>
                  <a:pt x="389382" y="41235"/>
                </a:lnTo>
                <a:lnTo>
                  <a:pt x="409963" y="60967"/>
                </a:lnTo>
                <a:lnTo>
                  <a:pt x="444881" y="126896"/>
                </a:lnTo>
                <a:lnTo>
                  <a:pt x="453890" y="249118"/>
                </a:lnTo>
                <a:lnTo>
                  <a:pt x="396748" y="437729"/>
                </a:lnTo>
              </a:path>
            </a:pathLst>
          </a:custGeom>
          <a:ln w="19812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object 25">
            <a:extLst>
              <a:ext uri="{FF2B5EF4-FFF2-40B4-BE49-F238E27FC236}">
                <a16:creationId xmlns:a16="http://schemas.microsoft.com/office/drawing/2014/main" id="{E2658EC3-3E60-5F45-59E3-F8195DEE36C4}"/>
              </a:ext>
            </a:extLst>
          </p:cNvPr>
          <p:cNvPicPr/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2855" y="3482466"/>
            <a:ext cx="464537" cy="540639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F9F6A41A-049F-FBCD-B92A-BD61A07FF6B7}"/>
              </a:ext>
            </a:extLst>
          </p:cNvPr>
          <p:cNvGrpSpPr/>
          <p:nvPr/>
        </p:nvGrpSpPr>
        <p:grpSpPr>
          <a:xfrm>
            <a:off x="9323118" y="3860291"/>
            <a:ext cx="963168" cy="963168"/>
            <a:chOff x="9323118" y="3860291"/>
            <a:chExt cx="963168" cy="963168"/>
          </a:xfrm>
        </p:grpSpPr>
        <p:pic>
          <p:nvPicPr>
            <p:cNvPr id="50" name="object 45">
              <a:extLst>
                <a:ext uri="{FF2B5EF4-FFF2-40B4-BE49-F238E27FC236}">
                  <a16:creationId xmlns:a16="http://schemas.microsoft.com/office/drawing/2014/main" id="{2598145B-3CDE-C61B-9FB2-829E366E8817}"/>
                </a:ext>
              </a:extLst>
            </p:cNvPr>
            <p:cNvPicPr/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8418" y="3860291"/>
              <a:ext cx="467868" cy="466344"/>
            </a:xfrm>
            <a:prstGeom prst="rect">
              <a:avLst/>
            </a:prstGeom>
          </p:spPr>
        </p:pic>
        <p:pic>
          <p:nvPicPr>
            <p:cNvPr id="51" name="object 46">
              <a:extLst>
                <a:ext uri="{FF2B5EF4-FFF2-40B4-BE49-F238E27FC236}">
                  <a16:creationId xmlns:a16="http://schemas.microsoft.com/office/drawing/2014/main" id="{3662727F-D9BE-0ACE-70E9-18E43926A4CA}"/>
                </a:ext>
              </a:extLst>
            </p:cNvPr>
            <p:cNvPicPr/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65662" y="4140707"/>
              <a:ext cx="140207" cy="140208"/>
            </a:xfrm>
            <a:prstGeom prst="rect">
              <a:avLst/>
            </a:prstGeom>
          </p:spPr>
        </p:pic>
        <p:pic>
          <p:nvPicPr>
            <p:cNvPr id="52" name="object 47">
              <a:extLst>
                <a:ext uri="{FF2B5EF4-FFF2-40B4-BE49-F238E27FC236}">
                  <a16:creationId xmlns:a16="http://schemas.microsoft.com/office/drawing/2014/main" id="{A260084C-14EE-CEAD-4BF0-3AD6DBCB81C1}"/>
                </a:ext>
              </a:extLst>
            </p:cNvPr>
            <p:cNvPicPr/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65662" y="3954779"/>
              <a:ext cx="140207" cy="138683"/>
            </a:xfrm>
            <a:prstGeom prst="rect">
              <a:avLst/>
            </a:prstGeom>
          </p:spPr>
        </p:pic>
        <p:pic>
          <p:nvPicPr>
            <p:cNvPr id="53" name="object 48">
              <a:extLst>
                <a:ext uri="{FF2B5EF4-FFF2-40B4-BE49-F238E27FC236}">
                  <a16:creationId xmlns:a16="http://schemas.microsoft.com/office/drawing/2014/main" id="{A1FEFEAE-F556-F153-87F4-BBD072D43B25}"/>
                </a:ext>
              </a:extLst>
            </p:cNvPr>
            <p:cNvPicPr/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53114" y="4117847"/>
              <a:ext cx="140207" cy="138683"/>
            </a:xfrm>
            <a:prstGeom prst="rect">
              <a:avLst/>
            </a:prstGeom>
          </p:spPr>
        </p:pic>
        <p:pic>
          <p:nvPicPr>
            <p:cNvPr id="54" name="object 49">
              <a:extLst>
                <a:ext uri="{FF2B5EF4-FFF2-40B4-BE49-F238E27FC236}">
                  <a16:creationId xmlns:a16="http://schemas.microsoft.com/office/drawing/2014/main" id="{AA35A3B1-92B4-81AA-6465-D8F416893FDE}"/>
                </a:ext>
              </a:extLst>
            </p:cNvPr>
            <p:cNvPicPr/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23118" y="3860291"/>
              <a:ext cx="467868" cy="466344"/>
            </a:xfrm>
            <a:prstGeom prst="rect">
              <a:avLst/>
            </a:prstGeom>
          </p:spPr>
        </p:pic>
        <p:pic>
          <p:nvPicPr>
            <p:cNvPr id="55" name="object 50">
              <a:extLst>
                <a:ext uri="{FF2B5EF4-FFF2-40B4-BE49-F238E27FC236}">
                  <a16:creationId xmlns:a16="http://schemas.microsoft.com/office/drawing/2014/main" id="{BB74527F-A550-93C2-E47F-DAFFC505408A}"/>
                </a:ext>
              </a:extLst>
            </p:cNvPr>
            <p:cNvPicPr/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03534" y="4140707"/>
              <a:ext cx="141731" cy="140208"/>
            </a:xfrm>
            <a:prstGeom prst="rect">
              <a:avLst/>
            </a:prstGeom>
          </p:spPr>
        </p:pic>
        <p:pic>
          <p:nvPicPr>
            <p:cNvPr id="56" name="object 51">
              <a:extLst>
                <a:ext uri="{FF2B5EF4-FFF2-40B4-BE49-F238E27FC236}">
                  <a16:creationId xmlns:a16="http://schemas.microsoft.com/office/drawing/2014/main" id="{F81C6EA5-A348-64FF-E631-40084B1FC8A5}"/>
                </a:ext>
              </a:extLst>
            </p:cNvPr>
            <p:cNvPicPr/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17606" y="4140707"/>
              <a:ext cx="140207" cy="140208"/>
            </a:xfrm>
            <a:prstGeom prst="rect">
              <a:avLst/>
            </a:prstGeom>
          </p:spPr>
        </p:pic>
        <p:pic>
          <p:nvPicPr>
            <p:cNvPr id="57" name="object 52">
              <a:extLst>
                <a:ext uri="{FF2B5EF4-FFF2-40B4-BE49-F238E27FC236}">
                  <a16:creationId xmlns:a16="http://schemas.microsoft.com/office/drawing/2014/main" id="{703BC033-3C6E-1199-4EDD-9F19155A61BC}"/>
                </a:ext>
              </a:extLst>
            </p:cNvPr>
            <p:cNvPicPr/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80674" y="3954779"/>
              <a:ext cx="140207" cy="138683"/>
            </a:xfrm>
            <a:prstGeom prst="rect">
              <a:avLst/>
            </a:prstGeom>
          </p:spPr>
        </p:pic>
        <p:pic>
          <p:nvPicPr>
            <p:cNvPr id="58" name="object 53">
              <a:extLst>
                <a:ext uri="{FF2B5EF4-FFF2-40B4-BE49-F238E27FC236}">
                  <a16:creationId xmlns:a16="http://schemas.microsoft.com/office/drawing/2014/main" id="{6A862A5A-5B41-327C-5E97-AFD2A8B61B67}"/>
                </a:ext>
              </a:extLst>
            </p:cNvPr>
            <p:cNvPicPr/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23118" y="4357115"/>
              <a:ext cx="467868" cy="466344"/>
            </a:xfrm>
            <a:prstGeom prst="rect">
              <a:avLst/>
            </a:prstGeom>
          </p:spPr>
        </p:pic>
        <p:pic>
          <p:nvPicPr>
            <p:cNvPr id="59" name="object 54">
              <a:extLst>
                <a:ext uri="{FF2B5EF4-FFF2-40B4-BE49-F238E27FC236}">
                  <a16:creationId xmlns:a16="http://schemas.microsoft.com/office/drawing/2014/main" id="{B7E2ADDD-657A-60DA-5894-BDB94B46CE59}"/>
                </a:ext>
              </a:extLst>
            </p:cNvPr>
            <p:cNvPicPr/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03534" y="4404359"/>
              <a:ext cx="141731" cy="140207"/>
            </a:xfrm>
            <a:prstGeom prst="rect">
              <a:avLst/>
            </a:prstGeom>
          </p:spPr>
        </p:pic>
        <p:pic>
          <p:nvPicPr>
            <p:cNvPr id="60" name="object 55">
              <a:extLst>
                <a:ext uri="{FF2B5EF4-FFF2-40B4-BE49-F238E27FC236}">
                  <a16:creationId xmlns:a16="http://schemas.microsoft.com/office/drawing/2014/main" id="{56E4E69E-0C93-9D6E-38EE-E85C0F94F82F}"/>
                </a:ext>
              </a:extLst>
            </p:cNvPr>
            <p:cNvPicPr/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03534" y="4590287"/>
              <a:ext cx="141731" cy="140207"/>
            </a:xfrm>
            <a:prstGeom prst="rect">
              <a:avLst/>
            </a:prstGeom>
          </p:spPr>
        </p:pic>
        <p:pic>
          <p:nvPicPr>
            <p:cNvPr id="65" name="object 56">
              <a:extLst>
                <a:ext uri="{FF2B5EF4-FFF2-40B4-BE49-F238E27FC236}">
                  <a16:creationId xmlns:a16="http://schemas.microsoft.com/office/drawing/2014/main" id="{B9083EE6-C5E4-EA0C-185E-17A6EBA57E86}"/>
                </a:ext>
              </a:extLst>
            </p:cNvPr>
            <p:cNvPicPr/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17606" y="4427219"/>
              <a:ext cx="140207" cy="140207"/>
            </a:xfrm>
            <a:prstGeom prst="rect">
              <a:avLst/>
            </a:prstGeom>
          </p:spPr>
        </p:pic>
        <p:pic>
          <p:nvPicPr>
            <p:cNvPr id="66" name="object 57">
              <a:extLst>
                <a:ext uri="{FF2B5EF4-FFF2-40B4-BE49-F238E27FC236}">
                  <a16:creationId xmlns:a16="http://schemas.microsoft.com/office/drawing/2014/main" id="{9F4E059D-6551-80FD-A93D-865428B31F3D}"/>
                </a:ext>
              </a:extLst>
            </p:cNvPr>
            <p:cNvPicPr/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8418" y="4357115"/>
              <a:ext cx="467868" cy="466344"/>
            </a:xfrm>
            <a:prstGeom prst="rect">
              <a:avLst/>
            </a:prstGeom>
          </p:spPr>
        </p:pic>
        <p:pic>
          <p:nvPicPr>
            <p:cNvPr id="67" name="object 58">
              <a:extLst>
                <a:ext uri="{FF2B5EF4-FFF2-40B4-BE49-F238E27FC236}">
                  <a16:creationId xmlns:a16="http://schemas.microsoft.com/office/drawing/2014/main" id="{6F2ACF57-DE67-4C2A-66A4-F4CC604ABDA8}"/>
                </a:ext>
              </a:extLst>
            </p:cNvPr>
            <p:cNvPicPr/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65662" y="4404359"/>
              <a:ext cx="140207" cy="140207"/>
            </a:xfrm>
            <a:prstGeom prst="rect">
              <a:avLst/>
            </a:prstGeom>
          </p:spPr>
        </p:pic>
        <p:pic>
          <p:nvPicPr>
            <p:cNvPr id="68" name="object 59">
              <a:extLst>
                <a:ext uri="{FF2B5EF4-FFF2-40B4-BE49-F238E27FC236}">
                  <a16:creationId xmlns:a16="http://schemas.microsoft.com/office/drawing/2014/main" id="{1E23E06F-D5D0-E284-69FB-9E25EAAA0B41}"/>
                </a:ext>
              </a:extLst>
            </p:cNvPr>
            <p:cNvPicPr/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53114" y="4404359"/>
              <a:ext cx="140207" cy="140207"/>
            </a:xfrm>
            <a:prstGeom prst="rect">
              <a:avLst/>
            </a:prstGeom>
          </p:spPr>
        </p:pic>
        <p:pic>
          <p:nvPicPr>
            <p:cNvPr id="69" name="object 60">
              <a:extLst>
                <a:ext uri="{FF2B5EF4-FFF2-40B4-BE49-F238E27FC236}">
                  <a16:creationId xmlns:a16="http://schemas.microsoft.com/office/drawing/2014/main" id="{861E8829-979D-A30D-F050-E69A6EAAE25D}"/>
                </a:ext>
              </a:extLst>
            </p:cNvPr>
            <p:cNvPicPr/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90046" y="4590287"/>
              <a:ext cx="140208" cy="14020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0C1EDE-B069-07BB-D7EB-80EFA8E77AA4}"/>
              </a:ext>
            </a:extLst>
          </p:cNvPr>
          <p:cNvGrpSpPr/>
          <p:nvPr/>
        </p:nvGrpSpPr>
        <p:grpSpPr>
          <a:xfrm>
            <a:off x="9323118" y="2588132"/>
            <a:ext cx="963168" cy="963168"/>
            <a:chOff x="9323118" y="3860291"/>
            <a:chExt cx="963168" cy="963168"/>
          </a:xfrm>
        </p:grpSpPr>
        <p:pic>
          <p:nvPicPr>
            <p:cNvPr id="74" name="object 45">
              <a:extLst>
                <a:ext uri="{FF2B5EF4-FFF2-40B4-BE49-F238E27FC236}">
                  <a16:creationId xmlns:a16="http://schemas.microsoft.com/office/drawing/2014/main" id="{5D6D2329-9AF6-9CC7-D617-1C18B96FFE95}"/>
                </a:ext>
              </a:extLst>
            </p:cNvPr>
            <p:cNvPicPr/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8418" y="3860291"/>
              <a:ext cx="467868" cy="466344"/>
            </a:xfrm>
            <a:prstGeom prst="rect">
              <a:avLst/>
            </a:prstGeom>
          </p:spPr>
        </p:pic>
        <p:pic>
          <p:nvPicPr>
            <p:cNvPr id="75" name="object 46">
              <a:extLst>
                <a:ext uri="{FF2B5EF4-FFF2-40B4-BE49-F238E27FC236}">
                  <a16:creationId xmlns:a16="http://schemas.microsoft.com/office/drawing/2014/main" id="{C31FAF9A-CDD8-8C47-3BAF-7CE28B6D1EB6}"/>
                </a:ext>
              </a:extLst>
            </p:cNvPr>
            <p:cNvPicPr/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65662" y="4140707"/>
              <a:ext cx="140207" cy="140208"/>
            </a:xfrm>
            <a:prstGeom prst="rect">
              <a:avLst/>
            </a:prstGeom>
          </p:spPr>
        </p:pic>
        <p:pic>
          <p:nvPicPr>
            <p:cNvPr id="76" name="object 47">
              <a:extLst>
                <a:ext uri="{FF2B5EF4-FFF2-40B4-BE49-F238E27FC236}">
                  <a16:creationId xmlns:a16="http://schemas.microsoft.com/office/drawing/2014/main" id="{9005644B-9399-AE17-66D9-02FE7EEFE840}"/>
                </a:ext>
              </a:extLst>
            </p:cNvPr>
            <p:cNvPicPr/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65662" y="3954779"/>
              <a:ext cx="140207" cy="138683"/>
            </a:xfrm>
            <a:prstGeom prst="rect">
              <a:avLst/>
            </a:prstGeom>
          </p:spPr>
        </p:pic>
        <p:pic>
          <p:nvPicPr>
            <p:cNvPr id="77" name="object 48">
              <a:extLst>
                <a:ext uri="{FF2B5EF4-FFF2-40B4-BE49-F238E27FC236}">
                  <a16:creationId xmlns:a16="http://schemas.microsoft.com/office/drawing/2014/main" id="{4974B32F-452C-CB7B-9ED4-698FE560FA4A}"/>
                </a:ext>
              </a:extLst>
            </p:cNvPr>
            <p:cNvPicPr/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53114" y="4117847"/>
              <a:ext cx="140207" cy="138683"/>
            </a:xfrm>
            <a:prstGeom prst="rect">
              <a:avLst/>
            </a:prstGeom>
          </p:spPr>
        </p:pic>
        <p:pic>
          <p:nvPicPr>
            <p:cNvPr id="78" name="object 49">
              <a:extLst>
                <a:ext uri="{FF2B5EF4-FFF2-40B4-BE49-F238E27FC236}">
                  <a16:creationId xmlns:a16="http://schemas.microsoft.com/office/drawing/2014/main" id="{212F9103-8E9E-1E6C-379C-13881B729AA7}"/>
                </a:ext>
              </a:extLst>
            </p:cNvPr>
            <p:cNvPicPr/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23118" y="3860291"/>
              <a:ext cx="467868" cy="466344"/>
            </a:xfrm>
            <a:prstGeom prst="rect">
              <a:avLst/>
            </a:prstGeom>
          </p:spPr>
        </p:pic>
        <p:pic>
          <p:nvPicPr>
            <p:cNvPr id="79" name="object 50">
              <a:extLst>
                <a:ext uri="{FF2B5EF4-FFF2-40B4-BE49-F238E27FC236}">
                  <a16:creationId xmlns:a16="http://schemas.microsoft.com/office/drawing/2014/main" id="{06822B5C-513B-44AB-8878-E74B11B03A35}"/>
                </a:ext>
              </a:extLst>
            </p:cNvPr>
            <p:cNvPicPr/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03534" y="4140707"/>
              <a:ext cx="141731" cy="140208"/>
            </a:xfrm>
            <a:prstGeom prst="rect">
              <a:avLst/>
            </a:prstGeom>
          </p:spPr>
        </p:pic>
        <p:pic>
          <p:nvPicPr>
            <p:cNvPr id="80" name="object 51">
              <a:extLst>
                <a:ext uri="{FF2B5EF4-FFF2-40B4-BE49-F238E27FC236}">
                  <a16:creationId xmlns:a16="http://schemas.microsoft.com/office/drawing/2014/main" id="{1889023A-158E-6B7C-76C5-20DB0148DAA4}"/>
                </a:ext>
              </a:extLst>
            </p:cNvPr>
            <p:cNvPicPr/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17606" y="4140707"/>
              <a:ext cx="140207" cy="140208"/>
            </a:xfrm>
            <a:prstGeom prst="rect">
              <a:avLst/>
            </a:prstGeom>
          </p:spPr>
        </p:pic>
        <p:pic>
          <p:nvPicPr>
            <p:cNvPr id="81" name="object 52">
              <a:extLst>
                <a:ext uri="{FF2B5EF4-FFF2-40B4-BE49-F238E27FC236}">
                  <a16:creationId xmlns:a16="http://schemas.microsoft.com/office/drawing/2014/main" id="{FC1F8452-57A1-83C5-34FA-D2298A10907D}"/>
                </a:ext>
              </a:extLst>
            </p:cNvPr>
            <p:cNvPicPr/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80674" y="3954779"/>
              <a:ext cx="140207" cy="138683"/>
            </a:xfrm>
            <a:prstGeom prst="rect">
              <a:avLst/>
            </a:prstGeom>
          </p:spPr>
        </p:pic>
        <p:pic>
          <p:nvPicPr>
            <p:cNvPr id="82" name="object 53">
              <a:extLst>
                <a:ext uri="{FF2B5EF4-FFF2-40B4-BE49-F238E27FC236}">
                  <a16:creationId xmlns:a16="http://schemas.microsoft.com/office/drawing/2014/main" id="{729BF062-8A1E-2DA4-4C5D-9CB11F8FDD5C}"/>
                </a:ext>
              </a:extLst>
            </p:cNvPr>
            <p:cNvPicPr/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23118" y="4357115"/>
              <a:ext cx="467868" cy="466344"/>
            </a:xfrm>
            <a:prstGeom prst="rect">
              <a:avLst/>
            </a:prstGeom>
          </p:spPr>
        </p:pic>
        <p:pic>
          <p:nvPicPr>
            <p:cNvPr id="83" name="object 54">
              <a:extLst>
                <a:ext uri="{FF2B5EF4-FFF2-40B4-BE49-F238E27FC236}">
                  <a16:creationId xmlns:a16="http://schemas.microsoft.com/office/drawing/2014/main" id="{FDFD5568-E13B-D567-E094-4D313AA4EDC6}"/>
                </a:ext>
              </a:extLst>
            </p:cNvPr>
            <p:cNvPicPr/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03534" y="4404359"/>
              <a:ext cx="141731" cy="140207"/>
            </a:xfrm>
            <a:prstGeom prst="rect">
              <a:avLst/>
            </a:prstGeom>
          </p:spPr>
        </p:pic>
        <p:pic>
          <p:nvPicPr>
            <p:cNvPr id="84" name="object 55">
              <a:extLst>
                <a:ext uri="{FF2B5EF4-FFF2-40B4-BE49-F238E27FC236}">
                  <a16:creationId xmlns:a16="http://schemas.microsoft.com/office/drawing/2014/main" id="{43FCD231-43AB-2DFB-7C92-778DA63592A0}"/>
                </a:ext>
              </a:extLst>
            </p:cNvPr>
            <p:cNvPicPr/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03534" y="4590287"/>
              <a:ext cx="141731" cy="140207"/>
            </a:xfrm>
            <a:prstGeom prst="rect">
              <a:avLst/>
            </a:prstGeom>
          </p:spPr>
        </p:pic>
        <p:pic>
          <p:nvPicPr>
            <p:cNvPr id="85" name="object 56">
              <a:extLst>
                <a:ext uri="{FF2B5EF4-FFF2-40B4-BE49-F238E27FC236}">
                  <a16:creationId xmlns:a16="http://schemas.microsoft.com/office/drawing/2014/main" id="{886EB29B-9275-C1B4-884D-41E54A42CD86}"/>
                </a:ext>
              </a:extLst>
            </p:cNvPr>
            <p:cNvPicPr/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17606" y="4427219"/>
              <a:ext cx="140207" cy="140207"/>
            </a:xfrm>
            <a:prstGeom prst="rect">
              <a:avLst/>
            </a:prstGeom>
          </p:spPr>
        </p:pic>
        <p:pic>
          <p:nvPicPr>
            <p:cNvPr id="86" name="object 57">
              <a:extLst>
                <a:ext uri="{FF2B5EF4-FFF2-40B4-BE49-F238E27FC236}">
                  <a16:creationId xmlns:a16="http://schemas.microsoft.com/office/drawing/2014/main" id="{4430A9DE-D470-A8E2-3FC6-AA67524292B3}"/>
                </a:ext>
              </a:extLst>
            </p:cNvPr>
            <p:cNvPicPr/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8418" y="4357115"/>
              <a:ext cx="467868" cy="466344"/>
            </a:xfrm>
            <a:prstGeom prst="rect">
              <a:avLst/>
            </a:prstGeom>
          </p:spPr>
        </p:pic>
        <p:pic>
          <p:nvPicPr>
            <p:cNvPr id="87" name="object 58">
              <a:extLst>
                <a:ext uri="{FF2B5EF4-FFF2-40B4-BE49-F238E27FC236}">
                  <a16:creationId xmlns:a16="http://schemas.microsoft.com/office/drawing/2014/main" id="{2A8E88B1-7FDE-43E4-4AB9-183E5F827096}"/>
                </a:ext>
              </a:extLst>
            </p:cNvPr>
            <p:cNvPicPr/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65662" y="4404359"/>
              <a:ext cx="140207" cy="140207"/>
            </a:xfrm>
            <a:prstGeom prst="rect">
              <a:avLst/>
            </a:prstGeom>
          </p:spPr>
        </p:pic>
        <p:pic>
          <p:nvPicPr>
            <p:cNvPr id="88" name="object 59">
              <a:extLst>
                <a:ext uri="{FF2B5EF4-FFF2-40B4-BE49-F238E27FC236}">
                  <a16:creationId xmlns:a16="http://schemas.microsoft.com/office/drawing/2014/main" id="{95C2E2AF-71E1-A686-CDDB-82B649D640EB}"/>
                </a:ext>
              </a:extLst>
            </p:cNvPr>
            <p:cNvPicPr/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53114" y="4404359"/>
              <a:ext cx="140207" cy="140207"/>
            </a:xfrm>
            <a:prstGeom prst="rect">
              <a:avLst/>
            </a:prstGeom>
          </p:spPr>
        </p:pic>
        <p:pic>
          <p:nvPicPr>
            <p:cNvPr id="89" name="object 60">
              <a:extLst>
                <a:ext uri="{FF2B5EF4-FFF2-40B4-BE49-F238E27FC236}">
                  <a16:creationId xmlns:a16="http://schemas.microsoft.com/office/drawing/2014/main" id="{52EC77F3-161B-2CC3-63D1-5E0AAEE0F042}"/>
                </a:ext>
              </a:extLst>
            </p:cNvPr>
            <p:cNvPicPr/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90046" y="4590287"/>
              <a:ext cx="140208" cy="140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713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4662B-CDD6-2CE1-F3FD-C9476E9BB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15A53A5-B18E-9471-CA17-0830B63BD902}"/>
              </a:ext>
            </a:extLst>
          </p:cNvPr>
          <p:cNvSpPr txBox="1"/>
          <p:nvPr/>
        </p:nvSpPr>
        <p:spPr>
          <a:xfrm>
            <a:off x="1530395" y="659815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What is Legend?</a:t>
            </a:r>
          </a:p>
        </p:txBody>
      </p:sp>
      <p:sp>
        <p:nvSpPr>
          <p:cNvPr id="3" name="Freeform 270">
            <a:extLst>
              <a:ext uri="{FF2B5EF4-FFF2-40B4-BE49-F238E27FC236}">
                <a16:creationId xmlns:a16="http://schemas.microsoft.com/office/drawing/2014/main" id="{20A8485C-79C9-053F-4BCC-2E93D5F72052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5615390" y="3010896"/>
            <a:ext cx="945794" cy="942450"/>
          </a:xfrm>
          <a:custGeom>
            <a:avLst/>
            <a:gdLst>
              <a:gd name="T0" fmla="*/ 452 w 452"/>
              <a:gd name="T1" fmla="*/ 226 h 452"/>
              <a:gd name="T2" fmla="*/ 226 w 452"/>
              <a:gd name="T3" fmla="*/ 0 h 452"/>
              <a:gd name="T4" fmla="*/ 0 w 452"/>
              <a:gd name="T5" fmla="*/ 226 h 452"/>
              <a:gd name="T6" fmla="*/ 226 w 452"/>
              <a:gd name="T7" fmla="*/ 452 h 452"/>
              <a:gd name="T8" fmla="*/ 452 w 452"/>
              <a:gd name="T9" fmla="*/ 226 h 452"/>
              <a:gd name="T10" fmla="*/ 48 w 452"/>
              <a:gd name="T11" fmla="*/ 226 h 452"/>
              <a:gd name="T12" fmla="*/ 226 w 452"/>
              <a:gd name="T13" fmla="*/ 48 h 452"/>
              <a:gd name="T14" fmla="*/ 403 w 452"/>
              <a:gd name="T15" fmla="*/ 226 h 452"/>
              <a:gd name="T16" fmla="*/ 226 w 452"/>
              <a:gd name="T17" fmla="*/ 403 h 452"/>
              <a:gd name="T18" fmla="*/ 48 w 452"/>
              <a:gd name="T19" fmla="*/ 226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2" h="452">
                <a:moveTo>
                  <a:pt x="452" y="226"/>
                </a:moveTo>
                <a:cubicBezTo>
                  <a:pt x="452" y="101"/>
                  <a:pt x="351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51"/>
                  <a:pt x="101" y="452"/>
                  <a:pt x="226" y="452"/>
                </a:cubicBezTo>
                <a:cubicBezTo>
                  <a:pt x="351" y="452"/>
                  <a:pt x="452" y="351"/>
                  <a:pt x="452" y="226"/>
                </a:cubicBezTo>
                <a:close/>
                <a:moveTo>
                  <a:pt x="48" y="226"/>
                </a:moveTo>
                <a:cubicBezTo>
                  <a:pt x="48" y="128"/>
                  <a:pt x="128" y="48"/>
                  <a:pt x="226" y="48"/>
                </a:cubicBezTo>
                <a:cubicBezTo>
                  <a:pt x="324" y="48"/>
                  <a:pt x="403" y="128"/>
                  <a:pt x="403" y="226"/>
                </a:cubicBezTo>
                <a:cubicBezTo>
                  <a:pt x="403" y="324"/>
                  <a:pt x="324" y="403"/>
                  <a:pt x="226" y="403"/>
                </a:cubicBezTo>
                <a:cubicBezTo>
                  <a:pt x="128" y="403"/>
                  <a:pt x="48" y="324"/>
                  <a:pt x="48" y="226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75000"/>
                <a:lumOff val="25000"/>
                <a:alpha val="2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" name="Oval 269">
            <a:extLst>
              <a:ext uri="{FF2B5EF4-FFF2-40B4-BE49-F238E27FC236}">
                <a16:creationId xmlns:a16="http://schemas.microsoft.com/office/drawing/2014/main" id="{E5EA9DDE-EC2A-C6EB-1617-C44CA85BECB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961955" y="4789555"/>
            <a:ext cx="2252663" cy="224631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34530C-27EF-F137-6383-751E94735E18}"/>
              </a:ext>
            </a:extLst>
          </p:cNvPr>
          <p:cNvCxnSpPr>
            <a:cxnSpLocks/>
          </p:cNvCxnSpPr>
          <p:nvPr/>
        </p:nvCxnSpPr>
        <p:spPr>
          <a:xfrm rot="10800000" flipH="1">
            <a:off x="8638029" y="4178146"/>
            <a:ext cx="4264" cy="131927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96">
            <a:extLst>
              <a:ext uri="{FF2B5EF4-FFF2-40B4-BE49-F238E27FC236}">
                <a16:creationId xmlns:a16="http://schemas.microsoft.com/office/drawing/2014/main" id="{637197C4-8B4D-7966-5453-AB9C2564A31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592443" y="4165813"/>
            <a:ext cx="95437" cy="93362"/>
          </a:xfrm>
          <a:prstGeom prst="ellipse">
            <a:avLst/>
          </a:prstGeom>
          <a:solidFill>
            <a:srgbClr val="124A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C090A-173A-E57C-188E-5BD50654673A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49707" y="4178146"/>
            <a:ext cx="4264" cy="131927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96">
            <a:extLst>
              <a:ext uri="{FF2B5EF4-FFF2-40B4-BE49-F238E27FC236}">
                <a16:creationId xmlns:a16="http://schemas.microsoft.com/office/drawing/2014/main" id="{FFC3D6B2-3458-7319-7557-CDFCDBB74E3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504120" y="4158152"/>
            <a:ext cx="95437" cy="93362"/>
          </a:xfrm>
          <a:prstGeom prst="ellipse">
            <a:avLst/>
          </a:prstGeom>
          <a:solidFill>
            <a:srgbClr val="124A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C14E7C-F174-3206-EA8F-D446304D0925}"/>
              </a:ext>
            </a:extLst>
          </p:cNvPr>
          <p:cNvCxnSpPr>
            <a:cxnSpLocks/>
          </p:cNvCxnSpPr>
          <p:nvPr/>
        </p:nvCxnSpPr>
        <p:spPr>
          <a:xfrm>
            <a:off x="6096000" y="3937377"/>
            <a:ext cx="0" cy="25045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280">
            <a:extLst>
              <a:ext uri="{FF2B5EF4-FFF2-40B4-BE49-F238E27FC236}">
                <a16:creationId xmlns:a16="http://schemas.microsoft.com/office/drawing/2014/main" id="{BECA8CF7-CCA0-D590-2ECB-80D1D9084F6D}"/>
              </a:ext>
            </a:extLst>
          </p:cNvPr>
          <p:cNvSpPr>
            <a:spLocks/>
          </p:cNvSpPr>
          <p:nvPr/>
        </p:nvSpPr>
        <p:spPr bwMode="auto">
          <a:xfrm rot="10800000">
            <a:off x="6087492" y="4187893"/>
            <a:ext cx="1300163" cy="493713"/>
          </a:xfrm>
          <a:custGeom>
            <a:avLst/>
            <a:gdLst>
              <a:gd name="T0" fmla="*/ 433 w 436"/>
              <a:gd name="T1" fmla="*/ 114 h 166"/>
              <a:gd name="T2" fmla="*/ 109 w 436"/>
              <a:gd name="T3" fmla="*/ 3 h 166"/>
              <a:gd name="T4" fmla="*/ 109 w 436"/>
              <a:gd name="T5" fmla="*/ 3 h 166"/>
              <a:gd name="T6" fmla="*/ 104 w 436"/>
              <a:gd name="T7" fmla="*/ 0 h 166"/>
              <a:gd name="T8" fmla="*/ 104 w 436"/>
              <a:gd name="T9" fmla="*/ 0 h 166"/>
              <a:gd name="T10" fmla="*/ 104 w 436"/>
              <a:gd name="T11" fmla="*/ 0 h 166"/>
              <a:gd name="T12" fmla="*/ 87 w 436"/>
              <a:gd name="T13" fmla="*/ 23 h 166"/>
              <a:gd name="T14" fmla="*/ 0 w 436"/>
              <a:gd name="T15" fmla="*/ 136 h 166"/>
              <a:gd name="T16" fmla="*/ 5 w 436"/>
              <a:gd name="T17" fmla="*/ 140 h 166"/>
              <a:gd name="T18" fmla="*/ 78 w 436"/>
              <a:gd name="T19" fmla="*/ 45 h 166"/>
              <a:gd name="T20" fmla="*/ 433 w 436"/>
              <a:gd name="T21" fmla="*/ 166 h 166"/>
              <a:gd name="T22" fmla="*/ 436 w 436"/>
              <a:gd name="T23" fmla="*/ 166 h 166"/>
              <a:gd name="T24" fmla="*/ 436 w 436"/>
              <a:gd name="T25" fmla="*/ 114 h 166"/>
              <a:gd name="T26" fmla="*/ 433 w 436"/>
              <a:gd name="T27" fmla="*/ 114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6" h="166">
                <a:moveTo>
                  <a:pt x="433" y="114"/>
                </a:moveTo>
                <a:cubicBezTo>
                  <a:pt x="311" y="114"/>
                  <a:pt x="199" y="73"/>
                  <a:pt x="109" y="3"/>
                </a:cubicBezTo>
                <a:cubicBezTo>
                  <a:pt x="109" y="3"/>
                  <a:pt x="109" y="3"/>
                  <a:pt x="109" y="3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87" y="23"/>
                  <a:pt x="87" y="23"/>
                  <a:pt x="87" y="23"/>
                </a:cubicBezTo>
                <a:cubicBezTo>
                  <a:pt x="0" y="136"/>
                  <a:pt x="0" y="136"/>
                  <a:pt x="0" y="136"/>
                </a:cubicBezTo>
                <a:cubicBezTo>
                  <a:pt x="5" y="140"/>
                  <a:pt x="5" y="140"/>
                  <a:pt x="5" y="140"/>
                </a:cubicBezTo>
                <a:cubicBezTo>
                  <a:pt x="78" y="45"/>
                  <a:pt x="78" y="45"/>
                  <a:pt x="78" y="45"/>
                </a:cubicBezTo>
                <a:cubicBezTo>
                  <a:pt x="176" y="121"/>
                  <a:pt x="299" y="166"/>
                  <a:pt x="433" y="166"/>
                </a:cubicBezTo>
                <a:cubicBezTo>
                  <a:pt x="434" y="166"/>
                  <a:pt x="435" y="166"/>
                  <a:pt x="436" y="166"/>
                </a:cubicBezTo>
                <a:cubicBezTo>
                  <a:pt x="436" y="114"/>
                  <a:pt x="436" y="114"/>
                  <a:pt x="436" y="114"/>
                </a:cubicBezTo>
                <a:cubicBezTo>
                  <a:pt x="435" y="114"/>
                  <a:pt x="434" y="114"/>
                  <a:pt x="433" y="1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 dirty="0"/>
          </a:p>
        </p:txBody>
      </p:sp>
      <p:sp>
        <p:nvSpPr>
          <p:cNvPr id="12" name="Freeform 278">
            <a:extLst>
              <a:ext uri="{FF2B5EF4-FFF2-40B4-BE49-F238E27FC236}">
                <a16:creationId xmlns:a16="http://schemas.microsoft.com/office/drawing/2014/main" id="{6B8158E5-661D-06C3-94A3-899143520FF4}"/>
              </a:ext>
            </a:extLst>
          </p:cNvPr>
          <p:cNvSpPr>
            <a:spLocks/>
          </p:cNvSpPr>
          <p:nvPr/>
        </p:nvSpPr>
        <p:spPr bwMode="auto">
          <a:xfrm rot="10800000">
            <a:off x="4003105" y="4572068"/>
            <a:ext cx="1111250" cy="1358900"/>
          </a:xfrm>
          <a:custGeom>
            <a:avLst/>
            <a:gdLst>
              <a:gd name="T0" fmla="*/ 373 w 373"/>
              <a:gd name="T1" fmla="*/ 0 h 457"/>
              <a:gd name="T2" fmla="*/ 201 w 373"/>
              <a:gd name="T3" fmla="*/ 0 h 457"/>
              <a:gd name="T4" fmla="*/ 201 w 373"/>
              <a:gd name="T5" fmla="*/ 6 h 457"/>
              <a:gd name="T6" fmla="*/ 201 w 373"/>
              <a:gd name="T7" fmla="*/ 6 h 457"/>
              <a:gd name="T8" fmla="*/ 201 w 373"/>
              <a:gd name="T9" fmla="*/ 7 h 457"/>
              <a:gd name="T10" fmla="*/ 0 w 373"/>
              <a:gd name="T11" fmla="*/ 419 h 457"/>
              <a:gd name="T12" fmla="*/ 35 w 373"/>
              <a:gd name="T13" fmla="*/ 457 h 457"/>
              <a:gd name="T14" fmla="*/ 253 w 373"/>
              <a:gd name="T15" fmla="*/ 8 h 457"/>
              <a:gd name="T16" fmla="*/ 253 w 373"/>
              <a:gd name="T17" fmla="*/ 6 h 457"/>
              <a:gd name="T18" fmla="*/ 373 w 373"/>
              <a:gd name="T19" fmla="*/ 6 h 457"/>
              <a:gd name="T20" fmla="*/ 373 w 373"/>
              <a:gd name="T21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3" h="457">
                <a:moveTo>
                  <a:pt x="373" y="0"/>
                </a:moveTo>
                <a:cubicBezTo>
                  <a:pt x="201" y="0"/>
                  <a:pt x="201" y="0"/>
                  <a:pt x="201" y="0"/>
                </a:cubicBezTo>
                <a:cubicBezTo>
                  <a:pt x="201" y="6"/>
                  <a:pt x="201" y="6"/>
                  <a:pt x="201" y="6"/>
                </a:cubicBezTo>
                <a:cubicBezTo>
                  <a:pt x="201" y="6"/>
                  <a:pt x="201" y="6"/>
                  <a:pt x="201" y="6"/>
                </a:cubicBezTo>
                <a:cubicBezTo>
                  <a:pt x="201" y="6"/>
                  <a:pt x="201" y="7"/>
                  <a:pt x="201" y="7"/>
                </a:cubicBezTo>
                <a:cubicBezTo>
                  <a:pt x="199" y="174"/>
                  <a:pt x="121" y="322"/>
                  <a:pt x="0" y="419"/>
                </a:cubicBezTo>
                <a:cubicBezTo>
                  <a:pt x="35" y="457"/>
                  <a:pt x="35" y="457"/>
                  <a:pt x="35" y="457"/>
                </a:cubicBezTo>
                <a:cubicBezTo>
                  <a:pt x="167" y="352"/>
                  <a:pt x="251" y="189"/>
                  <a:pt x="253" y="8"/>
                </a:cubicBezTo>
                <a:cubicBezTo>
                  <a:pt x="253" y="7"/>
                  <a:pt x="253" y="6"/>
                  <a:pt x="253" y="6"/>
                </a:cubicBezTo>
                <a:cubicBezTo>
                  <a:pt x="373" y="6"/>
                  <a:pt x="373" y="6"/>
                  <a:pt x="373" y="6"/>
                </a:cubicBezTo>
                <a:lnTo>
                  <a:pt x="37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15" name="Freeform 281">
            <a:extLst>
              <a:ext uri="{FF2B5EF4-FFF2-40B4-BE49-F238E27FC236}">
                <a16:creationId xmlns:a16="http://schemas.microsoft.com/office/drawing/2014/main" id="{36D6D098-3530-1E3C-EA3C-8B89C652D3B5}"/>
              </a:ext>
            </a:extLst>
          </p:cNvPr>
          <p:cNvSpPr>
            <a:spLocks/>
          </p:cNvSpPr>
          <p:nvPr/>
        </p:nvSpPr>
        <p:spPr bwMode="auto">
          <a:xfrm rot="10800000">
            <a:off x="4771455" y="4187893"/>
            <a:ext cx="1316038" cy="496888"/>
          </a:xfrm>
          <a:custGeom>
            <a:avLst/>
            <a:gdLst>
              <a:gd name="T0" fmla="*/ 362 w 442"/>
              <a:gd name="T1" fmla="*/ 38 h 167"/>
              <a:gd name="T2" fmla="*/ 362 w 442"/>
              <a:gd name="T3" fmla="*/ 38 h 167"/>
              <a:gd name="T4" fmla="*/ 327 w 442"/>
              <a:gd name="T5" fmla="*/ 0 h 167"/>
              <a:gd name="T6" fmla="*/ 0 w 442"/>
              <a:gd name="T7" fmla="*/ 115 h 167"/>
              <a:gd name="T8" fmla="*/ 0 w 442"/>
              <a:gd name="T9" fmla="*/ 167 h 167"/>
              <a:gd name="T10" fmla="*/ 357 w 442"/>
              <a:gd name="T11" fmla="*/ 42 h 167"/>
              <a:gd name="T12" fmla="*/ 437 w 442"/>
              <a:gd name="T13" fmla="*/ 132 h 167"/>
              <a:gd name="T14" fmla="*/ 442 w 442"/>
              <a:gd name="T15" fmla="*/ 128 h 167"/>
              <a:gd name="T16" fmla="*/ 362 w 442"/>
              <a:gd name="T17" fmla="*/ 38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2" h="167">
                <a:moveTo>
                  <a:pt x="362" y="38"/>
                </a:moveTo>
                <a:cubicBezTo>
                  <a:pt x="362" y="38"/>
                  <a:pt x="362" y="38"/>
                  <a:pt x="362" y="38"/>
                </a:cubicBezTo>
                <a:cubicBezTo>
                  <a:pt x="327" y="0"/>
                  <a:pt x="327" y="0"/>
                  <a:pt x="327" y="0"/>
                </a:cubicBezTo>
                <a:cubicBezTo>
                  <a:pt x="237" y="71"/>
                  <a:pt x="124" y="114"/>
                  <a:pt x="0" y="115"/>
                </a:cubicBezTo>
                <a:cubicBezTo>
                  <a:pt x="0" y="167"/>
                  <a:pt x="0" y="167"/>
                  <a:pt x="0" y="167"/>
                </a:cubicBezTo>
                <a:cubicBezTo>
                  <a:pt x="135" y="166"/>
                  <a:pt x="259" y="119"/>
                  <a:pt x="357" y="42"/>
                </a:cubicBezTo>
                <a:cubicBezTo>
                  <a:pt x="437" y="132"/>
                  <a:pt x="437" y="132"/>
                  <a:pt x="437" y="132"/>
                </a:cubicBezTo>
                <a:cubicBezTo>
                  <a:pt x="442" y="128"/>
                  <a:pt x="442" y="128"/>
                  <a:pt x="442" y="128"/>
                </a:cubicBezTo>
                <a:lnTo>
                  <a:pt x="362" y="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31" name="Freeform 279">
            <a:extLst>
              <a:ext uri="{FF2B5EF4-FFF2-40B4-BE49-F238E27FC236}">
                <a16:creationId xmlns:a16="http://schemas.microsoft.com/office/drawing/2014/main" id="{A812110B-16F5-8BE3-491B-380D1BF9548C}"/>
              </a:ext>
            </a:extLst>
          </p:cNvPr>
          <p:cNvSpPr>
            <a:spLocks/>
          </p:cNvSpPr>
          <p:nvPr/>
        </p:nvSpPr>
        <p:spPr bwMode="auto">
          <a:xfrm rot="10800000">
            <a:off x="7074470" y="4559368"/>
            <a:ext cx="1114425" cy="1371600"/>
          </a:xfrm>
          <a:custGeom>
            <a:avLst/>
            <a:gdLst>
              <a:gd name="T0" fmla="*/ 172 w 374"/>
              <a:gd name="T1" fmla="*/ 6 h 461"/>
              <a:gd name="T2" fmla="*/ 172 w 374"/>
              <a:gd name="T3" fmla="*/ 3 h 461"/>
              <a:gd name="T4" fmla="*/ 172 w 374"/>
              <a:gd name="T5" fmla="*/ 3 h 461"/>
              <a:gd name="T6" fmla="*/ 172 w 374"/>
              <a:gd name="T7" fmla="*/ 0 h 461"/>
              <a:gd name="T8" fmla="*/ 0 w 374"/>
              <a:gd name="T9" fmla="*/ 0 h 461"/>
              <a:gd name="T10" fmla="*/ 0 w 374"/>
              <a:gd name="T11" fmla="*/ 6 h 461"/>
              <a:gd name="T12" fmla="*/ 120 w 374"/>
              <a:gd name="T13" fmla="*/ 6 h 461"/>
              <a:gd name="T14" fmla="*/ 120 w 374"/>
              <a:gd name="T15" fmla="*/ 7 h 461"/>
              <a:gd name="T16" fmla="*/ 343 w 374"/>
              <a:gd name="T17" fmla="*/ 461 h 461"/>
              <a:gd name="T18" fmla="*/ 374 w 374"/>
              <a:gd name="T19" fmla="*/ 420 h 461"/>
              <a:gd name="T20" fmla="*/ 172 w 374"/>
              <a:gd name="T21" fmla="*/ 6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4" h="461">
                <a:moveTo>
                  <a:pt x="172" y="6"/>
                </a:moveTo>
                <a:cubicBezTo>
                  <a:pt x="172" y="5"/>
                  <a:pt x="172" y="4"/>
                  <a:pt x="172" y="3"/>
                </a:cubicBezTo>
                <a:cubicBezTo>
                  <a:pt x="172" y="3"/>
                  <a:pt x="172" y="3"/>
                  <a:pt x="172" y="3"/>
                </a:cubicBezTo>
                <a:cubicBezTo>
                  <a:pt x="172" y="0"/>
                  <a:pt x="172" y="0"/>
                  <a:pt x="17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6"/>
                  <a:pt x="120" y="6"/>
                  <a:pt x="120" y="7"/>
                </a:cubicBezTo>
                <a:cubicBezTo>
                  <a:pt x="121" y="191"/>
                  <a:pt x="208" y="355"/>
                  <a:pt x="343" y="461"/>
                </a:cubicBezTo>
                <a:cubicBezTo>
                  <a:pt x="374" y="420"/>
                  <a:pt x="374" y="420"/>
                  <a:pt x="374" y="420"/>
                </a:cubicBezTo>
                <a:cubicBezTo>
                  <a:pt x="252" y="323"/>
                  <a:pt x="173" y="174"/>
                  <a:pt x="172" y="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563FC0-AE60-8FA2-A9BD-176A989F274B}"/>
              </a:ext>
            </a:extLst>
          </p:cNvPr>
          <p:cNvCxnSpPr>
            <a:cxnSpLocks/>
          </p:cNvCxnSpPr>
          <p:nvPr/>
        </p:nvCxnSpPr>
        <p:spPr>
          <a:xfrm rot="10800000">
            <a:off x="7916864" y="3296423"/>
            <a:ext cx="0" cy="2139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96">
            <a:extLst>
              <a:ext uri="{FF2B5EF4-FFF2-40B4-BE49-F238E27FC236}">
                <a16:creationId xmlns:a16="http://schemas.microsoft.com/office/drawing/2014/main" id="{E048DC4F-B085-1106-824A-BFAB99F6B63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869146" y="3262442"/>
            <a:ext cx="95437" cy="93362"/>
          </a:xfrm>
          <a:prstGeom prst="ellipse">
            <a:avLst/>
          </a:prstGeom>
          <a:solidFill>
            <a:srgbClr val="124A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1F98A0-411D-71CA-F656-A773FF980453}"/>
              </a:ext>
            </a:extLst>
          </p:cNvPr>
          <p:cNvCxnSpPr>
            <a:cxnSpLocks/>
          </p:cNvCxnSpPr>
          <p:nvPr/>
        </p:nvCxnSpPr>
        <p:spPr>
          <a:xfrm rot="10800000">
            <a:off x="4275136" y="3309123"/>
            <a:ext cx="0" cy="25045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96">
            <a:extLst>
              <a:ext uri="{FF2B5EF4-FFF2-40B4-BE49-F238E27FC236}">
                <a16:creationId xmlns:a16="http://schemas.microsoft.com/office/drawing/2014/main" id="{642C86AA-FD77-AA2C-EA88-22D8D9F6A0C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227418" y="3262442"/>
            <a:ext cx="95437" cy="93362"/>
          </a:xfrm>
          <a:prstGeom prst="ellipse">
            <a:avLst/>
          </a:prstGeom>
          <a:solidFill>
            <a:srgbClr val="124A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36" name="Freeform 272">
            <a:extLst>
              <a:ext uri="{FF2B5EF4-FFF2-40B4-BE49-F238E27FC236}">
                <a16:creationId xmlns:a16="http://schemas.microsoft.com/office/drawing/2014/main" id="{AB525F28-CCC0-EB04-3CB4-C4DC18408B5C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4681042" y="4499422"/>
            <a:ext cx="2829918" cy="2826580"/>
          </a:xfrm>
          <a:custGeom>
            <a:avLst/>
            <a:gdLst>
              <a:gd name="T0" fmla="*/ 452 w 452"/>
              <a:gd name="T1" fmla="*/ 226 h 452"/>
              <a:gd name="T2" fmla="*/ 226 w 452"/>
              <a:gd name="T3" fmla="*/ 0 h 452"/>
              <a:gd name="T4" fmla="*/ 0 w 452"/>
              <a:gd name="T5" fmla="*/ 226 h 452"/>
              <a:gd name="T6" fmla="*/ 226 w 452"/>
              <a:gd name="T7" fmla="*/ 452 h 452"/>
              <a:gd name="T8" fmla="*/ 452 w 452"/>
              <a:gd name="T9" fmla="*/ 226 h 452"/>
              <a:gd name="T10" fmla="*/ 49 w 452"/>
              <a:gd name="T11" fmla="*/ 226 h 452"/>
              <a:gd name="T12" fmla="*/ 226 w 452"/>
              <a:gd name="T13" fmla="*/ 49 h 452"/>
              <a:gd name="T14" fmla="*/ 404 w 452"/>
              <a:gd name="T15" fmla="*/ 226 h 452"/>
              <a:gd name="T16" fmla="*/ 226 w 452"/>
              <a:gd name="T17" fmla="*/ 404 h 452"/>
              <a:gd name="T18" fmla="*/ 49 w 452"/>
              <a:gd name="T19" fmla="*/ 226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2" h="452">
                <a:moveTo>
                  <a:pt x="452" y="226"/>
                </a:moveTo>
                <a:cubicBezTo>
                  <a:pt x="452" y="101"/>
                  <a:pt x="351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51"/>
                  <a:pt x="101" y="452"/>
                  <a:pt x="226" y="452"/>
                </a:cubicBezTo>
                <a:cubicBezTo>
                  <a:pt x="351" y="452"/>
                  <a:pt x="452" y="351"/>
                  <a:pt x="452" y="226"/>
                </a:cubicBezTo>
                <a:close/>
                <a:moveTo>
                  <a:pt x="49" y="226"/>
                </a:moveTo>
                <a:cubicBezTo>
                  <a:pt x="49" y="128"/>
                  <a:pt x="128" y="49"/>
                  <a:pt x="226" y="49"/>
                </a:cubicBezTo>
                <a:cubicBezTo>
                  <a:pt x="324" y="49"/>
                  <a:pt x="404" y="128"/>
                  <a:pt x="404" y="226"/>
                </a:cubicBezTo>
                <a:cubicBezTo>
                  <a:pt x="404" y="324"/>
                  <a:pt x="324" y="404"/>
                  <a:pt x="226" y="404"/>
                </a:cubicBezTo>
                <a:cubicBezTo>
                  <a:pt x="128" y="404"/>
                  <a:pt x="49" y="324"/>
                  <a:pt x="49" y="22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37" name="Oval 273">
            <a:extLst>
              <a:ext uri="{FF2B5EF4-FFF2-40B4-BE49-F238E27FC236}">
                <a16:creationId xmlns:a16="http://schemas.microsoft.com/office/drawing/2014/main" id="{240A8886-2854-84BD-0E2E-AE1B6443C75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672164" y="3051637"/>
            <a:ext cx="847672" cy="8463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A2B8B4-E588-7B40-DE1A-67A651A2264C}"/>
              </a:ext>
            </a:extLst>
          </p:cNvPr>
          <p:cNvCxnSpPr>
            <a:cxnSpLocks/>
          </p:cNvCxnSpPr>
          <p:nvPr/>
        </p:nvCxnSpPr>
        <p:spPr>
          <a:xfrm rot="10800000">
            <a:off x="6096000" y="2813835"/>
            <a:ext cx="0" cy="2139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96">
            <a:extLst>
              <a:ext uri="{FF2B5EF4-FFF2-40B4-BE49-F238E27FC236}">
                <a16:creationId xmlns:a16="http://schemas.microsoft.com/office/drawing/2014/main" id="{4B19E767-2E6A-223D-B789-B4C55EAF77B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048282" y="2779854"/>
            <a:ext cx="95437" cy="93362"/>
          </a:xfrm>
          <a:prstGeom prst="ellipse">
            <a:avLst/>
          </a:prstGeom>
          <a:solidFill>
            <a:srgbClr val="124A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0" name="Freeform 270">
            <a:extLst>
              <a:ext uri="{FF2B5EF4-FFF2-40B4-BE49-F238E27FC236}">
                <a16:creationId xmlns:a16="http://schemas.microsoft.com/office/drawing/2014/main" id="{1CD85F05-EE5D-E327-A18D-7EA931CB9106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4029230" y="3488893"/>
            <a:ext cx="945794" cy="942450"/>
          </a:xfrm>
          <a:custGeom>
            <a:avLst/>
            <a:gdLst>
              <a:gd name="T0" fmla="*/ 452 w 452"/>
              <a:gd name="T1" fmla="*/ 226 h 452"/>
              <a:gd name="T2" fmla="*/ 226 w 452"/>
              <a:gd name="T3" fmla="*/ 0 h 452"/>
              <a:gd name="T4" fmla="*/ 0 w 452"/>
              <a:gd name="T5" fmla="*/ 226 h 452"/>
              <a:gd name="T6" fmla="*/ 226 w 452"/>
              <a:gd name="T7" fmla="*/ 452 h 452"/>
              <a:gd name="T8" fmla="*/ 452 w 452"/>
              <a:gd name="T9" fmla="*/ 226 h 452"/>
              <a:gd name="T10" fmla="*/ 48 w 452"/>
              <a:gd name="T11" fmla="*/ 226 h 452"/>
              <a:gd name="T12" fmla="*/ 226 w 452"/>
              <a:gd name="T13" fmla="*/ 48 h 452"/>
              <a:gd name="T14" fmla="*/ 403 w 452"/>
              <a:gd name="T15" fmla="*/ 226 h 452"/>
              <a:gd name="T16" fmla="*/ 226 w 452"/>
              <a:gd name="T17" fmla="*/ 403 h 452"/>
              <a:gd name="T18" fmla="*/ 48 w 452"/>
              <a:gd name="T19" fmla="*/ 226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2" h="452">
                <a:moveTo>
                  <a:pt x="452" y="226"/>
                </a:moveTo>
                <a:cubicBezTo>
                  <a:pt x="452" y="101"/>
                  <a:pt x="351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51"/>
                  <a:pt x="101" y="452"/>
                  <a:pt x="226" y="452"/>
                </a:cubicBezTo>
                <a:cubicBezTo>
                  <a:pt x="351" y="452"/>
                  <a:pt x="452" y="351"/>
                  <a:pt x="452" y="226"/>
                </a:cubicBezTo>
                <a:close/>
                <a:moveTo>
                  <a:pt x="48" y="226"/>
                </a:moveTo>
                <a:cubicBezTo>
                  <a:pt x="48" y="128"/>
                  <a:pt x="128" y="48"/>
                  <a:pt x="226" y="48"/>
                </a:cubicBezTo>
                <a:cubicBezTo>
                  <a:pt x="324" y="48"/>
                  <a:pt x="403" y="128"/>
                  <a:pt x="403" y="226"/>
                </a:cubicBezTo>
                <a:cubicBezTo>
                  <a:pt x="403" y="324"/>
                  <a:pt x="324" y="403"/>
                  <a:pt x="226" y="403"/>
                </a:cubicBezTo>
                <a:cubicBezTo>
                  <a:pt x="128" y="403"/>
                  <a:pt x="48" y="324"/>
                  <a:pt x="48" y="226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75000"/>
                <a:lumOff val="25000"/>
                <a:alpha val="2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1" name="Oval 271">
            <a:extLst>
              <a:ext uri="{FF2B5EF4-FFF2-40B4-BE49-F238E27FC236}">
                <a16:creationId xmlns:a16="http://schemas.microsoft.com/office/drawing/2014/main" id="{0F33182E-BFC0-83A2-0211-7979315C900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078848" y="3538590"/>
            <a:ext cx="847672" cy="8463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2" name="Freeform 272">
            <a:extLst>
              <a:ext uri="{FF2B5EF4-FFF2-40B4-BE49-F238E27FC236}">
                <a16:creationId xmlns:a16="http://schemas.microsoft.com/office/drawing/2014/main" id="{593AA433-62DB-97AE-9010-E898A5BDB342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7218093" y="3438329"/>
            <a:ext cx="944678" cy="943564"/>
          </a:xfrm>
          <a:custGeom>
            <a:avLst/>
            <a:gdLst>
              <a:gd name="T0" fmla="*/ 452 w 452"/>
              <a:gd name="T1" fmla="*/ 226 h 452"/>
              <a:gd name="T2" fmla="*/ 226 w 452"/>
              <a:gd name="T3" fmla="*/ 0 h 452"/>
              <a:gd name="T4" fmla="*/ 0 w 452"/>
              <a:gd name="T5" fmla="*/ 226 h 452"/>
              <a:gd name="T6" fmla="*/ 226 w 452"/>
              <a:gd name="T7" fmla="*/ 452 h 452"/>
              <a:gd name="T8" fmla="*/ 452 w 452"/>
              <a:gd name="T9" fmla="*/ 226 h 452"/>
              <a:gd name="T10" fmla="*/ 49 w 452"/>
              <a:gd name="T11" fmla="*/ 226 h 452"/>
              <a:gd name="T12" fmla="*/ 226 w 452"/>
              <a:gd name="T13" fmla="*/ 49 h 452"/>
              <a:gd name="T14" fmla="*/ 404 w 452"/>
              <a:gd name="T15" fmla="*/ 226 h 452"/>
              <a:gd name="T16" fmla="*/ 226 w 452"/>
              <a:gd name="T17" fmla="*/ 404 h 452"/>
              <a:gd name="T18" fmla="*/ 49 w 452"/>
              <a:gd name="T19" fmla="*/ 226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2" h="452">
                <a:moveTo>
                  <a:pt x="452" y="226"/>
                </a:moveTo>
                <a:cubicBezTo>
                  <a:pt x="452" y="101"/>
                  <a:pt x="351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51"/>
                  <a:pt x="101" y="452"/>
                  <a:pt x="226" y="452"/>
                </a:cubicBezTo>
                <a:cubicBezTo>
                  <a:pt x="351" y="452"/>
                  <a:pt x="452" y="351"/>
                  <a:pt x="452" y="226"/>
                </a:cubicBezTo>
                <a:close/>
                <a:moveTo>
                  <a:pt x="49" y="226"/>
                </a:moveTo>
                <a:cubicBezTo>
                  <a:pt x="49" y="128"/>
                  <a:pt x="128" y="49"/>
                  <a:pt x="226" y="49"/>
                </a:cubicBezTo>
                <a:cubicBezTo>
                  <a:pt x="324" y="49"/>
                  <a:pt x="404" y="128"/>
                  <a:pt x="404" y="226"/>
                </a:cubicBezTo>
                <a:cubicBezTo>
                  <a:pt x="404" y="324"/>
                  <a:pt x="324" y="404"/>
                  <a:pt x="226" y="404"/>
                </a:cubicBezTo>
                <a:cubicBezTo>
                  <a:pt x="128" y="404"/>
                  <a:pt x="49" y="324"/>
                  <a:pt x="49" y="226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75000"/>
                <a:lumOff val="25000"/>
                <a:alpha val="2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4" name="Oval 273">
            <a:extLst>
              <a:ext uri="{FF2B5EF4-FFF2-40B4-BE49-F238E27FC236}">
                <a16:creationId xmlns:a16="http://schemas.microsoft.com/office/drawing/2014/main" id="{5B1C8064-DD71-445B-DED7-B8ED07D32E1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265482" y="3485799"/>
            <a:ext cx="847672" cy="8463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5" name="Freeform 276">
            <a:extLst>
              <a:ext uri="{FF2B5EF4-FFF2-40B4-BE49-F238E27FC236}">
                <a16:creationId xmlns:a16="http://schemas.microsoft.com/office/drawing/2014/main" id="{D0BF6B03-D8DC-09E1-9FF4-5DF06F57A1E8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3079500" y="5449887"/>
            <a:ext cx="944678" cy="942450"/>
          </a:xfrm>
          <a:custGeom>
            <a:avLst/>
            <a:gdLst>
              <a:gd name="T0" fmla="*/ 452 w 452"/>
              <a:gd name="T1" fmla="*/ 226 h 452"/>
              <a:gd name="T2" fmla="*/ 226 w 452"/>
              <a:gd name="T3" fmla="*/ 0 h 452"/>
              <a:gd name="T4" fmla="*/ 0 w 452"/>
              <a:gd name="T5" fmla="*/ 226 h 452"/>
              <a:gd name="T6" fmla="*/ 226 w 452"/>
              <a:gd name="T7" fmla="*/ 452 h 452"/>
              <a:gd name="T8" fmla="*/ 452 w 452"/>
              <a:gd name="T9" fmla="*/ 226 h 452"/>
              <a:gd name="T10" fmla="*/ 48 w 452"/>
              <a:gd name="T11" fmla="*/ 226 h 452"/>
              <a:gd name="T12" fmla="*/ 226 w 452"/>
              <a:gd name="T13" fmla="*/ 48 h 452"/>
              <a:gd name="T14" fmla="*/ 403 w 452"/>
              <a:gd name="T15" fmla="*/ 226 h 452"/>
              <a:gd name="T16" fmla="*/ 226 w 452"/>
              <a:gd name="T17" fmla="*/ 404 h 452"/>
              <a:gd name="T18" fmla="*/ 48 w 452"/>
              <a:gd name="T19" fmla="*/ 226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2" h="452">
                <a:moveTo>
                  <a:pt x="452" y="226"/>
                </a:moveTo>
                <a:cubicBezTo>
                  <a:pt x="452" y="101"/>
                  <a:pt x="351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51"/>
                  <a:pt x="101" y="452"/>
                  <a:pt x="226" y="452"/>
                </a:cubicBezTo>
                <a:cubicBezTo>
                  <a:pt x="351" y="452"/>
                  <a:pt x="452" y="351"/>
                  <a:pt x="452" y="226"/>
                </a:cubicBezTo>
                <a:close/>
                <a:moveTo>
                  <a:pt x="48" y="226"/>
                </a:moveTo>
                <a:cubicBezTo>
                  <a:pt x="48" y="128"/>
                  <a:pt x="128" y="48"/>
                  <a:pt x="226" y="48"/>
                </a:cubicBezTo>
                <a:cubicBezTo>
                  <a:pt x="324" y="48"/>
                  <a:pt x="403" y="128"/>
                  <a:pt x="403" y="226"/>
                </a:cubicBezTo>
                <a:cubicBezTo>
                  <a:pt x="403" y="324"/>
                  <a:pt x="324" y="404"/>
                  <a:pt x="226" y="404"/>
                </a:cubicBezTo>
                <a:cubicBezTo>
                  <a:pt x="128" y="404"/>
                  <a:pt x="48" y="324"/>
                  <a:pt x="48" y="226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75000"/>
                <a:lumOff val="25000"/>
                <a:alpha val="2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6" name="Oval 277">
            <a:extLst>
              <a:ext uri="{FF2B5EF4-FFF2-40B4-BE49-F238E27FC236}">
                <a16:creationId xmlns:a16="http://schemas.microsoft.com/office/drawing/2014/main" id="{BDF49048-A5FB-EB47-009B-C84852BD094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129117" y="5497197"/>
            <a:ext cx="847672" cy="8489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7" name="Freeform 274">
            <a:extLst>
              <a:ext uri="{FF2B5EF4-FFF2-40B4-BE49-F238E27FC236}">
                <a16:creationId xmlns:a16="http://schemas.microsoft.com/office/drawing/2014/main" id="{DFEFB06D-8473-D788-BA0A-29ECE30DC140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8167823" y="5449887"/>
            <a:ext cx="944678" cy="942450"/>
          </a:xfrm>
          <a:custGeom>
            <a:avLst/>
            <a:gdLst>
              <a:gd name="T0" fmla="*/ 452 w 452"/>
              <a:gd name="T1" fmla="*/ 226 h 452"/>
              <a:gd name="T2" fmla="*/ 226 w 452"/>
              <a:gd name="T3" fmla="*/ 0 h 452"/>
              <a:gd name="T4" fmla="*/ 0 w 452"/>
              <a:gd name="T5" fmla="*/ 226 h 452"/>
              <a:gd name="T6" fmla="*/ 226 w 452"/>
              <a:gd name="T7" fmla="*/ 452 h 452"/>
              <a:gd name="T8" fmla="*/ 452 w 452"/>
              <a:gd name="T9" fmla="*/ 226 h 452"/>
              <a:gd name="T10" fmla="*/ 49 w 452"/>
              <a:gd name="T11" fmla="*/ 226 h 452"/>
              <a:gd name="T12" fmla="*/ 226 w 452"/>
              <a:gd name="T13" fmla="*/ 48 h 452"/>
              <a:gd name="T14" fmla="*/ 404 w 452"/>
              <a:gd name="T15" fmla="*/ 226 h 452"/>
              <a:gd name="T16" fmla="*/ 226 w 452"/>
              <a:gd name="T17" fmla="*/ 403 h 452"/>
              <a:gd name="T18" fmla="*/ 49 w 452"/>
              <a:gd name="T19" fmla="*/ 226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2" h="452">
                <a:moveTo>
                  <a:pt x="452" y="226"/>
                </a:moveTo>
                <a:cubicBezTo>
                  <a:pt x="452" y="101"/>
                  <a:pt x="351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51"/>
                  <a:pt x="101" y="452"/>
                  <a:pt x="226" y="452"/>
                </a:cubicBezTo>
                <a:cubicBezTo>
                  <a:pt x="351" y="452"/>
                  <a:pt x="452" y="351"/>
                  <a:pt x="452" y="226"/>
                </a:cubicBezTo>
                <a:close/>
                <a:moveTo>
                  <a:pt x="49" y="226"/>
                </a:moveTo>
                <a:cubicBezTo>
                  <a:pt x="49" y="128"/>
                  <a:pt x="128" y="48"/>
                  <a:pt x="226" y="48"/>
                </a:cubicBezTo>
                <a:cubicBezTo>
                  <a:pt x="324" y="48"/>
                  <a:pt x="404" y="128"/>
                  <a:pt x="404" y="226"/>
                </a:cubicBezTo>
                <a:cubicBezTo>
                  <a:pt x="404" y="324"/>
                  <a:pt x="324" y="403"/>
                  <a:pt x="226" y="403"/>
                </a:cubicBezTo>
                <a:cubicBezTo>
                  <a:pt x="128" y="403"/>
                  <a:pt x="49" y="324"/>
                  <a:pt x="49" y="226"/>
                </a:cubicBez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  <a:effectLst>
            <a:outerShdw blurRad="63500" sx="102000" sy="102000" algn="ctr" rotWithShape="0">
              <a:schemeClr val="tx1">
                <a:lumMod val="75000"/>
                <a:lumOff val="25000"/>
                <a:alpha val="2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8" name="Oval 277">
            <a:extLst>
              <a:ext uri="{FF2B5EF4-FFF2-40B4-BE49-F238E27FC236}">
                <a16:creationId xmlns:a16="http://schemas.microsoft.com/office/drawing/2014/main" id="{FFAC5E3D-9B2E-5EE4-4C38-BF3CF314F11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210442" y="5494969"/>
            <a:ext cx="847672" cy="8489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50800" dir="2700000" algn="tl" rotWithShape="0">
              <a:schemeClr val="tx1">
                <a:lumMod val="75000"/>
                <a:lumOff val="25000"/>
                <a:alpha val="1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2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95958D-D544-9427-2406-2F9D107014EB}"/>
              </a:ext>
            </a:extLst>
          </p:cNvPr>
          <p:cNvSpPr txBox="1"/>
          <p:nvPr/>
        </p:nvSpPr>
        <p:spPr>
          <a:xfrm>
            <a:off x="3250872" y="5752392"/>
            <a:ext cx="60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Poppins SemiBold" panose="00000700000000000000" pitchFamily="2" charset="0"/>
                <a:cs typeface="Poppins SemiBold" panose="00000700000000000000" pitchFamily="2" charset="0"/>
              </a:rPr>
              <a:t>01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9D58AB-2C4C-73A9-47D3-D715F0A7115D}"/>
              </a:ext>
            </a:extLst>
          </p:cNvPr>
          <p:cNvSpPr txBox="1"/>
          <p:nvPr/>
        </p:nvSpPr>
        <p:spPr>
          <a:xfrm>
            <a:off x="4200603" y="3792512"/>
            <a:ext cx="60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Poppins SemiBold" panose="00000700000000000000" pitchFamily="2" charset="0"/>
                <a:cs typeface="Poppins SemiBold" panose="00000700000000000000" pitchFamily="2" charset="0"/>
              </a:rPr>
              <a:t>02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6A5603-153E-8EF1-C56D-8460F7A80B0E}"/>
              </a:ext>
            </a:extLst>
          </p:cNvPr>
          <p:cNvSpPr txBox="1"/>
          <p:nvPr/>
        </p:nvSpPr>
        <p:spPr>
          <a:xfrm>
            <a:off x="5793919" y="3305558"/>
            <a:ext cx="60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Poppins SemiBold" panose="00000700000000000000" pitchFamily="2" charset="0"/>
                <a:cs typeface="Poppins SemiBold" panose="00000700000000000000" pitchFamily="2" charset="0"/>
              </a:rPr>
              <a:t>03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68AE7CF-3D40-9AB8-1F7C-F1501F32B784}"/>
              </a:ext>
            </a:extLst>
          </p:cNvPr>
          <p:cNvSpPr txBox="1"/>
          <p:nvPr/>
        </p:nvSpPr>
        <p:spPr>
          <a:xfrm>
            <a:off x="7387237" y="3739720"/>
            <a:ext cx="60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Poppins SemiBold" panose="00000700000000000000" pitchFamily="2" charset="0"/>
                <a:cs typeface="Poppins SemiBold" panose="00000700000000000000" pitchFamily="2" charset="0"/>
              </a:rPr>
              <a:t>04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CF57A9-BA72-15BF-0425-C49D20E75929}"/>
              </a:ext>
            </a:extLst>
          </p:cNvPr>
          <p:cNvSpPr txBox="1"/>
          <p:nvPr/>
        </p:nvSpPr>
        <p:spPr>
          <a:xfrm>
            <a:off x="8332197" y="5750164"/>
            <a:ext cx="60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Poppins SemiBold" panose="00000700000000000000" pitchFamily="2" charset="0"/>
                <a:cs typeface="Poppins SemiBold" panose="00000700000000000000" pitchFamily="2" charset="0"/>
              </a:rPr>
              <a:t>05</a:t>
            </a:r>
          </a:p>
        </p:txBody>
      </p:sp>
      <p:sp>
        <p:nvSpPr>
          <p:cNvPr id="92" name="Subtitle 2">
            <a:extLst>
              <a:ext uri="{FF2B5EF4-FFF2-40B4-BE49-F238E27FC236}">
                <a16:creationId xmlns:a16="http://schemas.microsoft.com/office/drawing/2014/main" id="{45B63BB5-9E6A-0703-0AD1-8E659A0DDE4E}"/>
              </a:ext>
            </a:extLst>
          </p:cNvPr>
          <p:cNvSpPr txBox="1">
            <a:spLocks/>
          </p:cNvSpPr>
          <p:nvPr/>
        </p:nvSpPr>
        <p:spPr>
          <a:xfrm>
            <a:off x="512347" y="4279921"/>
            <a:ext cx="2665421" cy="917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100" b="1" dirty="0">
                <a:latin typeface="+mj-lt"/>
                <a:cs typeface="Poppins Medium" panose="00000600000000000000" pitchFamily="2" charset="0"/>
              </a:rPr>
              <a:t>DATA DISCOVERY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5B6D290A-72B5-A805-5BF0-5FEACFB93E5C}"/>
              </a:ext>
            </a:extLst>
          </p:cNvPr>
          <p:cNvSpPr txBox="1">
            <a:spLocks/>
          </p:cNvSpPr>
          <p:nvPr/>
        </p:nvSpPr>
        <p:spPr>
          <a:xfrm>
            <a:off x="1079502" y="2870136"/>
            <a:ext cx="2790559" cy="917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100" b="1" dirty="0">
                <a:latin typeface="+mj-lt"/>
                <a:cs typeface="Poppins Medium" panose="00000600000000000000" pitchFamily="2" charset="0"/>
              </a:rPr>
              <a:t>DATA EXPLORATION</a:t>
            </a:r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27D33E4D-E1F3-79E3-D057-0CB3922B0301}"/>
              </a:ext>
            </a:extLst>
          </p:cNvPr>
          <p:cNvSpPr txBox="1">
            <a:spLocks/>
          </p:cNvSpPr>
          <p:nvPr/>
        </p:nvSpPr>
        <p:spPr>
          <a:xfrm>
            <a:off x="8321938" y="2870136"/>
            <a:ext cx="2790559" cy="917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100" b="1" dirty="0">
                <a:latin typeface="+mj-lt"/>
                <a:cs typeface="Poppins Medium" panose="00000600000000000000" pitchFamily="2" charset="0"/>
              </a:rPr>
              <a:t>SOURCING &amp; PUBLICATION</a:t>
            </a:r>
          </a:p>
        </p:txBody>
      </p:sp>
      <p:sp>
        <p:nvSpPr>
          <p:cNvPr id="95" name="Subtitle 2">
            <a:extLst>
              <a:ext uri="{FF2B5EF4-FFF2-40B4-BE49-F238E27FC236}">
                <a16:creationId xmlns:a16="http://schemas.microsoft.com/office/drawing/2014/main" id="{D5A35166-2582-A8A6-DFC6-09CF654BEF74}"/>
              </a:ext>
            </a:extLst>
          </p:cNvPr>
          <p:cNvSpPr txBox="1">
            <a:spLocks/>
          </p:cNvSpPr>
          <p:nvPr/>
        </p:nvSpPr>
        <p:spPr>
          <a:xfrm>
            <a:off x="9014232" y="4279921"/>
            <a:ext cx="2500200" cy="917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100" b="1" dirty="0">
                <a:latin typeface="+mj-lt"/>
                <a:cs typeface="Poppins Medium" panose="00000600000000000000" pitchFamily="2" charset="0"/>
              </a:rPr>
              <a:t>GOVERNANCE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12346CA5-4B73-8D83-7DC8-CD7F7B20DBEB}"/>
              </a:ext>
            </a:extLst>
          </p:cNvPr>
          <p:cNvSpPr txBox="1">
            <a:spLocks/>
          </p:cNvSpPr>
          <p:nvPr/>
        </p:nvSpPr>
        <p:spPr>
          <a:xfrm>
            <a:off x="3859803" y="1752542"/>
            <a:ext cx="4472394" cy="515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100" b="1" dirty="0">
                <a:latin typeface="+mj-lt"/>
                <a:cs typeface="Poppins Medium" panose="00000600000000000000" pitchFamily="2" charset="0"/>
              </a:rPr>
              <a:t>BUSINESS UNDERSTANDING</a:t>
            </a:r>
          </a:p>
        </p:txBody>
      </p:sp>
      <p:sp>
        <p:nvSpPr>
          <p:cNvPr id="98" name="Subtitle 2">
            <a:extLst>
              <a:ext uri="{FF2B5EF4-FFF2-40B4-BE49-F238E27FC236}">
                <a16:creationId xmlns:a16="http://schemas.microsoft.com/office/drawing/2014/main" id="{D28B1AF8-B2F3-0269-0124-377FCA8654ED}"/>
              </a:ext>
            </a:extLst>
          </p:cNvPr>
          <p:cNvSpPr txBox="1">
            <a:spLocks/>
          </p:cNvSpPr>
          <p:nvPr/>
        </p:nvSpPr>
        <p:spPr>
          <a:xfrm>
            <a:off x="512347" y="4515914"/>
            <a:ext cx="2665421" cy="917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050" dirty="0">
                <a:latin typeface="+mj-lt"/>
                <a:cs typeface="Poppins Medium" panose="00000600000000000000" pitchFamily="2" charset="0"/>
              </a:rPr>
              <a:t>Discover important metadata and  begin tackling business needs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BF5537A6-DB1B-7C24-5820-10F1C49772D2}"/>
              </a:ext>
            </a:extLst>
          </p:cNvPr>
          <p:cNvSpPr txBox="1">
            <a:spLocks/>
          </p:cNvSpPr>
          <p:nvPr/>
        </p:nvSpPr>
        <p:spPr>
          <a:xfrm>
            <a:off x="512348" y="3106129"/>
            <a:ext cx="3357714" cy="917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050" dirty="0">
                <a:latin typeface="+mj-lt"/>
                <a:cs typeface="Poppins Medium" panose="00000600000000000000" pitchFamily="2" charset="0"/>
              </a:rPr>
              <a:t>Explore and manipulate data,  subject to entitlements, to  understand and evaluate further  investment</a:t>
            </a: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0693002A-EB72-E056-2C2E-1A047C27EACE}"/>
              </a:ext>
            </a:extLst>
          </p:cNvPr>
          <p:cNvSpPr txBox="1">
            <a:spLocks/>
          </p:cNvSpPr>
          <p:nvPr/>
        </p:nvSpPr>
        <p:spPr>
          <a:xfrm>
            <a:off x="8321938" y="3106129"/>
            <a:ext cx="3192490" cy="917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050" dirty="0">
                <a:latin typeface="+mj-lt"/>
                <a:cs typeface="Poppins Medium" panose="00000600000000000000" pitchFamily="2" charset="0"/>
              </a:rPr>
              <a:t>Publish data to other sources  using APIs or conduct further  processing for real-time sharing,  all appropriately entitled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C449725E-65BD-EF7A-D9B3-E1C47B4B3606}"/>
              </a:ext>
            </a:extLst>
          </p:cNvPr>
          <p:cNvSpPr txBox="1">
            <a:spLocks/>
          </p:cNvSpPr>
          <p:nvPr/>
        </p:nvSpPr>
        <p:spPr>
          <a:xfrm>
            <a:off x="9014231" y="4515914"/>
            <a:ext cx="2665421" cy="917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050" dirty="0">
                <a:latin typeface="+mj-lt"/>
                <a:cs typeface="Poppins Medium" panose="00000600000000000000" pitchFamily="2" charset="0"/>
              </a:rPr>
              <a:t>Ensure data contracts and  ownership are in place for shared  governance with in-line  constraints for safety and quality</a:t>
            </a:r>
          </a:p>
        </p:txBody>
      </p:sp>
      <p:sp>
        <p:nvSpPr>
          <p:cNvPr id="102" name="Subtitle 2">
            <a:extLst>
              <a:ext uri="{FF2B5EF4-FFF2-40B4-BE49-F238E27FC236}">
                <a16:creationId xmlns:a16="http://schemas.microsoft.com/office/drawing/2014/main" id="{F83F0086-DE85-F88F-722B-5AB4838B1E9D}"/>
              </a:ext>
            </a:extLst>
          </p:cNvPr>
          <p:cNvSpPr txBox="1">
            <a:spLocks/>
          </p:cNvSpPr>
          <p:nvPr/>
        </p:nvSpPr>
        <p:spPr>
          <a:xfrm>
            <a:off x="4124666" y="1988535"/>
            <a:ext cx="3942668" cy="5156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550"/>
              </a:lnSpc>
              <a:spcBef>
                <a:spcPts val="0"/>
              </a:spcBef>
              <a:buNone/>
            </a:pPr>
            <a:r>
              <a:rPr lang="en-US" sz="1050" dirty="0">
                <a:latin typeface="+mj-lt"/>
                <a:cs typeface="Poppins Medium" panose="00000600000000000000" pitchFamily="2" charset="0"/>
              </a:rPr>
              <a:t>Create data models to enhance  business understanding and codify  imprecise concepts</a:t>
            </a:r>
          </a:p>
        </p:txBody>
      </p:sp>
      <p:pic>
        <p:nvPicPr>
          <p:cNvPr id="104" name="object 15">
            <a:extLst>
              <a:ext uri="{FF2B5EF4-FFF2-40B4-BE49-F238E27FC236}">
                <a16:creationId xmlns:a16="http://schemas.microsoft.com/office/drawing/2014/main" id="{69848F0A-7BD1-9BFA-E2E7-61F9E2BC13D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588" y="5750164"/>
            <a:ext cx="1477396" cy="523396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DEFB4472-768D-78A2-BC05-AB7807AD5203}"/>
              </a:ext>
            </a:extLst>
          </p:cNvPr>
          <p:cNvSpPr txBox="1"/>
          <p:nvPr/>
        </p:nvSpPr>
        <p:spPr>
          <a:xfrm>
            <a:off x="2983345" y="1066233"/>
            <a:ext cx="6225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End-to-end data modeling and  management platform</a:t>
            </a:r>
          </a:p>
        </p:txBody>
      </p:sp>
    </p:spTree>
    <p:extLst>
      <p:ext uri="{BB962C8B-B14F-4D97-AF65-F5344CB8AC3E}">
        <p14:creationId xmlns:p14="http://schemas.microsoft.com/office/powerpoint/2010/main" val="1766812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57418-4F2F-0720-80E1-8F23A560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80EDEA0-B522-56B0-EBBF-A6ED9DC1FC33}"/>
              </a:ext>
            </a:extLst>
          </p:cNvPr>
          <p:cNvSpPr/>
          <p:nvPr/>
        </p:nvSpPr>
        <p:spPr>
          <a:xfrm>
            <a:off x="7601186" y="1533525"/>
            <a:ext cx="4110523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25A0F9E-C1FE-8B02-EB60-E160DEB80AC0}"/>
              </a:ext>
            </a:extLst>
          </p:cNvPr>
          <p:cNvSpPr/>
          <p:nvPr/>
        </p:nvSpPr>
        <p:spPr>
          <a:xfrm>
            <a:off x="7797787" y="2306981"/>
            <a:ext cx="3717324" cy="3238877"/>
          </a:xfrm>
          <a:prstGeom prst="roundRect">
            <a:avLst>
              <a:gd name="adj" fmla="val 67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9167C6-6F2B-7C9C-6A35-51561C341DAD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Modernization at Amazon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486D60F-D6BE-3F2A-B7B8-E32D66A38587}"/>
              </a:ext>
            </a:extLst>
          </p:cNvPr>
          <p:cNvSpPr/>
          <p:nvPr/>
        </p:nvSpPr>
        <p:spPr>
          <a:xfrm>
            <a:off x="480291" y="1533525"/>
            <a:ext cx="4110523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00B8AEC-568E-0334-8079-F321BEDD13AB}"/>
              </a:ext>
            </a:extLst>
          </p:cNvPr>
          <p:cNvSpPr/>
          <p:nvPr/>
        </p:nvSpPr>
        <p:spPr>
          <a:xfrm>
            <a:off x="676892" y="2306981"/>
            <a:ext cx="3717324" cy="3238877"/>
          </a:xfrm>
          <a:prstGeom prst="roundRect">
            <a:avLst>
              <a:gd name="adj" fmla="val 67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bject 6">
            <a:extLst>
              <a:ext uri="{FF2B5EF4-FFF2-40B4-BE49-F238E27FC236}">
                <a16:creationId xmlns:a16="http://schemas.microsoft.com/office/drawing/2014/main" id="{75C0E745-D2FB-0900-133F-4CAB21337E77}"/>
              </a:ext>
            </a:extLst>
          </p:cNvPr>
          <p:cNvSpPr txBox="1"/>
          <p:nvPr/>
        </p:nvSpPr>
        <p:spPr>
          <a:xfrm>
            <a:off x="1167420" y="1829277"/>
            <a:ext cx="2736265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Relational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29796A-1379-C501-BD89-E5C184E5BFAD}"/>
              </a:ext>
            </a:extLst>
          </p:cNvPr>
          <p:cNvSpPr txBox="1"/>
          <p:nvPr/>
        </p:nvSpPr>
        <p:spPr>
          <a:xfrm>
            <a:off x="1530395" y="967544"/>
            <a:ext cx="9131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+mj-lt"/>
              </a:rPr>
              <a:t>Lesson Learned: Decompose For Innovation And Agility</a:t>
            </a:r>
            <a:endParaRPr lang="en-US" sz="1200" dirty="0">
              <a:latin typeface="+mj-lt"/>
            </a:endParaRPr>
          </a:p>
        </p:txBody>
      </p:sp>
      <p:sp>
        <p:nvSpPr>
          <p:cNvPr id="3" name="object 56">
            <a:extLst>
              <a:ext uri="{FF2B5EF4-FFF2-40B4-BE49-F238E27FC236}">
                <a16:creationId xmlns:a16="http://schemas.microsoft.com/office/drawing/2014/main" id="{DDE4518F-4277-D7DD-6057-7B515E34237F}"/>
              </a:ext>
            </a:extLst>
          </p:cNvPr>
          <p:cNvSpPr txBox="1"/>
          <p:nvPr/>
        </p:nvSpPr>
        <p:spPr>
          <a:xfrm>
            <a:off x="5005705" y="2203508"/>
            <a:ext cx="21805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rebuchet MS"/>
              </a:rPr>
              <a:t>Database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rebuchet MS"/>
              </a:rPr>
              <a:t> </a:t>
            </a:r>
            <a:r>
              <a:rPr kumimoji="0" sz="1400" b="0" i="0" u="none" strike="noStrike" kern="1200" cap="none" spc="235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rebuchet MS"/>
              </a:rPr>
              <a:t>–</a:t>
            </a:r>
            <a:r>
              <a:rPr kumimoji="0" sz="1400" b="0" i="0" u="none" strike="noStrike" kern="1200" cap="none" spc="-95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rebuchet MS"/>
              </a:rPr>
              <a:t> </a:t>
            </a:r>
            <a:r>
              <a:rPr kumimoji="0" sz="1400" b="0" i="0" u="none" strike="noStrike" kern="1200" cap="none" spc="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rebuchet MS"/>
              </a:rPr>
              <a:t>Database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Trebuchet MS"/>
            </a:endParaRPr>
          </a:p>
        </p:txBody>
      </p:sp>
      <p:sp>
        <p:nvSpPr>
          <p:cNvPr id="4" name="object 56">
            <a:extLst>
              <a:ext uri="{FF2B5EF4-FFF2-40B4-BE49-F238E27FC236}">
                <a16:creationId xmlns:a16="http://schemas.microsoft.com/office/drawing/2014/main" id="{9439F22C-413C-B2B2-65D9-34DB8328F378}"/>
              </a:ext>
            </a:extLst>
          </p:cNvPr>
          <p:cNvSpPr txBox="1"/>
          <p:nvPr/>
        </p:nvSpPr>
        <p:spPr>
          <a:xfrm>
            <a:off x="5005705" y="3107739"/>
            <a:ext cx="21805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rebuchet MS"/>
              </a:rPr>
              <a:t>Table – Collection</a:t>
            </a:r>
          </a:p>
        </p:txBody>
      </p:sp>
      <p:sp>
        <p:nvSpPr>
          <p:cNvPr id="5" name="object 56">
            <a:extLst>
              <a:ext uri="{FF2B5EF4-FFF2-40B4-BE49-F238E27FC236}">
                <a16:creationId xmlns:a16="http://schemas.microsoft.com/office/drawing/2014/main" id="{F9514138-D649-6F19-3B2D-D12A995DEF85}"/>
              </a:ext>
            </a:extLst>
          </p:cNvPr>
          <p:cNvSpPr txBox="1"/>
          <p:nvPr/>
        </p:nvSpPr>
        <p:spPr>
          <a:xfrm>
            <a:off x="5005705" y="4011970"/>
            <a:ext cx="21805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rebuchet MS"/>
              </a:rPr>
              <a:t>Row – Document</a:t>
            </a:r>
          </a:p>
        </p:txBody>
      </p:sp>
      <p:sp>
        <p:nvSpPr>
          <p:cNvPr id="6" name="object 56">
            <a:extLst>
              <a:ext uri="{FF2B5EF4-FFF2-40B4-BE49-F238E27FC236}">
                <a16:creationId xmlns:a16="http://schemas.microsoft.com/office/drawing/2014/main" id="{D5DD1CE3-AFBF-AB6A-81DF-D8A257957816}"/>
              </a:ext>
            </a:extLst>
          </p:cNvPr>
          <p:cNvSpPr txBox="1"/>
          <p:nvPr/>
        </p:nvSpPr>
        <p:spPr>
          <a:xfrm>
            <a:off x="5005705" y="4916201"/>
            <a:ext cx="21805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2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Trebuchet MS"/>
              </a:rPr>
              <a:t>Column – Field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F72B51-1C7A-9752-AD5A-D753D6652983}"/>
              </a:ext>
            </a:extLst>
          </p:cNvPr>
          <p:cNvCxnSpPr>
            <a:cxnSpLocks/>
          </p:cNvCxnSpPr>
          <p:nvPr/>
        </p:nvCxnSpPr>
        <p:spPr>
          <a:xfrm>
            <a:off x="5047843" y="2769757"/>
            <a:ext cx="2096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8B901-A18C-4021-B0B7-2E369863986E}"/>
              </a:ext>
            </a:extLst>
          </p:cNvPr>
          <p:cNvCxnSpPr>
            <a:cxnSpLocks/>
          </p:cNvCxnSpPr>
          <p:nvPr/>
        </p:nvCxnSpPr>
        <p:spPr>
          <a:xfrm>
            <a:off x="5047843" y="3673988"/>
            <a:ext cx="2096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7F966F-C5C9-EC45-1DBA-72F5DDE5DA29}"/>
              </a:ext>
            </a:extLst>
          </p:cNvPr>
          <p:cNvCxnSpPr>
            <a:cxnSpLocks/>
          </p:cNvCxnSpPr>
          <p:nvPr/>
        </p:nvCxnSpPr>
        <p:spPr>
          <a:xfrm>
            <a:off x="5047843" y="4578219"/>
            <a:ext cx="209631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object 3">
            <a:extLst>
              <a:ext uri="{FF2B5EF4-FFF2-40B4-BE49-F238E27FC236}">
                <a16:creationId xmlns:a16="http://schemas.microsoft.com/office/drawing/2014/main" id="{07C7550D-C0AE-70C3-32A2-F465C3609F14}"/>
              </a:ext>
            </a:extLst>
          </p:cNvPr>
          <p:cNvGrpSpPr/>
          <p:nvPr/>
        </p:nvGrpSpPr>
        <p:grpSpPr>
          <a:xfrm>
            <a:off x="1184274" y="2466714"/>
            <a:ext cx="2702560" cy="2123440"/>
            <a:chOff x="1481327" y="1586483"/>
            <a:chExt cx="2702560" cy="2123440"/>
          </a:xfrm>
        </p:grpSpPr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3F187F05-8787-8D4E-EC7D-36CB8EA5A8B3}"/>
                </a:ext>
              </a:extLst>
            </p:cNvPr>
            <p:cNvSpPr/>
            <p:nvPr/>
          </p:nvSpPr>
          <p:spPr>
            <a:xfrm>
              <a:off x="1481327" y="1851913"/>
              <a:ext cx="2702560" cy="1858010"/>
            </a:xfrm>
            <a:custGeom>
              <a:avLst/>
              <a:gdLst/>
              <a:ahLst/>
              <a:cxnLst/>
              <a:rect l="l" t="t" r="r" b="b"/>
              <a:pathLst>
                <a:path w="2702560" h="1858010">
                  <a:moveTo>
                    <a:pt x="2702052" y="0"/>
                  </a:moveTo>
                  <a:lnTo>
                    <a:pt x="2684368" y="43042"/>
                  </a:lnTo>
                  <a:lnTo>
                    <a:pt x="2653790" y="70540"/>
                  </a:lnTo>
                  <a:lnTo>
                    <a:pt x="2609141" y="96892"/>
                  </a:lnTo>
                  <a:lnTo>
                    <a:pt x="2551248" y="121937"/>
                  </a:lnTo>
                  <a:lnTo>
                    <a:pt x="2480932" y="145513"/>
                  </a:lnTo>
                  <a:lnTo>
                    <a:pt x="2441374" y="156699"/>
                  </a:lnTo>
                  <a:lnTo>
                    <a:pt x="2399020" y="167458"/>
                  </a:lnTo>
                  <a:lnTo>
                    <a:pt x="2353973" y="177768"/>
                  </a:lnTo>
                  <a:lnTo>
                    <a:pt x="2306335" y="187610"/>
                  </a:lnTo>
                  <a:lnTo>
                    <a:pt x="2256211" y="196964"/>
                  </a:lnTo>
                  <a:lnTo>
                    <a:pt x="2203702" y="205809"/>
                  </a:lnTo>
                  <a:lnTo>
                    <a:pt x="2148913" y="214125"/>
                  </a:lnTo>
                  <a:lnTo>
                    <a:pt x="2091945" y="221891"/>
                  </a:lnTo>
                  <a:lnTo>
                    <a:pt x="2032903" y="229089"/>
                  </a:lnTo>
                  <a:lnTo>
                    <a:pt x="1971888" y="235697"/>
                  </a:lnTo>
                  <a:lnTo>
                    <a:pt x="1909005" y="241695"/>
                  </a:lnTo>
                  <a:lnTo>
                    <a:pt x="1844356" y="247063"/>
                  </a:lnTo>
                  <a:lnTo>
                    <a:pt x="1778044" y="251781"/>
                  </a:lnTo>
                  <a:lnTo>
                    <a:pt x="1710173" y="255828"/>
                  </a:lnTo>
                  <a:lnTo>
                    <a:pt x="1640844" y="259185"/>
                  </a:lnTo>
                  <a:lnTo>
                    <a:pt x="1570163" y="261831"/>
                  </a:lnTo>
                  <a:lnTo>
                    <a:pt x="1498230" y="263746"/>
                  </a:lnTo>
                  <a:lnTo>
                    <a:pt x="1425150" y="264910"/>
                  </a:lnTo>
                  <a:lnTo>
                    <a:pt x="1351026" y="265302"/>
                  </a:lnTo>
                  <a:lnTo>
                    <a:pt x="1276901" y="264910"/>
                  </a:lnTo>
                  <a:lnTo>
                    <a:pt x="1203821" y="263746"/>
                  </a:lnTo>
                  <a:lnTo>
                    <a:pt x="1131888" y="261831"/>
                  </a:lnTo>
                  <a:lnTo>
                    <a:pt x="1061207" y="259185"/>
                  </a:lnTo>
                  <a:lnTo>
                    <a:pt x="991878" y="255828"/>
                  </a:lnTo>
                  <a:lnTo>
                    <a:pt x="924007" y="251781"/>
                  </a:lnTo>
                  <a:lnTo>
                    <a:pt x="857695" y="247063"/>
                  </a:lnTo>
                  <a:lnTo>
                    <a:pt x="793046" y="241695"/>
                  </a:lnTo>
                  <a:lnTo>
                    <a:pt x="730163" y="235697"/>
                  </a:lnTo>
                  <a:lnTo>
                    <a:pt x="669148" y="229089"/>
                  </a:lnTo>
                  <a:lnTo>
                    <a:pt x="610106" y="221891"/>
                  </a:lnTo>
                  <a:lnTo>
                    <a:pt x="553138" y="214125"/>
                  </a:lnTo>
                  <a:lnTo>
                    <a:pt x="498349" y="205809"/>
                  </a:lnTo>
                  <a:lnTo>
                    <a:pt x="445840" y="196964"/>
                  </a:lnTo>
                  <a:lnTo>
                    <a:pt x="395716" y="187610"/>
                  </a:lnTo>
                  <a:lnTo>
                    <a:pt x="348078" y="177768"/>
                  </a:lnTo>
                  <a:lnTo>
                    <a:pt x="303031" y="167458"/>
                  </a:lnTo>
                  <a:lnTo>
                    <a:pt x="260677" y="156699"/>
                  </a:lnTo>
                  <a:lnTo>
                    <a:pt x="221119" y="145513"/>
                  </a:lnTo>
                  <a:lnTo>
                    <a:pt x="184460" y="133919"/>
                  </a:lnTo>
                  <a:lnTo>
                    <a:pt x="120252" y="109588"/>
                  </a:lnTo>
                  <a:lnTo>
                    <a:pt x="68878" y="83869"/>
                  </a:lnTo>
                  <a:lnTo>
                    <a:pt x="31162" y="56924"/>
                  </a:lnTo>
                  <a:lnTo>
                    <a:pt x="1999" y="14559"/>
                  </a:lnTo>
                  <a:lnTo>
                    <a:pt x="0" y="0"/>
                  </a:lnTo>
                  <a:lnTo>
                    <a:pt x="0" y="1592199"/>
                  </a:lnTo>
                  <a:lnTo>
                    <a:pt x="17683" y="1635241"/>
                  </a:lnTo>
                  <a:lnTo>
                    <a:pt x="48261" y="1662739"/>
                  </a:lnTo>
                  <a:lnTo>
                    <a:pt x="92910" y="1689091"/>
                  </a:lnTo>
                  <a:lnTo>
                    <a:pt x="150803" y="1714136"/>
                  </a:lnTo>
                  <a:lnTo>
                    <a:pt x="221119" y="1737712"/>
                  </a:lnTo>
                  <a:lnTo>
                    <a:pt x="260677" y="1748898"/>
                  </a:lnTo>
                  <a:lnTo>
                    <a:pt x="303031" y="1759657"/>
                  </a:lnTo>
                  <a:lnTo>
                    <a:pt x="348078" y="1769967"/>
                  </a:lnTo>
                  <a:lnTo>
                    <a:pt x="395716" y="1779809"/>
                  </a:lnTo>
                  <a:lnTo>
                    <a:pt x="445840" y="1789163"/>
                  </a:lnTo>
                  <a:lnTo>
                    <a:pt x="498349" y="1798008"/>
                  </a:lnTo>
                  <a:lnTo>
                    <a:pt x="553138" y="1806324"/>
                  </a:lnTo>
                  <a:lnTo>
                    <a:pt x="610106" y="1814090"/>
                  </a:lnTo>
                  <a:lnTo>
                    <a:pt x="669148" y="1821288"/>
                  </a:lnTo>
                  <a:lnTo>
                    <a:pt x="730163" y="1827896"/>
                  </a:lnTo>
                  <a:lnTo>
                    <a:pt x="793046" y="1833894"/>
                  </a:lnTo>
                  <a:lnTo>
                    <a:pt x="857695" y="1839262"/>
                  </a:lnTo>
                  <a:lnTo>
                    <a:pt x="924007" y="1843980"/>
                  </a:lnTo>
                  <a:lnTo>
                    <a:pt x="991878" y="1848027"/>
                  </a:lnTo>
                  <a:lnTo>
                    <a:pt x="1061207" y="1851384"/>
                  </a:lnTo>
                  <a:lnTo>
                    <a:pt x="1131888" y="1854030"/>
                  </a:lnTo>
                  <a:lnTo>
                    <a:pt x="1203821" y="1855945"/>
                  </a:lnTo>
                  <a:lnTo>
                    <a:pt x="1276901" y="1857109"/>
                  </a:lnTo>
                  <a:lnTo>
                    <a:pt x="1351026" y="1857502"/>
                  </a:lnTo>
                  <a:lnTo>
                    <a:pt x="1425150" y="1857109"/>
                  </a:lnTo>
                  <a:lnTo>
                    <a:pt x="1498230" y="1855945"/>
                  </a:lnTo>
                  <a:lnTo>
                    <a:pt x="1570163" y="1854030"/>
                  </a:lnTo>
                  <a:lnTo>
                    <a:pt x="1640844" y="1851384"/>
                  </a:lnTo>
                  <a:lnTo>
                    <a:pt x="1710173" y="1848027"/>
                  </a:lnTo>
                  <a:lnTo>
                    <a:pt x="1778044" y="1843980"/>
                  </a:lnTo>
                  <a:lnTo>
                    <a:pt x="1844356" y="1839262"/>
                  </a:lnTo>
                  <a:lnTo>
                    <a:pt x="1909005" y="1833894"/>
                  </a:lnTo>
                  <a:lnTo>
                    <a:pt x="1971888" y="1827896"/>
                  </a:lnTo>
                  <a:lnTo>
                    <a:pt x="2032903" y="1821288"/>
                  </a:lnTo>
                  <a:lnTo>
                    <a:pt x="2091945" y="1814090"/>
                  </a:lnTo>
                  <a:lnTo>
                    <a:pt x="2148913" y="1806324"/>
                  </a:lnTo>
                  <a:lnTo>
                    <a:pt x="2203702" y="1798008"/>
                  </a:lnTo>
                  <a:lnTo>
                    <a:pt x="2256211" y="1789163"/>
                  </a:lnTo>
                  <a:lnTo>
                    <a:pt x="2306335" y="1779809"/>
                  </a:lnTo>
                  <a:lnTo>
                    <a:pt x="2353973" y="1769967"/>
                  </a:lnTo>
                  <a:lnTo>
                    <a:pt x="2399020" y="1759657"/>
                  </a:lnTo>
                  <a:lnTo>
                    <a:pt x="2441374" y="1748898"/>
                  </a:lnTo>
                  <a:lnTo>
                    <a:pt x="2480932" y="1737712"/>
                  </a:lnTo>
                  <a:lnTo>
                    <a:pt x="2517591" y="1726118"/>
                  </a:lnTo>
                  <a:lnTo>
                    <a:pt x="2581799" y="1701787"/>
                  </a:lnTo>
                  <a:lnTo>
                    <a:pt x="2633173" y="1676068"/>
                  </a:lnTo>
                  <a:lnTo>
                    <a:pt x="2670889" y="1649123"/>
                  </a:lnTo>
                  <a:lnTo>
                    <a:pt x="2700052" y="1606758"/>
                  </a:lnTo>
                  <a:lnTo>
                    <a:pt x="2702052" y="1592199"/>
                  </a:lnTo>
                  <a:lnTo>
                    <a:pt x="2702052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5">
              <a:extLst>
                <a:ext uri="{FF2B5EF4-FFF2-40B4-BE49-F238E27FC236}">
                  <a16:creationId xmlns:a16="http://schemas.microsoft.com/office/drawing/2014/main" id="{051514EE-96B2-B43E-AE81-29F26C1A9EA7}"/>
                </a:ext>
              </a:extLst>
            </p:cNvPr>
            <p:cNvSpPr/>
            <p:nvPr/>
          </p:nvSpPr>
          <p:spPr>
            <a:xfrm>
              <a:off x="1481327" y="1586483"/>
              <a:ext cx="2702560" cy="530860"/>
            </a:xfrm>
            <a:custGeom>
              <a:avLst/>
              <a:gdLst/>
              <a:ahLst/>
              <a:cxnLst/>
              <a:rect l="l" t="t" r="r" b="b"/>
              <a:pathLst>
                <a:path w="2702560" h="530860">
                  <a:moveTo>
                    <a:pt x="1351026" y="0"/>
                  </a:moveTo>
                  <a:lnTo>
                    <a:pt x="1276901" y="392"/>
                  </a:lnTo>
                  <a:lnTo>
                    <a:pt x="1203821" y="1557"/>
                  </a:lnTo>
                  <a:lnTo>
                    <a:pt x="1131888" y="3474"/>
                  </a:lnTo>
                  <a:lnTo>
                    <a:pt x="1061207" y="6123"/>
                  </a:lnTo>
                  <a:lnTo>
                    <a:pt x="991878" y="9483"/>
                  </a:lnTo>
                  <a:lnTo>
                    <a:pt x="924007" y="13535"/>
                  </a:lnTo>
                  <a:lnTo>
                    <a:pt x="857695" y="18257"/>
                  </a:lnTo>
                  <a:lnTo>
                    <a:pt x="793046" y="23630"/>
                  </a:lnTo>
                  <a:lnTo>
                    <a:pt x="730163" y="29633"/>
                  </a:lnTo>
                  <a:lnTo>
                    <a:pt x="669148" y="36246"/>
                  </a:lnTo>
                  <a:lnTo>
                    <a:pt x="610106" y="43449"/>
                  </a:lnTo>
                  <a:lnTo>
                    <a:pt x="553138" y="51222"/>
                  </a:lnTo>
                  <a:lnTo>
                    <a:pt x="498349" y="59544"/>
                  </a:lnTo>
                  <a:lnTo>
                    <a:pt x="445840" y="68395"/>
                  </a:lnTo>
                  <a:lnTo>
                    <a:pt x="395716" y="77755"/>
                  </a:lnTo>
                  <a:lnTo>
                    <a:pt x="348078" y="87604"/>
                  </a:lnTo>
                  <a:lnTo>
                    <a:pt x="303031" y="97920"/>
                  </a:lnTo>
                  <a:lnTo>
                    <a:pt x="260677" y="108685"/>
                  </a:lnTo>
                  <a:lnTo>
                    <a:pt x="221119" y="119878"/>
                  </a:lnTo>
                  <a:lnTo>
                    <a:pt x="184460" y="131477"/>
                  </a:lnTo>
                  <a:lnTo>
                    <a:pt x="120252" y="155819"/>
                  </a:lnTo>
                  <a:lnTo>
                    <a:pt x="68878" y="181547"/>
                  </a:lnTo>
                  <a:lnTo>
                    <a:pt x="31162" y="208499"/>
                  </a:lnTo>
                  <a:lnTo>
                    <a:pt x="1999" y="250869"/>
                  </a:lnTo>
                  <a:lnTo>
                    <a:pt x="0" y="265429"/>
                  </a:lnTo>
                  <a:lnTo>
                    <a:pt x="1999" y="279989"/>
                  </a:lnTo>
                  <a:lnTo>
                    <a:pt x="31162" y="322354"/>
                  </a:lnTo>
                  <a:lnTo>
                    <a:pt x="68878" y="349299"/>
                  </a:lnTo>
                  <a:lnTo>
                    <a:pt x="120252" y="375018"/>
                  </a:lnTo>
                  <a:lnTo>
                    <a:pt x="184460" y="399349"/>
                  </a:lnTo>
                  <a:lnTo>
                    <a:pt x="221119" y="410943"/>
                  </a:lnTo>
                  <a:lnTo>
                    <a:pt x="260677" y="422129"/>
                  </a:lnTo>
                  <a:lnTo>
                    <a:pt x="303031" y="432888"/>
                  </a:lnTo>
                  <a:lnTo>
                    <a:pt x="348078" y="443198"/>
                  </a:lnTo>
                  <a:lnTo>
                    <a:pt x="395716" y="453040"/>
                  </a:lnTo>
                  <a:lnTo>
                    <a:pt x="445840" y="462394"/>
                  </a:lnTo>
                  <a:lnTo>
                    <a:pt x="498349" y="471239"/>
                  </a:lnTo>
                  <a:lnTo>
                    <a:pt x="553138" y="479555"/>
                  </a:lnTo>
                  <a:lnTo>
                    <a:pt x="610106" y="487321"/>
                  </a:lnTo>
                  <a:lnTo>
                    <a:pt x="669148" y="494519"/>
                  </a:lnTo>
                  <a:lnTo>
                    <a:pt x="730163" y="501127"/>
                  </a:lnTo>
                  <a:lnTo>
                    <a:pt x="793046" y="507125"/>
                  </a:lnTo>
                  <a:lnTo>
                    <a:pt x="857695" y="512493"/>
                  </a:lnTo>
                  <a:lnTo>
                    <a:pt x="924007" y="517211"/>
                  </a:lnTo>
                  <a:lnTo>
                    <a:pt x="991878" y="521258"/>
                  </a:lnTo>
                  <a:lnTo>
                    <a:pt x="1061207" y="524615"/>
                  </a:lnTo>
                  <a:lnTo>
                    <a:pt x="1131888" y="527261"/>
                  </a:lnTo>
                  <a:lnTo>
                    <a:pt x="1203821" y="529176"/>
                  </a:lnTo>
                  <a:lnTo>
                    <a:pt x="1276901" y="530340"/>
                  </a:lnTo>
                  <a:lnTo>
                    <a:pt x="1351026" y="530732"/>
                  </a:lnTo>
                  <a:lnTo>
                    <a:pt x="1425150" y="530340"/>
                  </a:lnTo>
                  <a:lnTo>
                    <a:pt x="1498230" y="529176"/>
                  </a:lnTo>
                  <a:lnTo>
                    <a:pt x="1570163" y="527261"/>
                  </a:lnTo>
                  <a:lnTo>
                    <a:pt x="1640844" y="524615"/>
                  </a:lnTo>
                  <a:lnTo>
                    <a:pt x="1710173" y="521258"/>
                  </a:lnTo>
                  <a:lnTo>
                    <a:pt x="1778044" y="517211"/>
                  </a:lnTo>
                  <a:lnTo>
                    <a:pt x="1844356" y="512493"/>
                  </a:lnTo>
                  <a:lnTo>
                    <a:pt x="1909005" y="507125"/>
                  </a:lnTo>
                  <a:lnTo>
                    <a:pt x="1971888" y="501127"/>
                  </a:lnTo>
                  <a:lnTo>
                    <a:pt x="2032903" y="494519"/>
                  </a:lnTo>
                  <a:lnTo>
                    <a:pt x="2091945" y="487321"/>
                  </a:lnTo>
                  <a:lnTo>
                    <a:pt x="2148913" y="479555"/>
                  </a:lnTo>
                  <a:lnTo>
                    <a:pt x="2203702" y="471239"/>
                  </a:lnTo>
                  <a:lnTo>
                    <a:pt x="2256211" y="462394"/>
                  </a:lnTo>
                  <a:lnTo>
                    <a:pt x="2306335" y="453040"/>
                  </a:lnTo>
                  <a:lnTo>
                    <a:pt x="2353973" y="443198"/>
                  </a:lnTo>
                  <a:lnTo>
                    <a:pt x="2399020" y="432888"/>
                  </a:lnTo>
                  <a:lnTo>
                    <a:pt x="2441374" y="422129"/>
                  </a:lnTo>
                  <a:lnTo>
                    <a:pt x="2480932" y="410943"/>
                  </a:lnTo>
                  <a:lnTo>
                    <a:pt x="2517591" y="399349"/>
                  </a:lnTo>
                  <a:lnTo>
                    <a:pt x="2581799" y="375018"/>
                  </a:lnTo>
                  <a:lnTo>
                    <a:pt x="2633173" y="349299"/>
                  </a:lnTo>
                  <a:lnTo>
                    <a:pt x="2670889" y="322354"/>
                  </a:lnTo>
                  <a:lnTo>
                    <a:pt x="2700052" y="279989"/>
                  </a:lnTo>
                  <a:lnTo>
                    <a:pt x="2702052" y="265429"/>
                  </a:lnTo>
                  <a:lnTo>
                    <a:pt x="2700052" y="250869"/>
                  </a:lnTo>
                  <a:lnTo>
                    <a:pt x="2670889" y="208499"/>
                  </a:lnTo>
                  <a:lnTo>
                    <a:pt x="2633173" y="181547"/>
                  </a:lnTo>
                  <a:lnTo>
                    <a:pt x="2581799" y="155819"/>
                  </a:lnTo>
                  <a:lnTo>
                    <a:pt x="2517591" y="131477"/>
                  </a:lnTo>
                  <a:lnTo>
                    <a:pt x="2480932" y="119878"/>
                  </a:lnTo>
                  <a:lnTo>
                    <a:pt x="2441374" y="108685"/>
                  </a:lnTo>
                  <a:lnTo>
                    <a:pt x="2399020" y="97920"/>
                  </a:lnTo>
                  <a:lnTo>
                    <a:pt x="2353973" y="87604"/>
                  </a:lnTo>
                  <a:lnTo>
                    <a:pt x="2306335" y="77755"/>
                  </a:lnTo>
                  <a:lnTo>
                    <a:pt x="2256211" y="68395"/>
                  </a:lnTo>
                  <a:lnTo>
                    <a:pt x="2203702" y="59544"/>
                  </a:lnTo>
                  <a:lnTo>
                    <a:pt x="2148913" y="51222"/>
                  </a:lnTo>
                  <a:lnTo>
                    <a:pt x="2091945" y="43449"/>
                  </a:lnTo>
                  <a:lnTo>
                    <a:pt x="2032903" y="36246"/>
                  </a:lnTo>
                  <a:lnTo>
                    <a:pt x="1971888" y="29633"/>
                  </a:lnTo>
                  <a:lnTo>
                    <a:pt x="1909005" y="23630"/>
                  </a:lnTo>
                  <a:lnTo>
                    <a:pt x="1844356" y="18257"/>
                  </a:lnTo>
                  <a:lnTo>
                    <a:pt x="1778044" y="13535"/>
                  </a:lnTo>
                  <a:lnTo>
                    <a:pt x="1710173" y="9483"/>
                  </a:lnTo>
                  <a:lnTo>
                    <a:pt x="1640844" y="6123"/>
                  </a:lnTo>
                  <a:lnTo>
                    <a:pt x="1570163" y="3474"/>
                  </a:lnTo>
                  <a:lnTo>
                    <a:pt x="1498230" y="1557"/>
                  </a:lnTo>
                  <a:lnTo>
                    <a:pt x="1425150" y="392"/>
                  </a:lnTo>
                  <a:lnTo>
                    <a:pt x="135102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6">
              <a:extLst>
                <a:ext uri="{FF2B5EF4-FFF2-40B4-BE49-F238E27FC236}">
                  <a16:creationId xmlns:a16="http://schemas.microsoft.com/office/drawing/2014/main" id="{25126ACB-682A-C173-01A3-149F62669345}"/>
                </a:ext>
              </a:extLst>
            </p:cNvPr>
            <p:cNvSpPr/>
            <p:nvPr/>
          </p:nvSpPr>
          <p:spPr>
            <a:xfrm>
              <a:off x="1755267" y="2264409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19" h="213360">
                  <a:moveTo>
                    <a:pt x="833120" y="0"/>
                  </a:moveTo>
                  <a:lnTo>
                    <a:pt x="624840" y="0"/>
                  </a:ln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7">
              <a:extLst>
                <a:ext uri="{FF2B5EF4-FFF2-40B4-BE49-F238E27FC236}">
                  <a16:creationId xmlns:a16="http://schemas.microsoft.com/office/drawing/2014/main" id="{F2A3A6CC-5D08-0C97-460E-DFB1606690A6}"/>
                </a:ext>
              </a:extLst>
            </p:cNvPr>
            <p:cNvSpPr/>
            <p:nvPr/>
          </p:nvSpPr>
          <p:spPr>
            <a:xfrm>
              <a:off x="1755267" y="2477769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19" h="213360">
                  <a:moveTo>
                    <a:pt x="833120" y="0"/>
                  </a:moveTo>
                  <a:lnTo>
                    <a:pt x="624840" y="0"/>
                  </a:ln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8">
              <a:extLst>
                <a:ext uri="{FF2B5EF4-FFF2-40B4-BE49-F238E27FC236}">
                  <a16:creationId xmlns:a16="http://schemas.microsoft.com/office/drawing/2014/main" id="{5C5CD1E7-143E-27B3-72E2-BB664804BE12}"/>
                </a:ext>
              </a:extLst>
            </p:cNvPr>
            <p:cNvSpPr/>
            <p:nvPr/>
          </p:nvSpPr>
          <p:spPr>
            <a:xfrm>
              <a:off x="1755267" y="2691129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19" h="213360">
                  <a:moveTo>
                    <a:pt x="833120" y="0"/>
                  </a:moveTo>
                  <a:lnTo>
                    <a:pt x="624840" y="0"/>
                  </a:ln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40" y="213360"/>
                  </a:lnTo>
                  <a:lnTo>
                    <a:pt x="816864" y="213360"/>
                  </a:lnTo>
                  <a:lnTo>
                    <a:pt x="816864" y="129286"/>
                  </a:lnTo>
                  <a:lnTo>
                    <a:pt x="833120" y="129286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9">
              <a:extLst>
                <a:ext uri="{FF2B5EF4-FFF2-40B4-BE49-F238E27FC236}">
                  <a16:creationId xmlns:a16="http://schemas.microsoft.com/office/drawing/2014/main" id="{0E093D12-C7B5-8E4C-2D17-A0F0BB97B37A}"/>
                </a:ext>
              </a:extLst>
            </p:cNvPr>
            <p:cNvSpPr/>
            <p:nvPr/>
          </p:nvSpPr>
          <p:spPr>
            <a:xfrm>
              <a:off x="1748916" y="2258059"/>
              <a:ext cx="845819" cy="652780"/>
            </a:xfrm>
            <a:custGeom>
              <a:avLst/>
              <a:gdLst/>
              <a:ahLst/>
              <a:cxnLst/>
              <a:rect l="l" t="t" r="r" b="b"/>
              <a:pathLst>
                <a:path w="845819" h="652780">
                  <a:moveTo>
                    <a:pt x="214630" y="0"/>
                  </a:moveTo>
                  <a:lnTo>
                    <a:pt x="214630" y="652779"/>
                  </a:lnTo>
                </a:path>
                <a:path w="845819" h="652780">
                  <a:moveTo>
                    <a:pt x="422909" y="0"/>
                  </a:moveTo>
                  <a:lnTo>
                    <a:pt x="422909" y="652779"/>
                  </a:lnTo>
                </a:path>
                <a:path w="845819" h="652780">
                  <a:moveTo>
                    <a:pt x="631189" y="0"/>
                  </a:moveTo>
                  <a:lnTo>
                    <a:pt x="631189" y="562355"/>
                  </a:lnTo>
                </a:path>
                <a:path w="845819" h="652780">
                  <a:moveTo>
                    <a:pt x="0" y="219710"/>
                  </a:moveTo>
                  <a:lnTo>
                    <a:pt x="845819" y="219710"/>
                  </a:lnTo>
                </a:path>
                <a:path w="845819" h="652780">
                  <a:moveTo>
                    <a:pt x="0" y="433069"/>
                  </a:moveTo>
                  <a:lnTo>
                    <a:pt x="845819" y="433069"/>
                  </a:lnTo>
                </a:path>
                <a:path w="845819" h="652780">
                  <a:moveTo>
                    <a:pt x="6350" y="0"/>
                  </a:moveTo>
                  <a:lnTo>
                    <a:pt x="6350" y="652779"/>
                  </a:lnTo>
                </a:path>
                <a:path w="845819" h="652780">
                  <a:moveTo>
                    <a:pt x="839469" y="0"/>
                  </a:moveTo>
                  <a:lnTo>
                    <a:pt x="839469" y="562355"/>
                  </a:lnTo>
                </a:path>
                <a:path w="845819" h="652780">
                  <a:moveTo>
                    <a:pt x="0" y="6350"/>
                  </a:moveTo>
                  <a:lnTo>
                    <a:pt x="845819" y="6350"/>
                  </a:lnTo>
                </a:path>
                <a:path w="845819" h="652780">
                  <a:moveTo>
                    <a:pt x="0" y="646429"/>
                  </a:moveTo>
                  <a:lnTo>
                    <a:pt x="613282" y="64642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F74458AC-C31E-7924-DC32-8FA8B8DE2022}"/>
                </a:ext>
              </a:extLst>
            </p:cNvPr>
            <p:cNvSpPr/>
            <p:nvPr/>
          </p:nvSpPr>
          <p:spPr>
            <a:xfrm>
              <a:off x="2969133" y="2500375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20" h="213360">
                  <a:moveTo>
                    <a:pt x="624827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27" y="213360"/>
                  </a:lnTo>
                  <a:lnTo>
                    <a:pt x="624827" y="0"/>
                  </a:lnTo>
                  <a:close/>
                </a:path>
                <a:path w="833120" h="213360">
                  <a:moveTo>
                    <a:pt x="833120" y="0"/>
                  </a:moveTo>
                  <a:lnTo>
                    <a:pt x="624840" y="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505D36AF-2A12-D243-F9CC-30E446891DB5}"/>
                </a:ext>
              </a:extLst>
            </p:cNvPr>
            <p:cNvSpPr/>
            <p:nvPr/>
          </p:nvSpPr>
          <p:spPr>
            <a:xfrm>
              <a:off x="2969133" y="2713735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20" h="213360">
                  <a:moveTo>
                    <a:pt x="624827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106680"/>
                  </a:lnTo>
                  <a:lnTo>
                    <a:pt x="0" y="213360"/>
                  </a:lnTo>
                  <a:lnTo>
                    <a:pt x="19558" y="213360"/>
                  </a:lnTo>
                  <a:lnTo>
                    <a:pt x="19558" y="106680"/>
                  </a:lnTo>
                  <a:lnTo>
                    <a:pt x="208280" y="10668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27" y="213360"/>
                  </a:lnTo>
                  <a:lnTo>
                    <a:pt x="624827" y="0"/>
                  </a:lnTo>
                  <a:close/>
                </a:path>
                <a:path w="833120" h="213360">
                  <a:moveTo>
                    <a:pt x="833120" y="0"/>
                  </a:moveTo>
                  <a:lnTo>
                    <a:pt x="624840" y="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12">
              <a:extLst>
                <a:ext uri="{FF2B5EF4-FFF2-40B4-BE49-F238E27FC236}">
                  <a16:creationId xmlns:a16="http://schemas.microsoft.com/office/drawing/2014/main" id="{729726BA-F36A-F856-5F96-10FF9A8A4B01}"/>
                </a:ext>
              </a:extLst>
            </p:cNvPr>
            <p:cNvSpPr/>
            <p:nvPr/>
          </p:nvSpPr>
          <p:spPr>
            <a:xfrm>
              <a:off x="2969133" y="2927095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20" h="213360">
                  <a:moveTo>
                    <a:pt x="19558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9558" y="106680"/>
                  </a:lnTo>
                  <a:lnTo>
                    <a:pt x="19558" y="0"/>
                  </a:lnTo>
                  <a:close/>
                </a:path>
                <a:path w="833120" h="213360">
                  <a:moveTo>
                    <a:pt x="624827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208280" y="106680"/>
                  </a:lnTo>
                  <a:lnTo>
                    <a:pt x="227838" y="106680"/>
                  </a:lnTo>
                  <a:lnTo>
                    <a:pt x="227838" y="213360"/>
                  </a:lnTo>
                  <a:lnTo>
                    <a:pt x="416560" y="213360"/>
                  </a:lnTo>
                  <a:lnTo>
                    <a:pt x="624827" y="213360"/>
                  </a:lnTo>
                  <a:lnTo>
                    <a:pt x="624827" y="0"/>
                  </a:lnTo>
                  <a:close/>
                </a:path>
                <a:path w="833120" h="213360">
                  <a:moveTo>
                    <a:pt x="833120" y="0"/>
                  </a:moveTo>
                  <a:lnTo>
                    <a:pt x="624840" y="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13">
              <a:extLst>
                <a:ext uri="{FF2B5EF4-FFF2-40B4-BE49-F238E27FC236}">
                  <a16:creationId xmlns:a16="http://schemas.microsoft.com/office/drawing/2014/main" id="{0391D202-B4DB-8C05-62C9-0D7EE458C3C7}"/>
                </a:ext>
              </a:extLst>
            </p:cNvPr>
            <p:cNvSpPr/>
            <p:nvPr/>
          </p:nvSpPr>
          <p:spPr>
            <a:xfrm>
              <a:off x="2962783" y="2494025"/>
              <a:ext cx="845819" cy="652780"/>
            </a:xfrm>
            <a:custGeom>
              <a:avLst/>
              <a:gdLst/>
              <a:ahLst/>
              <a:cxnLst/>
              <a:rect l="l" t="t" r="r" b="b"/>
              <a:pathLst>
                <a:path w="845820" h="652780">
                  <a:moveTo>
                    <a:pt x="214630" y="0"/>
                  </a:moveTo>
                  <a:lnTo>
                    <a:pt x="214630" y="326389"/>
                  </a:lnTo>
                </a:path>
                <a:path w="845820" h="652780">
                  <a:moveTo>
                    <a:pt x="422909" y="0"/>
                  </a:moveTo>
                  <a:lnTo>
                    <a:pt x="422909" y="652779"/>
                  </a:lnTo>
                </a:path>
                <a:path w="845820" h="652780">
                  <a:moveTo>
                    <a:pt x="631190" y="0"/>
                  </a:moveTo>
                  <a:lnTo>
                    <a:pt x="631190" y="652779"/>
                  </a:lnTo>
                </a:path>
                <a:path w="845820" h="652780">
                  <a:moveTo>
                    <a:pt x="0" y="219710"/>
                  </a:moveTo>
                  <a:lnTo>
                    <a:pt x="845819" y="219710"/>
                  </a:lnTo>
                </a:path>
                <a:path w="845820" h="652780">
                  <a:moveTo>
                    <a:pt x="234188" y="433070"/>
                  </a:moveTo>
                  <a:lnTo>
                    <a:pt x="845819" y="433070"/>
                  </a:lnTo>
                </a:path>
                <a:path w="845820" h="652780">
                  <a:moveTo>
                    <a:pt x="6350" y="0"/>
                  </a:moveTo>
                  <a:lnTo>
                    <a:pt x="6350" y="326389"/>
                  </a:lnTo>
                </a:path>
                <a:path w="845820" h="652780">
                  <a:moveTo>
                    <a:pt x="839469" y="0"/>
                  </a:moveTo>
                  <a:lnTo>
                    <a:pt x="839469" y="652779"/>
                  </a:lnTo>
                </a:path>
                <a:path w="845820" h="652780">
                  <a:moveTo>
                    <a:pt x="0" y="6350"/>
                  </a:moveTo>
                  <a:lnTo>
                    <a:pt x="845819" y="6350"/>
                  </a:lnTo>
                </a:path>
                <a:path w="845820" h="652780">
                  <a:moveTo>
                    <a:pt x="234188" y="646429"/>
                  </a:moveTo>
                  <a:lnTo>
                    <a:pt x="845819" y="64642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14">
              <a:extLst>
                <a:ext uri="{FF2B5EF4-FFF2-40B4-BE49-F238E27FC236}">
                  <a16:creationId xmlns:a16="http://schemas.microsoft.com/office/drawing/2014/main" id="{70954C89-26CA-03B4-FE0A-03F9008DC032}"/>
                </a:ext>
              </a:extLst>
            </p:cNvPr>
            <p:cNvSpPr/>
            <p:nvPr/>
          </p:nvSpPr>
          <p:spPr>
            <a:xfrm>
              <a:off x="2362200" y="2820415"/>
              <a:ext cx="835025" cy="213360"/>
            </a:xfrm>
            <a:custGeom>
              <a:avLst/>
              <a:gdLst/>
              <a:ahLst/>
              <a:cxnLst/>
              <a:rect l="l" t="t" r="r" b="b"/>
              <a:pathLst>
                <a:path w="835025" h="213360">
                  <a:moveTo>
                    <a:pt x="209867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9867" y="213360"/>
                  </a:lnTo>
                  <a:lnTo>
                    <a:pt x="209867" y="0"/>
                  </a:lnTo>
                  <a:close/>
                </a:path>
                <a:path w="835025" h="213360">
                  <a:moveTo>
                    <a:pt x="834771" y="0"/>
                  </a:moveTo>
                  <a:lnTo>
                    <a:pt x="626491" y="0"/>
                  </a:lnTo>
                  <a:lnTo>
                    <a:pt x="418211" y="0"/>
                  </a:lnTo>
                  <a:lnTo>
                    <a:pt x="209931" y="0"/>
                  </a:lnTo>
                  <a:lnTo>
                    <a:pt x="209931" y="213360"/>
                  </a:lnTo>
                  <a:lnTo>
                    <a:pt x="418211" y="213360"/>
                  </a:lnTo>
                  <a:lnTo>
                    <a:pt x="626491" y="213360"/>
                  </a:lnTo>
                  <a:lnTo>
                    <a:pt x="834771" y="213360"/>
                  </a:lnTo>
                  <a:lnTo>
                    <a:pt x="834771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2ED3AB0E-1157-1911-7814-19919850F73A}"/>
                </a:ext>
              </a:extLst>
            </p:cNvPr>
            <p:cNvSpPr/>
            <p:nvPr/>
          </p:nvSpPr>
          <p:spPr>
            <a:xfrm>
              <a:off x="2362200" y="3033775"/>
              <a:ext cx="835025" cy="213360"/>
            </a:xfrm>
            <a:custGeom>
              <a:avLst/>
              <a:gdLst/>
              <a:ahLst/>
              <a:cxnLst/>
              <a:rect l="l" t="t" r="r" b="b"/>
              <a:pathLst>
                <a:path w="835025" h="213360">
                  <a:moveTo>
                    <a:pt x="209867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9867" y="213360"/>
                  </a:lnTo>
                  <a:lnTo>
                    <a:pt x="209867" y="0"/>
                  </a:lnTo>
                  <a:close/>
                </a:path>
                <a:path w="835025" h="213360">
                  <a:moveTo>
                    <a:pt x="834771" y="0"/>
                  </a:moveTo>
                  <a:lnTo>
                    <a:pt x="626491" y="0"/>
                  </a:lnTo>
                  <a:lnTo>
                    <a:pt x="418211" y="0"/>
                  </a:lnTo>
                  <a:lnTo>
                    <a:pt x="209931" y="0"/>
                  </a:lnTo>
                  <a:lnTo>
                    <a:pt x="209931" y="213360"/>
                  </a:lnTo>
                  <a:lnTo>
                    <a:pt x="418211" y="213360"/>
                  </a:lnTo>
                  <a:lnTo>
                    <a:pt x="626491" y="213360"/>
                  </a:lnTo>
                  <a:lnTo>
                    <a:pt x="834771" y="213360"/>
                  </a:lnTo>
                  <a:lnTo>
                    <a:pt x="834771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16">
              <a:extLst>
                <a:ext uri="{FF2B5EF4-FFF2-40B4-BE49-F238E27FC236}">
                  <a16:creationId xmlns:a16="http://schemas.microsoft.com/office/drawing/2014/main" id="{1627DB11-193E-1B81-8900-D6D5255F8063}"/>
                </a:ext>
              </a:extLst>
            </p:cNvPr>
            <p:cNvSpPr/>
            <p:nvPr/>
          </p:nvSpPr>
          <p:spPr>
            <a:xfrm>
              <a:off x="2362200" y="3247135"/>
              <a:ext cx="835025" cy="213360"/>
            </a:xfrm>
            <a:custGeom>
              <a:avLst/>
              <a:gdLst/>
              <a:ahLst/>
              <a:cxnLst/>
              <a:rect l="l" t="t" r="r" b="b"/>
              <a:pathLst>
                <a:path w="835025" h="213360">
                  <a:moveTo>
                    <a:pt x="209867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9867" y="213360"/>
                  </a:lnTo>
                  <a:lnTo>
                    <a:pt x="209867" y="0"/>
                  </a:lnTo>
                  <a:close/>
                </a:path>
                <a:path w="835025" h="213360">
                  <a:moveTo>
                    <a:pt x="834771" y="0"/>
                  </a:moveTo>
                  <a:lnTo>
                    <a:pt x="626491" y="0"/>
                  </a:lnTo>
                  <a:lnTo>
                    <a:pt x="418211" y="0"/>
                  </a:lnTo>
                  <a:lnTo>
                    <a:pt x="209931" y="0"/>
                  </a:lnTo>
                  <a:lnTo>
                    <a:pt x="209931" y="213360"/>
                  </a:lnTo>
                  <a:lnTo>
                    <a:pt x="418211" y="213360"/>
                  </a:lnTo>
                  <a:lnTo>
                    <a:pt x="626491" y="213360"/>
                  </a:lnTo>
                  <a:lnTo>
                    <a:pt x="834771" y="213360"/>
                  </a:lnTo>
                  <a:lnTo>
                    <a:pt x="83477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17">
              <a:extLst>
                <a:ext uri="{FF2B5EF4-FFF2-40B4-BE49-F238E27FC236}">
                  <a16:creationId xmlns:a16="http://schemas.microsoft.com/office/drawing/2014/main" id="{A8514BD3-7DA8-CA48-A744-55BC5E3CBEAC}"/>
                </a:ext>
              </a:extLst>
            </p:cNvPr>
            <p:cNvSpPr/>
            <p:nvPr/>
          </p:nvSpPr>
          <p:spPr>
            <a:xfrm>
              <a:off x="2355850" y="2814066"/>
              <a:ext cx="847725" cy="652780"/>
            </a:xfrm>
            <a:custGeom>
              <a:avLst/>
              <a:gdLst/>
              <a:ahLst/>
              <a:cxnLst/>
              <a:rect l="l" t="t" r="r" b="b"/>
              <a:pathLst>
                <a:path w="847725" h="652779">
                  <a:moveTo>
                    <a:pt x="216281" y="0"/>
                  </a:moveTo>
                  <a:lnTo>
                    <a:pt x="216281" y="652780"/>
                  </a:lnTo>
                </a:path>
                <a:path w="847725" h="652779">
                  <a:moveTo>
                    <a:pt x="424561" y="0"/>
                  </a:moveTo>
                  <a:lnTo>
                    <a:pt x="424561" y="652780"/>
                  </a:lnTo>
                </a:path>
                <a:path w="847725" h="652779">
                  <a:moveTo>
                    <a:pt x="632841" y="0"/>
                  </a:moveTo>
                  <a:lnTo>
                    <a:pt x="632841" y="652780"/>
                  </a:lnTo>
                </a:path>
                <a:path w="847725" h="652779">
                  <a:moveTo>
                    <a:pt x="0" y="219710"/>
                  </a:moveTo>
                  <a:lnTo>
                    <a:pt x="847470" y="219710"/>
                  </a:lnTo>
                </a:path>
                <a:path w="847725" h="652779">
                  <a:moveTo>
                    <a:pt x="0" y="433070"/>
                  </a:moveTo>
                  <a:lnTo>
                    <a:pt x="847470" y="433070"/>
                  </a:lnTo>
                </a:path>
                <a:path w="847725" h="652779">
                  <a:moveTo>
                    <a:pt x="6350" y="0"/>
                  </a:moveTo>
                  <a:lnTo>
                    <a:pt x="6350" y="652780"/>
                  </a:lnTo>
                </a:path>
                <a:path w="847725" h="652779">
                  <a:moveTo>
                    <a:pt x="841120" y="0"/>
                  </a:moveTo>
                  <a:lnTo>
                    <a:pt x="841120" y="652780"/>
                  </a:lnTo>
                </a:path>
                <a:path w="847725" h="652779">
                  <a:moveTo>
                    <a:pt x="0" y="6350"/>
                  </a:moveTo>
                  <a:lnTo>
                    <a:pt x="847470" y="6350"/>
                  </a:lnTo>
                </a:path>
                <a:path w="847725" h="652779">
                  <a:moveTo>
                    <a:pt x="0" y="646430"/>
                  </a:moveTo>
                  <a:lnTo>
                    <a:pt x="847470" y="6464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7" name="object 18">
            <a:extLst>
              <a:ext uri="{FF2B5EF4-FFF2-40B4-BE49-F238E27FC236}">
                <a16:creationId xmlns:a16="http://schemas.microsoft.com/office/drawing/2014/main" id="{5B804EB3-819D-802C-AFBD-B15D4D28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47299"/>
              </p:ext>
            </p:extLst>
          </p:nvPr>
        </p:nvGraphicFramePr>
        <p:xfrm>
          <a:off x="825416" y="4766188"/>
          <a:ext cx="3420277" cy="667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7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2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24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20" dirty="0">
                          <a:solidFill>
                            <a:srgbClr val="FFFFFF"/>
                          </a:solidFill>
                          <a:latin typeface="+mj-lt"/>
                          <a:cs typeface="Trebuchet MS"/>
                        </a:rPr>
                        <a:t>name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20" dirty="0">
                          <a:solidFill>
                            <a:srgbClr val="FFFFFF"/>
                          </a:solidFill>
                          <a:latin typeface="+mj-lt"/>
                          <a:cs typeface="Trebuchet MS"/>
                        </a:rPr>
                        <a:t>company</a:t>
                      </a:r>
                      <a:endParaRPr sz="80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15" dirty="0">
                          <a:solidFill>
                            <a:srgbClr val="FFFFFF"/>
                          </a:solidFill>
                          <a:latin typeface="+mj-lt"/>
                          <a:cs typeface="Trebuchet MS"/>
                        </a:rPr>
                        <a:t>userID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+mj-lt"/>
                          <a:cs typeface="Trebuchet MS"/>
                        </a:rPr>
                        <a:t>state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35" dirty="0">
                          <a:latin typeface="+mj-lt"/>
                          <a:cs typeface="Trebuchet MS"/>
                        </a:rPr>
                        <a:t>Douglas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75" dirty="0">
                          <a:latin typeface="+mj-lt"/>
                          <a:cs typeface="Trebuchet MS"/>
                        </a:rPr>
                        <a:t>AWS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20" dirty="0">
                          <a:latin typeface="+mj-lt"/>
                          <a:cs typeface="Trebuchet MS"/>
                        </a:rPr>
                        <a:t>dbonser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20" dirty="0">
                          <a:latin typeface="+mj-lt"/>
                          <a:cs typeface="Trebuchet MS"/>
                        </a:rPr>
                        <a:t>TX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25" dirty="0">
                          <a:latin typeface="+mj-lt"/>
                          <a:cs typeface="Trebuchet MS"/>
                        </a:rPr>
                        <a:t>Cody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75" dirty="0">
                          <a:latin typeface="+mj-lt"/>
                          <a:cs typeface="Trebuchet MS"/>
                        </a:rPr>
                        <a:t>AWS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-10" dirty="0">
                          <a:latin typeface="+mj-lt"/>
                          <a:cs typeface="Trebuchet MS"/>
                        </a:rPr>
                        <a:t>allco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20" dirty="0">
                          <a:latin typeface="+mj-lt"/>
                          <a:cs typeface="Trebuchet MS"/>
                        </a:rPr>
                        <a:t>TX</a:t>
                      </a:r>
                      <a:endParaRPr sz="800" dirty="0">
                        <a:latin typeface="+mj-lt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object 6">
            <a:extLst>
              <a:ext uri="{FF2B5EF4-FFF2-40B4-BE49-F238E27FC236}">
                <a16:creationId xmlns:a16="http://schemas.microsoft.com/office/drawing/2014/main" id="{2539EA3E-C58B-CF73-7505-FDA93CC47A27}"/>
              </a:ext>
            </a:extLst>
          </p:cNvPr>
          <p:cNvSpPr txBox="1"/>
          <p:nvPr/>
        </p:nvSpPr>
        <p:spPr>
          <a:xfrm>
            <a:off x="8288315" y="1829277"/>
            <a:ext cx="2736265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Relational Database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D11AAAB-454A-49D7-1CBC-752DC52EBB06}"/>
              </a:ext>
            </a:extLst>
          </p:cNvPr>
          <p:cNvGrpSpPr/>
          <p:nvPr/>
        </p:nvGrpSpPr>
        <p:grpSpPr>
          <a:xfrm>
            <a:off x="7797787" y="4656561"/>
            <a:ext cx="3542529" cy="803015"/>
            <a:chOff x="7945126" y="4656561"/>
            <a:chExt cx="3542529" cy="803015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4DDFC6F0-BB02-4759-A9E2-DC971F478C3A}"/>
                </a:ext>
              </a:extLst>
            </p:cNvPr>
            <p:cNvGrpSpPr/>
            <p:nvPr/>
          </p:nvGrpSpPr>
          <p:grpSpPr>
            <a:xfrm>
              <a:off x="7945126" y="4656561"/>
              <a:ext cx="1714627" cy="803015"/>
              <a:chOff x="5989256" y="4261104"/>
              <a:chExt cx="1896110" cy="1370330"/>
            </a:xfrm>
          </p:grpSpPr>
          <p:sp>
            <p:nvSpPr>
              <p:cNvPr id="140" name="object 50">
                <a:extLst>
                  <a:ext uri="{FF2B5EF4-FFF2-40B4-BE49-F238E27FC236}">
                    <a16:creationId xmlns:a16="http://schemas.microsoft.com/office/drawing/2014/main" id="{FD66E7BD-4AC9-81D8-F62F-80BE290FAF2B}"/>
                  </a:ext>
                </a:extLst>
              </p:cNvPr>
              <p:cNvSpPr/>
              <p:nvPr/>
            </p:nvSpPr>
            <p:spPr>
              <a:xfrm>
                <a:off x="5989256" y="4261104"/>
                <a:ext cx="1896110" cy="1370330"/>
              </a:xfrm>
              <a:custGeom>
                <a:avLst/>
                <a:gdLst/>
                <a:ahLst/>
                <a:cxnLst/>
                <a:rect l="l" t="t" r="r" b="b"/>
                <a:pathLst>
                  <a:path w="1896109" h="1370329">
                    <a:moveTo>
                      <a:pt x="1895855" y="0"/>
                    </a:moveTo>
                    <a:lnTo>
                      <a:pt x="223774" y="0"/>
                    </a:lnTo>
                    <a:lnTo>
                      <a:pt x="0" y="223774"/>
                    </a:lnTo>
                    <a:lnTo>
                      <a:pt x="0" y="1370076"/>
                    </a:lnTo>
                    <a:lnTo>
                      <a:pt x="1895855" y="1370076"/>
                    </a:lnTo>
                    <a:lnTo>
                      <a:pt x="189585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object 51">
                <a:extLst>
                  <a:ext uri="{FF2B5EF4-FFF2-40B4-BE49-F238E27FC236}">
                    <a16:creationId xmlns:a16="http://schemas.microsoft.com/office/drawing/2014/main" id="{5761AD91-A255-5D1E-1803-513966565022}"/>
                  </a:ext>
                </a:extLst>
              </p:cNvPr>
              <p:cNvSpPr/>
              <p:nvPr/>
            </p:nvSpPr>
            <p:spPr>
              <a:xfrm>
                <a:off x="5989256" y="4261104"/>
                <a:ext cx="224154" cy="224154"/>
              </a:xfrm>
              <a:custGeom>
                <a:avLst/>
                <a:gdLst/>
                <a:ahLst/>
                <a:cxnLst/>
                <a:rect l="l" t="t" r="r" b="b"/>
                <a:pathLst>
                  <a:path w="224154" h="224154">
                    <a:moveTo>
                      <a:pt x="223774" y="0"/>
                    </a:moveTo>
                    <a:lnTo>
                      <a:pt x="0" y="223774"/>
                    </a:lnTo>
                    <a:lnTo>
                      <a:pt x="179070" y="179070"/>
                    </a:lnTo>
                    <a:lnTo>
                      <a:pt x="223774" y="0"/>
                    </a:lnTo>
                    <a:close/>
                  </a:path>
                </a:pathLst>
              </a:custGeom>
              <a:solidFill>
                <a:srgbClr val="A7A2AC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2" name="object 52">
                <a:extLst>
                  <a:ext uri="{FF2B5EF4-FFF2-40B4-BE49-F238E27FC236}">
                    <a16:creationId xmlns:a16="http://schemas.microsoft.com/office/drawing/2014/main" id="{CC90BE55-3081-7BDC-50C5-69F25F8442C1}"/>
                  </a:ext>
                </a:extLst>
              </p:cNvPr>
              <p:cNvSpPr/>
              <p:nvPr/>
            </p:nvSpPr>
            <p:spPr>
              <a:xfrm>
                <a:off x="5989256" y="4261104"/>
                <a:ext cx="1896110" cy="1370330"/>
              </a:xfrm>
              <a:custGeom>
                <a:avLst/>
                <a:gdLst/>
                <a:ahLst/>
                <a:cxnLst/>
                <a:rect l="l" t="t" r="r" b="b"/>
                <a:pathLst>
                  <a:path w="1896109" h="1370329">
                    <a:moveTo>
                      <a:pt x="223774" y="0"/>
                    </a:moveTo>
                    <a:lnTo>
                      <a:pt x="179070" y="179070"/>
                    </a:lnTo>
                    <a:lnTo>
                      <a:pt x="0" y="223774"/>
                    </a:lnTo>
                    <a:lnTo>
                      <a:pt x="223774" y="0"/>
                    </a:lnTo>
                    <a:lnTo>
                      <a:pt x="1895855" y="0"/>
                    </a:lnTo>
                    <a:lnTo>
                      <a:pt x="1895855" y="1370076"/>
                    </a:lnTo>
                    <a:lnTo>
                      <a:pt x="0" y="1370076"/>
                    </a:lnTo>
                    <a:lnTo>
                      <a:pt x="0" y="223774"/>
                    </a:lnTo>
                  </a:path>
                </a:pathLst>
              </a:custGeom>
              <a:ln w="127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4E08881-E0CB-76ED-59AC-0830EB5180FB}"/>
                </a:ext>
              </a:extLst>
            </p:cNvPr>
            <p:cNvGrpSpPr/>
            <p:nvPr/>
          </p:nvGrpSpPr>
          <p:grpSpPr>
            <a:xfrm>
              <a:off x="9773028" y="4656561"/>
              <a:ext cx="1714627" cy="803015"/>
              <a:chOff x="5989256" y="4261104"/>
              <a:chExt cx="1896110" cy="1370330"/>
            </a:xfrm>
          </p:grpSpPr>
          <p:sp>
            <p:nvSpPr>
              <p:cNvPr id="144" name="object 50">
                <a:extLst>
                  <a:ext uri="{FF2B5EF4-FFF2-40B4-BE49-F238E27FC236}">
                    <a16:creationId xmlns:a16="http://schemas.microsoft.com/office/drawing/2014/main" id="{27C85A22-6F7F-22D5-E2C9-1C43F67A5EBF}"/>
                  </a:ext>
                </a:extLst>
              </p:cNvPr>
              <p:cNvSpPr/>
              <p:nvPr/>
            </p:nvSpPr>
            <p:spPr>
              <a:xfrm>
                <a:off x="5989256" y="4261104"/>
                <a:ext cx="1896110" cy="1370330"/>
              </a:xfrm>
              <a:custGeom>
                <a:avLst/>
                <a:gdLst/>
                <a:ahLst/>
                <a:cxnLst/>
                <a:rect l="l" t="t" r="r" b="b"/>
                <a:pathLst>
                  <a:path w="1896109" h="1370329">
                    <a:moveTo>
                      <a:pt x="1895855" y="0"/>
                    </a:moveTo>
                    <a:lnTo>
                      <a:pt x="223774" y="0"/>
                    </a:lnTo>
                    <a:lnTo>
                      <a:pt x="0" y="223774"/>
                    </a:lnTo>
                    <a:lnTo>
                      <a:pt x="0" y="1370076"/>
                    </a:lnTo>
                    <a:lnTo>
                      <a:pt x="1895855" y="1370076"/>
                    </a:lnTo>
                    <a:lnTo>
                      <a:pt x="189585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5" name="object 51">
                <a:extLst>
                  <a:ext uri="{FF2B5EF4-FFF2-40B4-BE49-F238E27FC236}">
                    <a16:creationId xmlns:a16="http://schemas.microsoft.com/office/drawing/2014/main" id="{E18D8CD1-B170-5FDB-3251-71D164D314BD}"/>
                  </a:ext>
                </a:extLst>
              </p:cNvPr>
              <p:cNvSpPr/>
              <p:nvPr/>
            </p:nvSpPr>
            <p:spPr>
              <a:xfrm>
                <a:off x="5989256" y="4261104"/>
                <a:ext cx="224154" cy="224154"/>
              </a:xfrm>
              <a:custGeom>
                <a:avLst/>
                <a:gdLst/>
                <a:ahLst/>
                <a:cxnLst/>
                <a:rect l="l" t="t" r="r" b="b"/>
                <a:pathLst>
                  <a:path w="224154" h="224154">
                    <a:moveTo>
                      <a:pt x="223774" y="0"/>
                    </a:moveTo>
                    <a:lnTo>
                      <a:pt x="0" y="223774"/>
                    </a:lnTo>
                    <a:lnTo>
                      <a:pt x="179070" y="179070"/>
                    </a:lnTo>
                    <a:lnTo>
                      <a:pt x="223774" y="0"/>
                    </a:lnTo>
                    <a:close/>
                  </a:path>
                </a:pathLst>
              </a:custGeom>
              <a:solidFill>
                <a:srgbClr val="A7A2AC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6" name="object 52">
                <a:extLst>
                  <a:ext uri="{FF2B5EF4-FFF2-40B4-BE49-F238E27FC236}">
                    <a16:creationId xmlns:a16="http://schemas.microsoft.com/office/drawing/2014/main" id="{CB6983ED-8C41-F9CB-3B79-FDC06060C15C}"/>
                  </a:ext>
                </a:extLst>
              </p:cNvPr>
              <p:cNvSpPr/>
              <p:nvPr/>
            </p:nvSpPr>
            <p:spPr>
              <a:xfrm>
                <a:off x="5989256" y="4261104"/>
                <a:ext cx="1896110" cy="1370330"/>
              </a:xfrm>
              <a:custGeom>
                <a:avLst/>
                <a:gdLst/>
                <a:ahLst/>
                <a:cxnLst/>
                <a:rect l="l" t="t" r="r" b="b"/>
                <a:pathLst>
                  <a:path w="1896109" h="1370329">
                    <a:moveTo>
                      <a:pt x="223774" y="0"/>
                    </a:moveTo>
                    <a:lnTo>
                      <a:pt x="179070" y="179070"/>
                    </a:lnTo>
                    <a:lnTo>
                      <a:pt x="0" y="223774"/>
                    </a:lnTo>
                    <a:lnTo>
                      <a:pt x="223774" y="0"/>
                    </a:lnTo>
                    <a:lnTo>
                      <a:pt x="1895855" y="0"/>
                    </a:lnTo>
                    <a:lnTo>
                      <a:pt x="1895855" y="1370076"/>
                    </a:lnTo>
                    <a:lnTo>
                      <a:pt x="0" y="1370076"/>
                    </a:lnTo>
                    <a:lnTo>
                      <a:pt x="0" y="223774"/>
                    </a:lnTo>
                  </a:path>
                </a:pathLst>
              </a:custGeom>
              <a:ln w="1270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9" name="object 57">
              <a:extLst>
                <a:ext uri="{FF2B5EF4-FFF2-40B4-BE49-F238E27FC236}">
                  <a16:creationId xmlns:a16="http://schemas.microsoft.com/office/drawing/2014/main" id="{758377E4-DB5C-D541-6695-249F4C906F61}"/>
                </a:ext>
              </a:extLst>
            </p:cNvPr>
            <p:cNvSpPr txBox="1"/>
            <p:nvPr/>
          </p:nvSpPr>
          <p:spPr>
            <a:xfrm>
              <a:off x="8191500" y="4682324"/>
              <a:ext cx="1384927" cy="75148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{</a:t>
              </a:r>
            </a:p>
            <a:p>
              <a:pPr marL="9652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"name":</a:t>
              </a:r>
              <a:r>
                <a:rPr kumimoji="0" sz="800" b="0" i="0" u="none" strike="noStrike" kern="1200" cap="none" spc="-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 </a:t>
              </a:r>
              <a:r>
                <a: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"Douglas",</a:t>
              </a:r>
            </a:p>
            <a:p>
              <a:pPr marL="9652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"company":</a:t>
              </a:r>
              <a:r>
                <a:rPr kumimoji="0" sz="800" b="0" i="0" u="none" strike="noStrike" kern="1200" cap="none" spc="-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 </a:t>
              </a: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"AWS",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endParaRPr>
            </a:p>
            <a:p>
              <a:pPr marL="9652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"userID":</a:t>
              </a:r>
              <a:r>
                <a:rPr kumimoji="0" sz="800" b="0" i="0" u="none" strike="noStrike" kern="1200" cap="none" spc="-7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 </a:t>
              </a:r>
              <a:r>
                <a: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"dbonser",</a:t>
              </a:r>
            </a:p>
            <a:p>
              <a:pPr marL="9652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"state":</a:t>
              </a:r>
              <a:r>
                <a:rPr kumimoji="0" sz="800" b="0" i="0" u="none" strike="noStrike" kern="1200" cap="none" spc="-3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 </a:t>
              </a: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"TX"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}</a:t>
              </a:r>
            </a:p>
          </p:txBody>
        </p:sp>
        <p:sp>
          <p:nvSpPr>
            <p:cNvPr id="110" name="object 58">
              <a:extLst>
                <a:ext uri="{FF2B5EF4-FFF2-40B4-BE49-F238E27FC236}">
                  <a16:creationId xmlns:a16="http://schemas.microsoft.com/office/drawing/2014/main" id="{F8CE10B7-3697-C91E-A637-C87EFCAA0F09}"/>
                </a:ext>
              </a:extLst>
            </p:cNvPr>
            <p:cNvSpPr txBox="1"/>
            <p:nvPr/>
          </p:nvSpPr>
          <p:spPr>
            <a:xfrm>
              <a:off x="10039245" y="4681683"/>
              <a:ext cx="1256838" cy="75212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{</a:t>
              </a:r>
            </a:p>
            <a:p>
              <a:pPr marL="9652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"name":</a:t>
              </a:r>
              <a:r>
                <a:rPr kumimoji="0" sz="800" b="0" i="0" u="none" strike="noStrike" kern="1200" cap="none" spc="-3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 </a:t>
              </a: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"Cody",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endParaRPr>
            </a:p>
            <a:p>
              <a:pPr marL="9652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"company":</a:t>
              </a:r>
              <a:r>
                <a:rPr kumimoji="0" sz="800" b="0" i="0" u="none" strike="noStrike" kern="1200" cap="none" spc="-2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 </a:t>
              </a: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"AWS",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endParaRPr>
            </a:p>
            <a:p>
              <a:pPr marL="9652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"userID":</a:t>
              </a:r>
              <a:r>
                <a:rPr kumimoji="0" sz="800" b="0" i="0" u="none" strike="noStrike" kern="1200" cap="none" spc="-4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 </a:t>
              </a:r>
              <a:r>
                <a: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"allco",</a:t>
              </a:r>
            </a:p>
            <a:p>
              <a:pPr marL="9652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"state":</a:t>
              </a:r>
              <a:r>
                <a:rPr kumimoji="0" sz="800" b="0" i="0" u="none" strike="noStrike" kern="1200" cap="none" spc="-3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 </a:t>
              </a:r>
              <a:r>
                <a:rPr kumimoji="0" sz="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"TX"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/>
                  <a:ea typeface="+mn-ea"/>
                  <a:cs typeface="Courier New"/>
                </a:rPr>
                <a:t>}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D30416-5B2A-C09A-42A2-FDBED8A3A9A4}"/>
              </a:ext>
            </a:extLst>
          </p:cNvPr>
          <p:cNvGrpSpPr/>
          <p:nvPr/>
        </p:nvGrpSpPr>
        <p:grpSpPr>
          <a:xfrm>
            <a:off x="8305169" y="2454779"/>
            <a:ext cx="2702560" cy="2123440"/>
            <a:chOff x="7976615" y="1591055"/>
            <a:chExt cx="2702560" cy="2123440"/>
          </a:xfrm>
        </p:grpSpPr>
        <p:sp>
          <p:nvSpPr>
            <p:cNvPr id="112" name="object 21">
              <a:extLst>
                <a:ext uri="{FF2B5EF4-FFF2-40B4-BE49-F238E27FC236}">
                  <a16:creationId xmlns:a16="http://schemas.microsoft.com/office/drawing/2014/main" id="{8C2E9FD1-0909-CECC-2379-2B0373E699D4}"/>
                </a:ext>
              </a:extLst>
            </p:cNvPr>
            <p:cNvSpPr/>
            <p:nvPr/>
          </p:nvSpPr>
          <p:spPr>
            <a:xfrm>
              <a:off x="7976615" y="1856485"/>
              <a:ext cx="2702560" cy="1858010"/>
            </a:xfrm>
            <a:custGeom>
              <a:avLst/>
              <a:gdLst/>
              <a:ahLst/>
              <a:cxnLst/>
              <a:rect l="l" t="t" r="r" b="b"/>
              <a:pathLst>
                <a:path w="2702559" h="1858010">
                  <a:moveTo>
                    <a:pt x="2702052" y="0"/>
                  </a:moveTo>
                  <a:lnTo>
                    <a:pt x="2684368" y="43042"/>
                  </a:lnTo>
                  <a:lnTo>
                    <a:pt x="2653790" y="70540"/>
                  </a:lnTo>
                  <a:lnTo>
                    <a:pt x="2609141" y="96892"/>
                  </a:lnTo>
                  <a:lnTo>
                    <a:pt x="2551248" y="121937"/>
                  </a:lnTo>
                  <a:lnTo>
                    <a:pt x="2480932" y="145513"/>
                  </a:lnTo>
                  <a:lnTo>
                    <a:pt x="2441374" y="156699"/>
                  </a:lnTo>
                  <a:lnTo>
                    <a:pt x="2399020" y="167458"/>
                  </a:lnTo>
                  <a:lnTo>
                    <a:pt x="2353973" y="177768"/>
                  </a:lnTo>
                  <a:lnTo>
                    <a:pt x="2306335" y="187610"/>
                  </a:lnTo>
                  <a:lnTo>
                    <a:pt x="2256211" y="196964"/>
                  </a:lnTo>
                  <a:lnTo>
                    <a:pt x="2203702" y="205809"/>
                  </a:lnTo>
                  <a:lnTo>
                    <a:pt x="2148913" y="214125"/>
                  </a:lnTo>
                  <a:lnTo>
                    <a:pt x="2091945" y="221891"/>
                  </a:lnTo>
                  <a:lnTo>
                    <a:pt x="2032903" y="229089"/>
                  </a:lnTo>
                  <a:lnTo>
                    <a:pt x="1971888" y="235697"/>
                  </a:lnTo>
                  <a:lnTo>
                    <a:pt x="1909005" y="241695"/>
                  </a:lnTo>
                  <a:lnTo>
                    <a:pt x="1844356" y="247063"/>
                  </a:lnTo>
                  <a:lnTo>
                    <a:pt x="1778044" y="251781"/>
                  </a:lnTo>
                  <a:lnTo>
                    <a:pt x="1710173" y="255828"/>
                  </a:lnTo>
                  <a:lnTo>
                    <a:pt x="1640844" y="259185"/>
                  </a:lnTo>
                  <a:lnTo>
                    <a:pt x="1570163" y="261831"/>
                  </a:lnTo>
                  <a:lnTo>
                    <a:pt x="1498230" y="263746"/>
                  </a:lnTo>
                  <a:lnTo>
                    <a:pt x="1425150" y="264910"/>
                  </a:lnTo>
                  <a:lnTo>
                    <a:pt x="1351026" y="265302"/>
                  </a:lnTo>
                  <a:lnTo>
                    <a:pt x="1276901" y="264910"/>
                  </a:lnTo>
                  <a:lnTo>
                    <a:pt x="1203821" y="263746"/>
                  </a:lnTo>
                  <a:lnTo>
                    <a:pt x="1131888" y="261831"/>
                  </a:lnTo>
                  <a:lnTo>
                    <a:pt x="1061207" y="259185"/>
                  </a:lnTo>
                  <a:lnTo>
                    <a:pt x="991878" y="255828"/>
                  </a:lnTo>
                  <a:lnTo>
                    <a:pt x="924007" y="251781"/>
                  </a:lnTo>
                  <a:lnTo>
                    <a:pt x="857695" y="247063"/>
                  </a:lnTo>
                  <a:lnTo>
                    <a:pt x="793046" y="241695"/>
                  </a:lnTo>
                  <a:lnTo>
                    <a:pt x="730163" y="235697"/>
                  </a:lnTo>
                  <a:lnTo>
                    <a:pt x="669148" y="229089"/>
                  </a:lnTo>
                  <a:lnTo>
                    <a:pt x="610106" y="221891"/>
                  </a:lnTo>
                  <a:lnTo>
                    <a:pt x="553138" y="214125"/>
                  </a:lnTo>
                  <a:lnTo>
                    <a:pt x="498349" y="205809"/>
                  </a:lnTo>
                  <a:lnTo>
                    <a:pt x="445840" y="196964"/>
                  </a:lnTo>
                  <a:lnTo>
                    <a:pt x="395716" y="187610"/>
                  </a:lnTo>
                  <a:lnTo>
                    <a:pt x="348078" y="177768"/>
                  </a:lnTo>
                  <a:lnTo>
                    <a:pt x="303031" y="167458"/>
                  </a:lnTo>
                  <a:lnTo>
                    <a:pt x="260677" y="156699"/>
                  </a:lnTo>
                  <a:lnTo>
                    <a:pt x="221119" y="145513"/>
                  </a:lnTo>
                  <a:lnTo>
                    <a:pt x="184460" y="133919"/>
                  </a:lnTo>
                  <a:lnTo>
                    <a:pt x="120252" y="109588"/>
                  </a:lnTo>
                  <a:lnTo>
                    <a:pt x="68878" y="83869"/>
                  </a:lnTo>
                  <a:lnTo>
                    <a:pt x="31162" y="56924"/>
                  </a:lnTo>
                  <a:lnTo>
                    <a:pt x="1999" y="14559"/>
                  </a:lnTo>
                  <a:lnTo>
                    <a:pt x="0" y="0"/>
                  </a:lnTo>
                  <a:lnTo>
                    <a:pt x="0" y="1592199"/>
                  </a:lnTo>
                  <a:lnTo>
                    <a:pt x="17683" y="1635241"/>
                  </a:lnTo>
                  <a:lnTo>
                    <a:pt x="48261" y="1662739"/>
                  </a:lnTo>
                  <a:lnTo>
                    <a:pt x="92910" y="1689091"/>
                  </a:lnTo>
                  <a:lnTo>
                    <a:pt x="150803" y="1714136"/>
                  </a:lnTo>
                  <a:lnTo>
                    <a:pt x="221119" y="1737712"/>
                  </a:lnTo>
                  <a:lnTo>
                    <a:pt x="260677" y="1748898"/>
                  </a:lnTo>
                  <a:lnTo>
                    <a:pt x="303031" y="1759657"/>
                  </a:lnTo>
                  <a:lnTo>
                    <a:pt x="348078" y="1769967"/>
                  </a:lnTo>
                  <a:lnTo>
                    <a:pt x="395716" y="1779809"/>
                  </a:lnTo>
                  <a:lnTo>
                    <a:pt x="445840" y="1789163"/>
                  </a:lnTo>
                  <a:lnTo>
                    <a:pt x="498349" y="1798008"/>
                  </a:lnTo>
                  <a:lnTo>
                    <a:pt x="553138" y="1806324"/>
                  </a:lnTo>
                  <a:lnTo>
                    <a:pt x="610106" y="1814090"/>
                  </a:lnTo>
                  <a:lnTo>
                    <a:pt x="669148" y="1821288"/>
                  </a:lnTo>
                  <a:lnTo>
                    <a:pt x="730163" y="1827896"/>
                  </a:lnTo>
                  <a:lnTo>
                    <a:pt x="793046" y="1833894"/>
                  </a:lnTo>
                  <a:lnTo>
                    <a:pt x="857695" y="1839262"/>
                  </a:lnTo>
                  <a:lnTo>
                    <a:pt x="924007" y="1843980"/>
                  </a:lnTo>
                  <a:lnTo>
                    <a:pt x="991878" y="1848027"/>
                  </a:lnTo>
                  <a:lnTo>
                    <a:pt x="1061207" y="1851384"/>
                  </a:lnTo>
                  <a:lnTo>
                    <a:pt x="1131888" y="1854030"/>
                  </a:lnTo>
                  <a:lnTo>
                    <a:pt x="1203821" y="1855945"/>
                  </a:lnTo>
                  <a:lnTo>
                    <a:pt x="1276901" y="1857109"/>
                  </a:lnTo>
                  <a:lnTo>
                    <a:pt x="1351026" y="1857502"/>
                  </a:lnTo>
                  <a:lnTo>
                    <a:pt x="1425150" y="1857109"/>
                  </a:lnTo>
                  <a:lnTo>
                    <a:pt x="1498230" y="1855945"/>
                  </a:lnTo>
                  <a:lnTo>
                    <a:pt x="1570163" y="1854030"/>
                  </a:lnTo>
                  <a:lnTo>
                    <a:pt x="1640844" y="1851384"/>
                  </a:lnTo>
                  <a:lnTo>
                    <a:pt x="1710173" y="1848027"/>
                  </a:lnTo>
                  <a:lnTo>
                    <a:pt x="1778044" y="1843980"/>
                  </a:lnTo>
                  <a:lnTo>
                    <a:pt x="1844356" y="1839262"/>
                  </a:lnTo>
                  <a:lnTo>
                    <a:pt x="1909005" y="1833894"/>
                  </a:lnTo>
                  <a:lnTo>
                    <a:pt x="1971888" y="1827896"/>
                  </a:lnTo>
                  <a:lnTo>
                    <a:pt x="2032903" y="1821288"/>
                  </a:lnTo>
                  <a:lnTo>
                    <a:pt x="2091945" y="1814090"/>
                  </a:lnTo>
                  <a:lnTo>
                    <a:pt x="2148913" y="1806324"/>
                  </a:lnTo>
                  <a:lnTo>
                    <a:pt x="2203702" y="1798008"/>
                  </a:lnTo>
                  <a:lnTo>
                    <a:pt x="2256211" y="1789163"/>
                  </a:lnTo>
                  <a:lnTo>
                    <a:pt x="2306335" y="1779809"/>
                  </a:lnTo>
                  <a:lnTo>
                    <a:pt x="2353973" y="1769967"/>
                  </a:lnTo>
                  <a:lnTo>
                    <a:pt x="2399020" y="1759657"/>
                  </a:lnTo>
                  <a:lnTo>
                    <a:pt x="2441374" y="1748898"/>
                  </a:lnTo>
                  <a:lnTo>
                    <a:pt x="2480932" y="1737712"/>
                  </a:lnTo>
                  <a:lnTo>
                    <a:pt x="2517591" y="1726118"/>
                  </a:lnTo>
                  <a:lnTo>
                    <a:pt x="2581799" y="1701787"/>
                  </a:lnTo>
                  <a:lnTo>
                    <a:pt x="2633173" y="1676068"/>
                  </a:lnTo>
                  <a:lnTo>
                    <a:pt x="2670889" y="1649123"/>
                  </a:lnTo>
                  <a:lnTo>
                    <a:pt x="2700052" y="1606758"/>
                  </a:lnTo>
                  <a:lnTo>
                    <a:pt x="2702052" y="1592199"/>
                  </a:lnTo>
                  <a:lnTo>
                    <a:pt x="2702052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bject 22">
              <a:extLst>
                <a:ext uri="{FF2B5EF4-FFF2-40B4-BE49-F238E27FC236}">
                  <a16:creationId xmlns:a16="http://schemas.microsoft.com/office/drawing/2014/main" id="{A2382EBE-2B80-EFAD-6BAD-B83AA0B157F3}"/>
                </a:ext>
              </a:extLst>
            </p:cNvPr>
            <p:cNvSpPr/>
            <p:nvPr/>
          </p:nvSpPr>
          <p:spPr>
            <a:xfrm>
              <a:off x="7976615" y="1591055"/>
              <a:ext cx="2702560" cy="530860"/>
            </a:xfrm>
            <a:custGeom>
              <a:avLst/>
              <a:gdLst/>
              <a:ahLst/>
              <a:cxnLst/>
              <a:rect l="l" t="t" r="r" b="b"/>
              <a:pathLst>
                <a:path w="2702559" h="530860">
                  <a:moveTo>
                    <a:pt x="1351026" y="0"/>
                  </a:moveTo>
                  <a:lnTo>
                    <a:pt x="1276901" y="392"/>
                  </a:lnTo>
                  <a:lnTo>
                    <a:pt x="1203821" y="1557"/>
                  </a:lnTo>
                  <a:lnTo>
                    <a:pt x="1131888" y="3474"/>
                  </a:lnTo>
                  <a:lnTo>
                    <a:pt x="1061207" y="6123"/>
                  </a:lnTo>
                  <a:lnTo>
                    <a:pt x="991878" y="9483"/>
                  </a:lnTo>
                  <a:lnTo>
                    <a:pt x="924007" y="13535"/>
                  </a:lnTo>
                  <a:lnTo>
                    <a:pt x="857695" y="18257"/>
                  </a:lnTo>
                  <a:lnTo>
                    <a:pt x="793046" y="23630"/>
                  </a:lnTo>
                  <a:lnTo>
                    <a:pt x="730163" y="29633"/>
                  </a:lnTo>
                  <a:lnTo>
                    <a:pt x="669148" y="36246"/>
                  </a:lnTo>
                  <a:lnTo>
                    <a:pt x="610106" y="43449"/>
                  </a:lnTo>
                  <a:lnTo>
                    <a:pt x="553138" y="51222"/>
                  </a:lnTo>
                  <a:lnTo>
                    <a:pt x="498349" y="59544"/>
                  </a:lnTo>
                  <a:lnTo>
                    <a:pt x="445840" y="68395"/>
                  </a:lnTo>
                  <a:lnTo>
                    <a:pt x="395716" y="77755"/>
                  </a:lnTo>
                  <a:lnTo>
                    <a:pt x="348078" y="87604"/>
                  </a:lnTo>
                  <a:lnTo>
                    <a:pt x="303031" y="97920"/>
                  </a:lnTo>
                  <a:lnTo>
                    <a:pt x="260677" y="108685"/>
                  </a:lnTo>
                  <a:lnTo>
                    <a:pt x="221119" y="119878"/>
                  </a:lnTo>
                  <a:lnTo>
                    <a:pt x="184460" y="131477"/>
                  </a:lnTo>
                  <a:lnTo>
                    <a:pt x="120252" y="155819"/>
                  </a:lnTo>
                  <a:lnTo>
                    <a:pt x="68878" y="181547"/>
                  </a:lnTo>
                  <a:lnTo>
                    <a:pt x="31162" y="208499"/>
                  </a:lnTo>
                  <a:lnTo>
                    <a:pt x="1999" y="250869"/>
                  </a:lnTo>
                  <a:lnTo>
                    <a:pt x="0" y="265430"/>
                  </a:lnTo>
                  <a:lnTo>
                    <a:pt x="1999" y="279989"/>
                  </a:lnTo>
                  <a:lnTo>
                    <a:pt x="31162" y="322354"/>
                  </a:lnTo>
                  <a:lnTo>
                    <a:pt x="68878" y="349299"/>
                  </a:lnTo>
                  <a:lnTo>
                    <a:pt x="120252" y="375018"/>
                  </a:lnTo>
                  <a:lnTo>
                    <a:pt x="184460" y="399349"/>
                  </a:lnTo>
                  <a:lnTo>
                    <a:pt x="221119" y="410943"/>
                  </a:lnTo>
                  <a:lnTo>
                    <a:pt x="260677" y="422129"/>
                  </a:lnTo>
                  <a:lnTo>
                    <a:pt x="303031" y="432888"/>
                  </a:lnTo>
                  <a:lnTo>
                    <a:pt x="348078" y="443198"/>
                  </a:lnTo>
                  <a:lnTo>
                    <a:pt x="395716" y="453040"/>
                  </a:lnTo>
                  <a:lnTo>
                    <a:pt x="445840" y="462394"/>
                  </a:lnTo>
                  <a:lnTo>
                    <a:pt x="498349" y="471239"/>
                  </a:lnTo>
                  <a:lnTo>
                    <a:pt x="553138" y="479555"/>
                  </a:lnTo>
                  <a:lnTo>
                    <a:pt x="610106" y="487321"/>
                  </a:lnTo>
                  <a:lnTo>
                    <a:pt x="669148" y="494519"/>
                  </a:lnTo>
                  <a:lnTo>
                    <a:pt x="730163" y="501127"/>
                  </a:lnTo>
                  <a:lnTo>
                    <a:pt x="793046" y="507125"/>
                  </a:lnTo>
                  <a:lnTo>
                    <a:pt x="857695" y="512493"/>
                  </a:lnTo>
                  <a:lnTo>
                    <a:pt x="924007" y="517211"/>
                  </a:lnTo>
                  <a:lnTo>
                    <a:pt x="991878" y="521258"/>
                  </a:lnTo>
                  <a:lnTo>
                    <a:pt x="1061207" y="524615"/>
                  </a:lnTo>
                  <a:lnTo>
                    <a:pt x="1131888" y="527261"/>
                  </a:lnTo>
                  <a:lnTo>
                    <a:pt x="1203821" y="529176"/>
                  </a:lnTo>
                  <a:lnTo>
                    <a:pt x="1276901" y="530340"/>
                  </a:lnTo>
                  <a:lnTo>
                    <a:pt x="1351026" y="530733"/>
                  </a:lnTo>
                  <a:lnTo>
                    <a:pt x="1425150" y="530340"/>
                  </a:lnTo>
                  <a:lnTo>
                    <a:pt x="1498230" y="529176"/>
                  </a:lnTo>
                  <a:lnTo>
                    <a:pt x="1570163" y="527261"/>
                  </a:lnTo>
                  <a:lnTo>
                    <a:pt x="1640844" y="524615"/>
                  </a:lnTo>
                  <a:lnTo>
                    <a:pt x="1710173" y="521258"/>
                  </a:lnTo>
                  <a:lnTo>
                    <a:pt x="1778044" y="517211"/>
                  </a:lnTo>
                  <a:lnTo>
                    <a:pt x="1844356" y="512493"/>
                  </a:lnTo>
                  <a:lnTo>
                    <a:pt x="1909005" y="507125"/>
                  </a:lnTo>
                  <a:lnTo>
                    <a:pt x="1971888" y="501127"/>
                  </a:lnTo>
                  <a:lnTo>
                    <a:pt x="2032903" y="494519"/>
                  </a:lnTo>
                  <a:lnTo>
                    <a:pt x="2091945" y="487321"/>
                  </a:lnTo>
                  <a:lnTo>
                    <a:pt x="2148913" y="479555"/>
                  </a:lnTo>
                  <a:lnTo>
                    <a:pt x="2203702" y="471239"/>
                  </a:lnTo>
                  <a:lnTo>
                    <a:pt x="2256211" y="462394"/>
                  </a:lnTo>
                  <a:lnTo>
                    <a:pt x="2306335" y="453040"/>
                  </a:lnTo>
                  <a:lnTo>
                    <a:pt x="2353973" y="443198"/>
                  </a:lnTo>
                  <a:lnTo>
                    <a:pt x="2399020" y="432888"/>
                  </a:lnTo>
                  <a:lnTo>
                    <a:pt x="2441374" y="422129"/>
                  </a:lnTo>
                  <a:lnTo>
                    <a:pt x="2480932" y="410943"/>
                  </a:lnTo>
                  <a:lnTo>
                    <a:pt x="2517591" y="399349"/>
                  </a:lnTo>
                  <a:lnTo>
                    <a:pt x="2581799" y="375018"/>
                  </a:lnTo>
                  <a:lnTo>
                    <a:pt x="2633173" y="349299"/>
                  </a:lnTo>
                  <a:lnTo>
                    <a:pt x="2670889" y="322354"/>
                  </a:lnTo>
                  <a:lnTo>
                    <a:pt x="2700052" y="279989"/>
                  </a:lnTo>
                  <a:lnTo>
                    <a:pt x="2702052" y="265430"/>
                  </a:lnTo>
                  <a:lnTo>
                    <a:pt x="2700052" y="250869"/>
                  </a:lnTo>
                  <a:lnTo>
                    <a:pt x="2670889" y="208499"/>
                  </a:lnTo>
                  <a:lnTo>
                    <a:pt x="2633173" y="181547"/>
                  </a:lnTo>
                  <a:lnTo>
                    <a:pt x="2581799" y="155819"/>
                  </a:lnTo>
                  <a:lnTo>
                    <a:pt x="2517591" y="131477"/>
                  </a:lnTo>
                  <a:lnTo>
                    <a:pt x="2480932" y="119878"/>
                  </a:lnTo>
                  <a:lnTo>
                    <a:pt x="2441374" y="108685"/>
                  </a:lnTo>
                  <a:lnTo>
                    <a:pt x="2399020" y="97920"/>
                  </a:lnTo>
                  <a:lnTo>
                    <a:pt x="2353973" y="87604"/>
                  </a:lnTo>
                  <a:lnTo>
                    <a:pt x="2306335" y="77755"/>
                  </a:lnTo>
                  <a:lnTo>
                    <a:pt x="2256211" y="68395"/>
                  </a:lnTo>
                  <a:lnTo>
                    <a:pt x="2203702" y="59544"/>
                  </a:lnTo>
                  <a:lnTo>
                    <a:pt x="2148913" y="51222"/>
                  </a:lnTo>
                  <a:lnTo>
                    <a:pt x="2091945" y="43449"/>
                  </a:lnTo>
                  <a:lnTo>
                    <a:pt x="2032903" y="36246"/>
                  </a:lnTo>
                  <a:lnTo>
                    <a:pt x="1971888" y="29633"/>
                  </a:lnTo>
                  <a:lnTo>
                    <a:pt x="1909005" y="23630"/>
                  </a:lnTo>
                  <a:lnTo>
                    <a:pt x="1844356" y="18257"/>
                  </a:lnTo>
                  <a:lnTo>
                    <a:pt x="1778044" y="13535"/>
                  </a:lnTo>
                  <a:lnTo>
                    <a:pt x="1710173" y="9483"/>
                  </a:lnTo>
                  <a:lnTo>
                    <a:pt x="1640844" y="6123"/>
                  </a:lnTo>
                  <a:lnTo>
                    <a:pt x="1570163" y="3474"/>
                  </a:lnTo>
                  <a:lnTo>
                    <a:pt x="1498230" y="1557"/>
                  </a:lnTo>
                  <a:lnTo>
                    <a:pt x="1425150" y="392"/>
                  </a:lnTo>
                  <a:lnTo>
                    <a:pt x="135102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object 23">
              <a:extLst>
                <a:ext uri="{FF2B5EF4-FFF2-40B4-BE49-F238E27FC236}">
                  <a16:creationId xmlns:a16="http://schemas.microsoft.com/office/drawing/2014/main" id="{4BFC7CF0-DD7C-A42E-7B06-E4D5B0EB93CA}"/>
                </a:ext>
              </a:extLst>
            </p:cNvPr>
            <p:cNvSpPr/>
            <p:nvPr/>
          </p:nvSpPr>
          <p:spPr>
            <a:xfrm>
              <a:off x="8252459" y="2267711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740664" y="0"/>
                  </a:moveTo>
                  <a:lnTo>
                    <a:pt x="106680" y="0"/>
                  </a:lnTo>
                  <a:lnTo>
                    <a:pt x="65150" y="8381"/>
                  </a:lnTo>
                  <a:lnTo>
                    <a:pt x="31241" y="31241"/>
                  </a:lnTo>
                  <a:lnTo>
                    <a:pt x="8381" y="65150"/>
                  </a:lnTo>
                  <a:lnTo>
                    <a:pt x="0" y="106679"/>
                  </a:lnTo>
                  <a:lnTo>
                    <a:pt x="0" y="533400"/>
                  </a:lnTo>
                  <a:lnTo>
                    <a:pt x="8381" y="574928"/>
                  </a:lnTo>
                  <a:lnTo>
                    <a:pt x="31241" y="608837"/>
                  </a:lnTo>
                  <a:lnTo>
                    <a:pt x="65150" y="631697"/>
                  </a:lnTo>
                  <a:lnTo>
                    <a:pt x="106680" y="640079"/>
                  </a:lnTo>
                  <a:lnTo>
                    <a:pt x="740664" y="640079"/>
                  </a:lnTo>
                  <a:lnTo>
                    <a:pt x="782193" y="631698"/>
                  </a:lnTo>
                  <a:lnTo>
                    <a:pt x="816102" y="608838"/>
                  </a:lnTo>
                  <a:lnTo>
                    <a:pt x="838962" y="574928"/>
                  </a:lnTo>
                  <a:lnTo>
                    <a:pt x="847344" y="533400"/>
                  </a:lnTo>
                  <a:lnTo>
                    <a:pt x="847344" y="106679"/>
                  </a:lnTo>
                  <a:lnTo>
                    <a:pt x="838961" y="65151"/>
                  </a:lnTo>
                  <a:lnTo>
                    <a:pt x="816101" y="31242"/>
                  </a:lnTo>
                  <a:lnTo>
                    <a:pt x="782193" y="8382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object 24">
              <a:extLst>
                <a:ext uri="{FF2B5EF4-FFF2-40B4-BE49-F238E27FC236}">
                  <a16:creationId xmlns:a16="http://schemas.microsoft.com/office/drawing/2014/main" id="{F48722F6-A47A-A750-06D3-72296D753424}"/>
                </a:ext>
              </a:extLst>
            </p:cNvPr>
            <p:cNvSpPr/>
            <p:nvPr/>
          </p:nvSpPr>
          <p:spPr>
            <a:xfrm>
              <a:off x="8252459" y="2267711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0" y="106679"/>
                  </a:moveTo>
                  <a:lnTo>
                    <a:pt x="8381" y="65150"/>
                  </a:lnTo>
                  <a:lnTo>
                    <a:pt x="31241" y="31241"/>
                  </a:lnTo>
                  <a:lnTo>
                    <a:pt x="65150" y="8381"/>
                  </a:lnTo>
                  <a:lnTo>
                    <a:pt x="106680" y="0"/>
                  </a:lnTo>
                  <a:lnTo>
                    <a:pt x="740664" y="0"/>
                  </a:lnTo>
                  <a:lnTo>
                    <a:pt x="782193" y="8382"/>
                  </a:lnTo>
                  <a:lnTo>
                    <a:pt x="816101" y="31242"/>
                  </a:lnTo>
                  <a:lnTo>
                    <a:pt x="838961" y="65151"/>
                  </a:lnTo>
                  <a:lnTo>
                    <a:pt x="847344" y="106679"/>
                  </a:lnTo>
                  <a:lnTo>
                    <a:pt x="847344" y="533400"/>
                  </a:lnTo>
                  <a:lnTo>
                    <a:pt x="838962" y="574928"/>
                  </a:lnTo>
                  <a:lnTo>
                    <a:pt x="816102" y="608838"/>
                  </a:lnTo>
                  <a:lnTo>
                    <a:pt x="782193" y="631698"/>
                  </a:lnTo>
                  <a:lnTo>
                    <a:pt x="740664" y="640079"/>
                  </a:lnTo>
                  <a:lnTo>
                    <a:pt x="106680" y="640079"/>
                  </a:lnTo>
                  <a:lnTo>
                    <a:pt x="65150" y="631697"/>
                  </a:lnTo>
                  <a:lnTo>
                    <a:pt x="31241" y="608837"/>
                  </a:lnTo>
                  <a:lnTo>
                    <a:pt x="8381" y="574928"/>
                  </a:lnTo>
                  <a:lnTo>
                    <a:pt x="0" y="533400"/>
                  </a:lnTo>
                  <a:lnTo>
                    <a:pt x="0" y="10667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bject 25">
              <a:extLst>
                <a:ext uri="{FF2B5EF4-FFF2-40B4-BE49-F238E27FC236}">
                  <a16:creationId xmlns:a16="http://schemas.microsoft.com/office/drawing/2014/main" id="{9D787C73-070D-96E7-491D-30770E946556}"/>
                </a:ext>
              </a:extLst>
            </p:cNvPr>
            <p:cNvSpPr/>
            <p:nvPr/>
          </p:nvSpPr>
          <p:spPr>
            <a:xfrm>
              <a:off x="8414003" y="2386583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object 26">
              <a:extLst>
                <a:ext uri="{FF2B5EF4-FFF2-40B4-BE49-F238E27FC236}">
                  <a16:creationId xmlns:a16="http://schemas.microsoft.com/office/drawing/2014/main" id="{F8815893-2901-01E4-9347-A45D05533D32}"/>
                </a:ext>
              </a:extLst>
            </p:cNvPr>
            <p:cNvSpPr/>
            <p:nvPr/>
          </p:nvSpPr>
          <p:spPr>
            <a:xfrm>
              <a:off x="8414003" y="2386583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BAB9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object 27">
              <a:extLst>
                <a:ext uri="{FF2B5EF4-FFF2-40B4-BE49-F238E27FC236}">
                  <a16:creationId xmlns:a16="http://schemas.microsoft.com/office/drawing/2014/main" id="{036F7B66-51DE-8037-F62F-B102419134F1}"/>
                </a:ext>
              </a:extLst>
            </p:cNvPr>
            <p:cNvSpPr/>
            <p:nvPr/>
          </p:nvSpPr>
          <p:spPr>
            <a:xfrm>
              <a:off x="8414003" y="2386583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object 28">
              <a:extLst>
                <a:ext uri="{FF2B5EF4-FFF2-40B4-BE49-F238E27FC236}">
                  <a16:creationId xmlns:a16="http://schemas.microsoft.com/office/drawing/2014/main" id="{E0C19D05-2C87-6174-5BDA-D704242CE835}"/>
                </a:ext>
              </a:extLst>
            </p:cNvPr>
            <p:cNvSpPr/>
            <p:nvPr/>
          </p:nvSpPr>
          <p:spPr>
            <a:xfrm>
              <a:off x="8759951" y="2517647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object 29">
              <a:extLst>
                <a:ext uri="{FF2B5EF4-FFF2-40B4-BE49-F238E27FC236}">
                  <a16:creationId xmlns:a16="http://schemas.microsoft.com/office/drawing/2014/main" id="{991D6BE8-6D90-A0B0-F337-F00CF75C98BA}"/>
                </a:ext>
              </a:extLst>
            </p:cNvPr>
            <p:cNvSpPr/>
            <p:nvPr/>
          </p:nvSpPr>
          <p:spPr>
            <a:xfrm>
              <a:off x="8759951" y="2517647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A7A2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bject 30">
              <a:extLst>
                <a:ext uri="{FF2B5EF4-FFF2-40B4-BE49-F238E27FC236}">
                  <a16:creationId xmlns:a16="http://schemas.microsoft.com/office/drawing/2014/main" id="{23B4542F-3FD8-446F-81BC-8A57235B892A}"/>
                </a:ext>
              </a:extLst>
            </p:cNvPr>
            <p:cNvSpPr/>
            <p:nvPr/>
          </p:nvSpPr>
          <p:spPr>
            <a:xfrm>
              <a:off x="8759951" y="2517647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object 31">
              <a:extLst>
                <a:ext uri="{FF2B5EF4-FFF2-40B4-BE49-F238E27FC236}">
                  <a16:creationId xmlns:a16="http://schemas.microsoft.com/office/drawing/2014/main" id="{14F12900-C020-F1B9-9C8E-5D98BEEE9A84}"/>
                </a:ext>
              </a:extLst>
            </p:cNvPr>
            <p:cNvSpPr/>
            <p:nvPr/>
          </p:nvSpPr>
          <p:spPr>
            <a:xfrm>
              <a:off x="9468611" y="2496311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740664" y="0"/>
                  </a:moveTo>
                  <a:lnTo>
                    <a:pt x="106680" y="0"/>
                  </a:lnTo>
                  <a:lnTo>
                    <a:pt x="65151" y="8381"/>
                  </a:lnTo>
                  <a:lnTo>
                    <a:pt x="31242" y="31241"/>
                  </a:lnTo>
                  <a:lnTo>
                    <a:pt x="8381" y="65150"/>
                  </a:lnTo>
                  <a:lnTo>
                    <a:pt x="0" y="106679"/>
                  </a:lnTo>
                  <a:lnTo>
                    <a:pt x="0" y="533400"/>
                  </a:lnTo>
                  <a:lnTo>
                    <a:pt x="8381" y="574928"/>
                  </a:lnTo>
                  <a:lnTo>
                    <a:pt x="31242" y="608837"/>
                  </a:lnTo>
                  <a:lnTo>
                    <a:pt x="65151" y="631697"/>
                  </a:lnTo>
                  <a:lnTo>
                    <a:pt x="106680" y="640079"/>
                  </a:lnTo>
                  <a:lnTo>
                    <a:pt x="740664" y="640079"/>
                  </a:lnTo>
                  <a:lnTo>
                    <a:pt x="782193" y="631698"/>
                  </a:lnTo>
                  <a:lnTo>
                    <a:pt x="816102" y="608838"/>
                  </a:lnTo>
                  <a:lnTo>
                    <a:pt x="838962" y="574928"/>
                  </a:lnTo>
                  <a:lnTo>
                    <a:pt x="847344" y="533400"/>
                  </a:lnTo>
                  <a:lnTo>
                    <a:pt x="847344" y="106679"/>
                  </a:lnTo>
                  <a:lnTo>
                    <a:pt x="838961" y="65151"/>
                  </a:lnTo>
                  <a:lnTo>
                    <a:pt x="816101" y="31242"/>
                  </a:lnTo>
                  <a:lnTo>
                    <a:pt x="782193" y="8382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object 32">
              <a:extLst>
                <a:ext uri="{FF2B5EF4-FFF2-40B4-BE49-F238E27FC236}">
                  <a16:creationId xmlns:a16="http://schemas.microsoft.com/office/drawing/2014/main" id="{BE6F371E-0D85-D24F-1AE7-9CC594B2AABD}"/>
                </a:ext>
              </a:extLst>
            </p:cNvPr>
            <p:cNvSpPr/>
            <p:nvPr/>
          </p:nvSpPr>
          <p:spPr>
            <a:xfrm>
              <a:off x="9468611" y="2496311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0" y="106679"/>
                  </a:moveTo>
                  <a:lnTo>
                    <a:pt x="8381" y="65150"/>
                  </a:lnTo>
                  <a:lnTo>
                    <a:pt x="31242" y="31241"/>
                  </a:lnTo>
                  <a:lnTo>
                    <a:pt x="65151" y="8381"/>
                  </a:lnTo>
                  <a:lnTo>
                    <a:pt x="106680" y="0"/>
                  </a:lnTo>
                  <a:lnTo>
                    <a:pt x="740664" y="0"/>
                  </a:lnTo>
                  <a:lnTo>
                    <a:pt x="782193" y="8382"/>
                  </a:lnTo>
                  <a:lnTo>
                    <a:pt x="816101" y="31242"/>
                  </a:lnTo>
                  <a:lnTo>
                    <a:pt x="838961" y="65151"/>
                  </a:lnTo>
                  <a:lnTo>
                    <a:pt x="847344" y="106679"/>
                  </a:lnTo>
                  <a:lnTo>
                    <a:pt x="847344" y="533400"/>
                  </a:lnTo>
                  <a:lnTo>
                    <a:pt x="838962" y="574928"/>
                  </a:lnTo>
                  <a:lnTo>
                    <a:pt x="816102" y="608838"/>
                  </a:lnTo>
                  <a:lnTo>
                    <a:pt x="782193" y="631698"/>
                  </a:lnTo>
                  <a:lnTo>
                    <a:pt x="740664" y="640079"/>
                  </a:lnTo>
                  <a:lnTo>
                    <a:pt x="106680" y="640079"/>
                  </a:lnTo>
                  <a:lnTo>
                    <a:pt x="65151" y="631697"/>
                  </a:lnTo>
                  <a:lnTo>
                    <a:pt x="31242" y="608837"/>
                  </a:lnTo>
                  <a:lnTo>
                    <a:pt x="8381" y="574928"/>
                  </a:lnTo>
                  <a:lnTo>
                    <a:pt x="0" y="533400"/>
                  </a:lnTo>
                  <a:lnTo>
                    <a:pt x="0" y="10667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bject 33">
              <a:extLst>
                <a:ext uri="{FF2B5EF4-FFF2-40B4-BE49-F238E27FC236}">
                  <a16:creationId xmlns:a16="http://schemas.microsoft.com/office/drawing/2014/main" id="{20D347A2-7E1C-0803-297C-EF5D8D108FF0}"/>
                </a:ext>
              </a:extLst>
            </p:cNvPr>
            <p:cNvSpPr/>
            <p:nvPr/>
          </p:nvSpPr>
          <p:spPr>
            <a:xfrm>
              <a:off x="9630155" y="2618231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bject 34">
              <a:extLst>
                <a:ext uri="{FF2B5EF4-FFF2-40B4-BE49-F238E27FC236}">
                  <a16:creationId xmlns:a16="http://schemas.microsoft.com/office/drawing/2014/main" id="{25BCAC38-94FE-8100-1879-B58E2918EABC}"/>
                </a:ext>
              </a:extLst>
            </p:cNvPr>
            <p:cNvSpPr/>
            <p:nvPr/>
          </p:nvSpPr>
          <p:spPr>
            <a:xfrm>
              <a:off x="9630155" y="2618231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BAB9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bject 35">
              <a:extLst>
                <a:ext uri="{FF2B5EF4-FFF2-40B4-BE49-F238E27FC236}">
                  <a16:creationId xmlns:a16="http://schemas.microsoft.com/office/drawing/2014/main" id="{4D655FBA-9F3B-0E3D-8C5F-F4969C805589}"/>
                </a:ext>
              </a:extLst>
            </p:cNvPr>
            <p:cNvSpPr/>
            <p:nvPr/>
          </p:nvSpPr>
          <p:spPr>
            <a:xfrm>
              <a:off x="9630155" y="2618231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object 36">
              <a:extLst>
                <a:ext uri="{FF2B5EF4-FFF2-40B4-BE49-F238E27FC236}">
                  <a16:creationId xmlns:a16="http://schemas.microsoft.com/office/drawing/2014/main" id="{2D3D228D-92D7-0A32-96A7-53DDEEB84722}"/>
                </a:ext>
              </a:extLst>
            </p:cNvPr>
            <p:cNvSpPr/>
            <p:nvPr/>
          </p:nvSpPr>
          <p:spPr>
            <a:xfrm>
              <a:off x="9976103" y="2749295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object 37">
              <a:extLst>
                <a:ext uri="{FF2B5EF4-FFF2-40B4-BE49-F238E27FC236}">
                  <a16:creationId xmlns:a16="http://schemas.microsoft.com/office/drawing/2014/main" id="{B92B7C31-4821-AB80-E8DD-1F1D8D31AE12}"/>
                </a:ext>
              </a:extLst>
            </p:cNvPr>
            <p:cNvSpPr/>
            <p:nvPr/>
          </p:nvSpPr>
          <p:spPr>
            <a:xfrm>
              <a:off x="9976103" y="2749295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A7A2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bject 38">
              <a:extLst>
                <a:ext uri="{FF2B5EF4-FFF2-40B4-BE49-F238E27FC236}">
                  <a16:creationId xmlns:a16="http://schemas.microsoft.com/office/drawing/2014/main" id="{790848FF-EF7B-2A6D-47FD-9C8987280DEA}"/>
                </a:ext>
              </a:extLst>
            </p:cNvPr>
            <p:cNvSpPr/>
            <p:nvPr/>
          </p:nvSpPr>
          <p:spPr>
            <a:xfrm>
              <a:off x="9976103" y="2749295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bject 39">
              <a:extLst>
                <a:ext uri="{FF2B5EF4-FFF2-40B4-BE49-F238E27FC236}">
                  <a16:creationId xmlns:a16="http://schemas.microsoft.com/office/drawing/2014/main" id="{3248A7E7-971F-76C8-6F72-6BDE4144A446}"/>
                </a:ext>
              </a:extLst>
            </p:cNvPr>
            <p:cNvSpPr/>
            <p:nvPr/>
          </p:nvSpPr>
          <p:spPr>
            <a:xfrm>
              <a:off x="8855963" y="2816352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79">
                  <a:moveTo>
                    <a:pt x="740663" y="0"/>
                  </a:moveTo>
                  <a:lnTo>
                    <a:pt x="106679" y="0"/>
                  </a:lnTo>
                  <a:lnTo>
                    <a:pt x="65150" y="8381"/>
                  </a:lnTo>
                  <a:lnTo>
                    <a:pt x="31241" y="31241"/>
                  </a:lnTo>
                  <a:lnTo>
                    <a:pt x="8381" y="65150"/>
                  </a:lnTo>
                  <a:lnTo>
                    <a:pt x="0" y="106680"/>
                  </a:lnTo>
                  <a:lnTo>
                    <a:pt x="0" y="533400"/>
                  </a:lnTo>
                  <a:lnTo>
                    <a:pt x="8382" y="574928"/>
                  </a:lnTo>
                  <a:lnTo>
                    <a:pt x="31242" y="608838"/>
                  </a:lnTo>
                  <a:lnTo>
                    <a:pt x="65150" y="631698"/>
                  </a:lnTo>
                  <a:lnTo>
                    <a:pt x="106679" y="640080"/>
                  </a:lnTo>
                  <a:lnTo>
                    <a:pt x="740663" y="640080"/>
                  </a:lnTo>
                  <a:lnTo>
                    <a:pt x="782193" y="631698"/>
                  </a:lnTo>
                  <a:lnTo>
                    <a:pt x="816101" y="608838"/>
                  </a:lnTo>
                  <a:lnTo>
                    <a:pt x="838961" y="574928"/>
                  </a:lnTo>
                  <a:lnTo>
                    <a:pt x="847343" y="533400"/>
                  </a:lnTo>
                  <a:lnTo>
                    <a:pt x="847343" y="106680"/>
                  </a:lnTo>
                  <a:lnTo>
                    <a:pt x="838961" y="65151"/>
                  </a:lnTo>
                  <a:lnTo>
                    <a:pt x="816101" y="31242"/>
                  </a:lnTo>
                  <a:lnTo>
                    <a:pt x="782192" y="8382"/>
                  </a:lnTo>
                  <a:lnTo>
                    <a:pt x="740663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bject 40">
              <a:extLst>
                <a:ext uri="{FF2B5EF4-FFF2-40B4-BE49-F238E27FC236}">
                  <a16:creationId xmlns:a16="http://schemas.microsoft.com/office/drawing/2014/main" id="{0AB1814D-C27D-D675-5109-F9B34E9B6845}"/>
                </a:ext>
              </a:extLst>
            </p:cNvPr>
            <p:cNvSpPr/>
            <p:nvPr/>
          </p:nvSpPr>
          <p:spPr>
            <a:xfrm>
              <a:off x="8855963" y="2816352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79">
                  <a:moveTo>
                    <a:pt x="0" y="106680"/>
                  </a:moveTo>
                  <a:lnTo>
                    <a:pt x="8381" y="65150"/>
                  </a:lnTo>
                  <a:lnTo>
                    <a:pt x="31241" y="31241"/>
                  </a:lnTo>
                  <a:lnTo>
                    <a:pt x="65150" y="8381"/>
                  </a:lnTo>
                  <a:lnTo>
                    <a:pt x="106679" y="0"/>
                  </a:lnTo>
                  <a:lnTo>
                    <a:pt x="740663" y="0"/>
                  </a:lnTo>
                  <a:lnTo>
                    <a:pt x="782192" y="8382"/>
                  </a:lnTo>
                  <a:lnTo>
                    <a:pt x="816101" y="31242"/>
                  </a:lnTo>
                  <a:lnTo>
                    <a:pt x="838961" y="65151"/>
                  </a:lnTo>
                  <a:lnTo>
                    <a:pt x="847343" y="106680"/>
                  </a:lnTo>
                  <a:lnTo>
                    <a:pt x="847343" y="533400"/>
                  </a:lnTo>
                  <a:lnTo>
                    <a:pt x="838961" y="574928"/>
                  </a:lnTo>
                  <a:lnTo>
                    <a:pt x="816101" y="608838"/>
                  </a:lnTo>
                  <a:lnTo>
                    <a:pt x="782193" y="631698"/>
                  </a:lnTo>
                  <a:lnTo>
                    <a:pt x="740663" y="640080"/>
                  </a:lnTo>
                  <a:lnTo>
                    <a:pt x="106679" y="640080"/>
                  </a:lnTo>
                  <a:lnTo>
                    <a:pt x="65150" y="631698"/>
                  </a:lnTo>
                  <a:lnTo>
                    <a:pt x="31242" y="608838"/>
                  </a:lnTo>
                  <a:lnTo>
                    <a:pt x="8382" y="574928"/>
                  </a:lnTo>
                  <a:lnTo>
                    <a:pt x="0" y="533400"/>
                  </a:lnTo>
                  <a:lnTo>
                    <a:pt x="0" y="10668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bject 41">
              <a:extLst>
                <a:ext uri="{FF2B5EF4-FFF2-40B4-BE49-F238E27FC236}">
                  <a16:creationId xmlns:a16="http://schemas.microsoft.com/office/drawing/2014/main" id="{4075CE03-B6A4-82E5-CEBC-598B987B1A5D}"/>
                </a:ext>
              </a:extLst>
            </p:cNvPr>
            <p:cNvSpPr/>
            <p:nvPr/>
          </p:nvSpPr>
          <p:spPr>
            <a:xfrm>
              <a:off x="9017507" y="2935223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80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80" y="262127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object 42">
              <a:extLst>
                <a:ext uri="{FF2B5EF4-FFF2-40B4-BE49-F238E27FC236}">
                  <a16:creationId xmlns:a16="http://schemas.microsoft.com/office/drawing/2014/main" id="{E6D87000-D021-A1DC-CC88-118B55E5EAB6}"/>
                </a:ext>
              </a:extLst>
            </p:cNvPr>
            <p:cNvSpPr/>
            <p:nvPr/>
          </p:nvSpPr>
          <p:spPr>
            <a:xfrm>
              <a:off x="9017507" y="2935223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BAB9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bject 43">
              <a:extLst>
                <a:ext uri="{FF2B5EF4-FFF2-40B4-BE49-F238E27FC236}">
                  <a16:creationId xmlns:a16="http://schemas.microsoft.com/office/drawing/2014/main" id="{3F1BB24D-70DE-E521-0382-93DD23503762}"/>
                </a:ext>
              </a:extLst>
            </p:cNvPr>
            <p:cNvSpPr/>
            <p:nvPr/>
          </p:nvSpPr>
          <p:spPr>
            <a:xfrm>
              <a:off x="9017507" y="2935223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80" y="0"/>
                  </a:lnTo>
                  <a:lnTo>
                    <a:pt x="182880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bject 44">
              <a:extLst>
                <a:ext uri="{FF2B5EF4-FFF2-40B4-BE49-F238E27FC236}">
                  <a16:creationId xmlns:a16="http://schemas.microsoft.com/office/drawing/2014/main" id="{D1F62844-2B90-2193-82E5-4767B966857A}"/>
                </a:ext>
              </a:extLst>
            </p:cNvPr>
            <p:cNvSpPr/>
            <p:nvPr/>
          </p:nvSpPr>
          <p:spPr>
            <a:xfrm>
              <a:off x="9363455" y="3066288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4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object 45">
              <a:extLst>
                <a:ext uri="{FF2B5EF4-FFF2-40B4-BE49-F238E27FC236}">
                  <a16:creationId xmlns:a16="http://schemas.microsoft.com/office/drawing/2014/main" id="{80B97448-01B7-D40B-4935-9C13DDE8C2B4}"/>
                </a:ext>
              </a:extLst>
            </p:cNvPr>
            <p:cNvSpPr/>
            <p:nvPr/>
          </p:nvSpPr>
          <p:spPr>
            <a:xfrm>
              <a:off x="9363455" y="306628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A7A2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object 46">
              <a:extLst>
                <a:ext uri="{FF2B5EF4-FFF2-40B4-BE49-F238E27FC236}">
                  <a16:creationId xmlns:a16="http://schemas.microsoft.com/office/drawing/2014/main" id="{65EEA091-E059-8143-DD18-B49AA0658D71}"/>
                </a:ext>
              </a:extLst>
            </p:cNvPr>
            <p:cNvSpPr/>
            <p:nvPr/>
          </p:nvSpPr>
          <p:spPr>
            <a:xfrm>
              <a:off x="9363455" y="3066288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4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2456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1C056-1B36-B8D4-2AA8-2BDFDA84C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4A8A9EE-790C-3E16-7861-A02829A68B22}"/>
              </a:ext>
            </a:extLst>
          </p:cNvPr>
          <p:cNvSpPr/>
          <p:nvPr/>
        </p:nvSpPr>
        <p:spPr>
          <a:xfrm>
            <a:off x="520585" y="1533525"/>
            <a:ext cx="11173282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917567-B80D-3FE0-0A36-213BC0269792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Lessons learned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9881AD-77D0-5189-DC9E-2CC0D1001926}"/>
              </a:ext>
            </a:extLst>
          </p:cNvPr>
          <p:cNvGrpSpPr/>
          <p:nvPr/>
        </p:nvGrpSpPr>
        <p:grpSpPr>
          <a:xfrm>
            <a:off x="1130414" y="2076878"/>
            <a:ext cx="4343400" cy="1301830"/>
            <a:chOff x="847725" y="2026117"/>
            <a:chExt cx="4343400" cy="1301830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A9A38F52-8E4C-5FD6-4C45-AFFA513FFDCF}"/>
                </a:ext>
              </a:extLst>
            </p:cNvPr>
            <p:cNvSpPr txBox="1"/>
            <p:nvPr/>
          </p:nvSpPr>
          <p:spPr>
            <a:xfrm>
              <a:off x="885825" y="2287727"/>
              <a:ext cx="3937000" cy="1040220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84150" marR="0" lvl="0" indent="-17145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Webdings" panose="05030102010509060703" pitchFamily="18" charset="2"/>
                <a:buChar char="4"/>
                <a:tabLst/>
                <a:defRPr/>
              </a:pPr>
              <a:r>
                <a:rPr kumimoji="0" lang="en-US" sz="11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Digital assets</a:t>
              </a:r>
            </a:p>
            <a:p>
              <a:pPr marL="184150" marR="0" lvl="0" indent="-17145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Webdings" panose="05030102010509060703" pitchFamily="18" charset="2"/>
                <a:buChar char="4"/>
                <a:tabLst/>
                <a:defRPr/>
              </a:pPr>
              <a:r>
                <a:rPr kumimoji="0" lang="en-US" sz="11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ESG</a:t>
              </a:r>
            </a:p>
            <a:p>
              <a:pPr marL="184150" marR="0" lvl="0" indent="-17145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Webdings" panose="05030102010509060703" pitchFamily="18" charset="2"/>
                <a:buChar char="4"/>
                <a:tabLst/>
                <a:defRPr/>
              </a:pPr>
              <a:r>
                <a:rPr kumimoji="0" lang="en-US" sz="11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Unstructured data</a:t>
              </a:r>
            </a:p>
            <a:p>
              <a:pPr marL="184150" marR="0" lvl="0" indent="-171450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>
                  <a:schemeClr val="accent4"/>
                </a:buClr>
                <a:buSzTx/>
                <a:buFont typeface="Webdings" panose="05030102010509060703" pitchFamily="18" charset="2"/>
                <a:buChar char="4"/>
                <a:tabLst/>
                <a:defRPr/>
              </a:pPr>
              <a:r>
                <a:rPr kumimoji="0" lang="en-US" sz="11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Highly complex relational data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6BC3BF-72C0-D837-828C-DD12C5321939}"/>
                </a:ext>
              </a:extLst>
            </p:cNvPr>
            <p:cNvSpPr txBox="1"/>
            <p:nvPr/>
          </p:nvSpPr>
          <p:spPr>
            <a:xfrm>
              <a:off x="847725" y="2026117"/>
              <a:ext cx="43434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chemeClr val="accent1"/>
                  </a:solidFill>
                  <a:latin typeface="+mj-lt"/>
                </a:rPr>
                <a:t>Demand for new, broad, deep data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E97DB2D-66CA-F068-627C-1DD2557665AF}"/>
              </a:ext>
            </a:extLst>
          </p:cNvPr>
          <p:cNvSpPr txBox="1"/>
          <p:nvPr/>
        </p:nvSpPr>
        <p:spPr>
          <a:xfrm>
            <a:off x="1130414" y="4063294"/>
            <a:ext cx="4343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  <a:latin typeface="+mj-lt"/>
              </a:rPr>
              <a:t>Real-time analytics enabled by streaming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1872AE-B948-11B6-ED8A-7AD39FA1C56E}"/>
              </a:ext>
            </a:extLst>
          </p:cNvPr>
          <p:cNvSpPr txBox="1"/>
          <p:nvPr/>
        </p:nvSpPr>
        <p:spPr>
          <a:xfrm>
            <a:off x="1130414" y="5009489"/>
            <a:ext cx="4343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  <a:latin typeface="+mj-lt"/>
              </a:rPr>
              <a:t>On-premise and cloud systems must work  together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168A24B-45A2-2EC0-0EAF-4CA829D229CE}"/>
              </a:ext>
            </a:extLst>
          </p:cNvPr>
          <p:cNvCxnSpPr>
            <a:cxnSpLocks/>
          </p:cNvCxnSpPr>
          <p:nvPr/>
        </p:nvCxnSpPr>
        <p:spPr>
          <a:xfrm>
            <a:off x="1168514" y="3721001"/>
            <a:ext cx="3937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C30559-13BB-716F-DA4C-B394689A087E}"/>
              </a:ext>
            </a:extLst>
          </p:cNvPr>
          <p:cNvCxnSpPr>
            <a:cxnSpLocks/>
          </p:cNvCxnSpPr>
          <p:nvPr/>
        </p:nvCxnSpPr>
        <p:spPr>
          <a:xfrm>
            <a:off x="1168514" y="4667197"/>
            <a:ext cx="3937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7950372-40F4-0351-CFD6-EF4E4AA9F37C}"/>
              </a:ext>
            </a:extLst>
          </p:cNvPr>
          <p:cNvGrpSpPr/>
          <p:nvPr/>
        </p:nvGrpSpPr>
        <p:grpSpPr>
          <a:xfrm>
            <a:off x="6740639" y="1729551"/>
            <a:ext cx="4343400" cy="3888875"/>
            <a:chOff x="6496050" y="2076878"/>
            <a:chExt cx="4343400" cy="388887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827B0BE-3507-61C4-5B9C-EBD52DED9911}"/>
                </a:ext>
              </a:extLst>
            </p:cNvPr>
            <p:cNvGrpSpPr/>
            <p:nvPr/>
          </p:nvGrpSpPr>
          <p:grpSpPr>
            <a:xfrm>
              <a:off x="6496050" y="2076878"/>
              <a:ext cx="4343400" cy="1035090"/>
              <a:chOff x="847725" y="2026117"/>
              <a:chExt cx="4343400" cy="1035090"/>
            </a:xfrm>
          </p:grpSpPr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FB1E29AA-9211-A8E5-2086-311504866483}"/>
                  </a:ext>
                </a:extLst>
              </p:cNvPr>
              <p:cNvSpPr txBox="1"/>
              <p:nvPr/>
            </p:nvSpPr>
            <p:spPr>
              <a:xfrm>
                <a:off x="885825" y="2287727"/>
                <a:ext cx="3937000" cy="773480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Petabyte-scale relational analytics</a:t>
                </a:r>
              </a:p>
              <a:p>
                <a:pPr marL="1841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Live third-party data sharing</a:t>
                </a:r>
              </a:p>
              <a:p>
                <a:pPr marL="1841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Serverless extract, transform, load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6BB61A2-F279-E602-0FD9-AF4CCB0E3FC3}"/>
                  </a:ext>
                </a:extLst>
              </p:cNvPr>
              <p:cNvSpPr txBox="1"/>
              <p:nvPr/>
            </p:nvSpPr>
            <p:spPr>
              <a:xfrm>
                <a:off x="847725" y="2026117"/>
                <a:ext cx="434340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chemeClr val="accent1"/>
                    </a:solidFill>
                    <a:latin typeface="+mj-lt"/>
                  </a:rPr>
                  <a:t>AWS</a:t>
                </a: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D8FD91-A6EA-A128-4279-1AF84048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534150" y="3307869"/>
              <a:ext cx="3937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DB1EFD-306E-F728-9ADD-D8D651DB669B}"/>
                </a:ext>
              </a:extLst>
            </p:cNvPr>
            <p:cNvGrpSpPr/>
            <p:nvPr/>
          </p:nvGrpSpPr>
          <p:grpSpPr>
            <a:xfrm>
              <a:off x="6496050" y="3503770"/>
              <a:ext cx="4343400" cy="1035090"/>
              <a:chOff x="847725" y="2026117"/>
              <a:chExt cx="4343400" cy="1035090"/>
            </a:xfrm>
          </p:grpSpPr>
          <p:sp>
            <p:nvSpPr>
              <p:cNvPr id="59" name="object 6">
                <a:extLst>
                  <a:ext uri="{FF2B5EF4-FFF2-40B4-BE49-F238E27FC236}">
                    <a16:creationId xmlns:a16="http://schemas.microsoft.com/office/drawing/2014/main" id="{ADB99CE1-63AD-B0E9-9E75-6657104CAACF}"/>
                  </a:ext>
                </a:extLst>
              </p:cNvPr>
              <p:cNvSpPr txBox="1"/>
              <p:nvPr/>
            </p:nvSpPr>
            <p:spPr>
              <a:xfrm>
                <a:off x="885825" y="2287727"/>
                <a:ext cx="3937000" cy="773480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Extensive curated financial data</a:t>
                </a:r>
              </a:p>
              <a:p>
                <a:pPr marL="1841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Optimized time-series analytics</a:t>
                </a:r>
              </a:p>
              <a:p>
                <a:pPr marL="1841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Scalable compute and storage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8B00657-081C-A70F-ED8B-D80820A81B47}"/>
                  </a:ext>
                </a:extLst>
              </p:cNvPr>
              <p:cNvSpPr txBox="1"/>
              <p:nvPr/>
            </p:nvSpPr>
            <p:spPr>
              <a:xfrm>
                <a:off x="847725" y="2026117"/>
                <a:ext cx="434340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chemeClr val="accent1"/>
                    </a:solidFill>
                    <a:latin typeface="+mj-lt"/>
                  </a:rPr>
                  <a:t>Goldman Sachs Financial Cloud for Data</a:t>
                </a:r>
              </a:p>
            </p:txBody>
          </p: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B9E05C-76B1-4642-ECFC-BE123F4003E3}"/>
                </a:ext>
              </a:extLst>
            </p:cNvPr>
            <p:cNvCxnSpPr>
              <a:cxnSpLocks/>
            </p:cNvCxnSpPr>
            <p:nvPr/>
          </p:nvCxnSpPr>
          <p:spPr>
            <a:xfrm>
              <a:off x="6534150" y="4734761"/>
              <a:ext cx="393700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31A64E5-E148-0FA3-4C12-284F4B19FAC7}"/>
                </a:ext>
              </a:extLst>
            </p:cNvPr>
            <p:cNvGrpSpPr/>
            <p:nvPr/>
          </p:nvGrpSpPr>
          <p:grpSpPr>
            <a:xfrm>
              <a:off x="6496050" y="4930663"/>
              <a:ext cx="4343400" cy="1035090"/>
              <a:chOff x="847725" y="2026117"/>
              <a:chExt cx="4343400" cy="1035090"/>
            </a:xfrm>
          </p:grpSpPr>
          <p:sp>
            <p:nvSpPr>
              <p:cNvPr id="64" name="object 6">
                <a:extLst>
                  <a:ext uri="{FF2B5EF4-FFF2-40B4-BE49-F238E27FC236}">
                    <a16:creationId xmlns:a16="http://schemas.microsoft.com/office/drawing/2014/main" id="{A3952D93-DF97-B7E9-AB0D-620B5A06E827}"/>
                  </a:ext>
                </a:extLst>
              </p:cNvPr>
              <p:cNvSpPr txBox="1"/>
              <p:nvPr/>
            </p:nvSpPr>
            <p:spPr>
              <a:xfrm>
                <a:off x="885825" y="2287727"/>
                <a:ext cx="3937000" cy="773480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841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Serverless and managed for the win</a:t>
                </a:r>
              </a:p>
              <a:p>
                <a:pPr marL="1841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Data lineage and ontology from Day 1</a:t>
                </a:r>
              </a:p>
              <a:p>
                <a:pPr marL="1841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buFont typeface="Webdings" panose="05030102010509060703" pitchFamily="18" charset="2"/>
                  <a:buChar char="4"/>
                  <a:tabLst/>
                  <a:defRPr/>
                </a:pPr>
                <a:r>
                  <a:rPr kumimoji="0" lang="en-US" sz="11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Engage early with security team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D8B9404-6673-D17C-666C-25493B2EAF7F}"/>
                  </a:ext>
                </a:extLst>
              </p:cNvPr>
              <p:cNvSpPr txBox="1"/>
              <p:nvPr/>
            </p:nvSpPr>
            <p:spPr>
              <a:xfrm>
                <a:off x="847725" y="2026117"/>
                <a:ext cx="434340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chemeClr val="accent1"/>
                    </a:solidFill>
                    <a:latin typeface="+mj-lt"/>
                  </a:rPr>
                  <a:t>Plan and prepare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110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78C761-1C89-7227-A1B6-407796EAC9FC}"/>
              </a:ext>
            </a:extLst>
          </p:cNvPr>
          <p:cNvGrpSpPr/>
          <p:nvPr/>
        </p:nvGrpSpPr>
        <p:grpSpPr>
          <a:xfrm>
            <a:off x="707595" y="1992923"/>
            <a:ext cx="2508555" cy="3960202"/>
            <a:chOff x="806878" y="2088173"/>
            <a:chExt cx="2508555" cy="3960202"/>
          </a:xfrm>
        </p:grpSpPr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250695AB-B923-A745-9399-E24094370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46" y="2170085"/>
              <a:ext cx="2379419" cy="3796381"/>
            </a:xfrm>
            <a:prstGeom prst="roundRect">
              <a:avLst>
                <a:gd name="adj" fmla="val 186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  <p:sp>
          <p:nvSpPr>
            <p:cNvPr id="383" name="Rounded Rectangle 382">
              <a:extLst>
                <a:ext uri="{FF2B5EF4-FFF2-40B4-BE49-F238E27FC236}">
                  <a16:creationId xmlns:a16="http://schemas.microsoft.com/office/drawing/2014/main" id="{9044B45F-3E89-9547-974A-95B580BF7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878" y="2088173"/>
              <a:ext cx="2508555" cy="3960202"/>
            </a:xfrm>
            <a:prstGeom prst="roundRect">
              <a:avLst>
                <a:gd name="adj" fmla="val 20391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</p:grpSp>
      <p:sp>
        <p:nvSpPr>
          <p:cNvPr id="74" name="Freeform 73">
            <a:extLst>
              <a:ext uri="{FF2B5EF4-FFF2-40B4-BE49-F238E27FC236}">
                <a16:creationId xmlns:a16="http://schemas.microsoft.com/office/drawing/2014/main" id="{6ECC8897-0F6D-9E4E-9E73-21A806965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644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C2C3CD25-D403-AA49-AC22-1762A648537E}"/>
              </a:ext>
            </a:extLst>
          </p:cNvPr>
          <p:cNvGraphicFramePr/>
          <p:nvPr/>
        </p:nvGraphicFramePr>
        <p:xfrm>
          <a:off x="1338011" y="1494518"/>
          <a:ext cx="1247722" cy="130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6" name="Freeform 75">
            <a:extLst>
              <a:ext uri="{FF2B5EF4-FFF2-40B4-BE49-F238E27FC236}">
                <a16:creationId xmlns:a16="http://schemas.microsoft.com/office/drawing/2014/main" id="{AC3D04AB-40B8-0A4F-A71D-93B9DB2C2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327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A7DE5A-2D9A-76DB-D322-A3EF0EFE989A}"/>
              </a:ext>
            </a:extLst>
          </p:cNvPr>
          <p:cNvGrpSpPr/>
          <p:nvPr/>
        </p:nvGrpSpPr>
        <p:grpSpPr>
          <a:xfrm>
            <a:off x="957257" y="3131199"/>
            <a:ext cx="2009230" cy="2268291"/>
            <a:chOff x="1057527" y="3117143"/>
            <a:chExt cx="2009230" cy="226829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B5F3F1-6B44-A34A-8A1C-28458F7691ED}"/>
                </a:ext>
              </a:extLst>
            </p:cNvPr>
            <p:cNvSpPr txBox="1"/>
            <p:nvPr/>
          </p:nvSpPr>
          <p:spPr>
            <a:xfrm>
              <a:off x="1133980" y="3117143"/>
              <a:ext cx="1856325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  <a:latin typeface="Montserrat" panose="00000500000000000000" pitchFamily="2" charset="0"/>
                  <a:cs typeface="Poppins" panose="00000500000000000000" pitchFamily="2" charset="0"/>
                </a:rPr>
                <a:t>Serverless and </a:t>
              </a:r>
            </a:p>
            <a:p>
              <a:pPr algn="ctr"/>
              <a:r>
                <a:rPr lang="en-US" sz="1200" b="1" dirty="0">
                  <a:solidFill>
                    <a:schemeClr val="accent1"/>
                  </a:solidFill>
                  <a:latin typeface="Montserrat" panose="00000500000000000000" pitchFamily="2" charset="0"/>
                  <a:cs typeface="Poppins" panose="00000500000000000000" pitchFamily="2" charset="0"/>
                </a:rPr>
                <a:t>easy to use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6D84BB-EB5E-034F-A2CA-302CD917A0D6}"/>
                </a:ext>
              </a:extLst>
            </p:cNvPr>
            <p:cNvSpPr txBox="1"/>
            <p:nvPr/>
          </p:nvSpPr>
          <p:spPr>
            <a:xfrm>
              <a:off x="1133979" y="3934139"/>
              <a:ext cx="1856326" cy="145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5" dirty="0">
                  <a:latin typeface="Montserrat" panose="00000500000000000000" pitchFamily="2" charset="0"/>
                  <a:cs typeface="Poppins" panose="00000500000000000000" pitchFamily="2" charset="0"/>
                </a:rPr>
                <a:t>No servers to manage or instances to provision; software patches, indexes, and database optimizations are handled automatically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F36AFD2-0660-A306-A8C5-D012FA0B4E75}"/>
                </a:ext>
              </a:extLst>
            </p:cNvPr>
            <p:cNvCxnSpPr>
              <a:cxnSpLocks/>
            </p:cNvCxnSpPr>
            <p:nvPr/>
          </p:nvCxnSpPr>
          <p:spPr>
            <a:xfrm>
              <a:off x="1057527" y="3756474"/>
              <a:ext cx="20092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4462E2-D5C0-6A51-585E-11E323A5E85F}"/>
              </a:ext>
            </a:extLst>
          </p:cNvPr>
          <p:cNvGrpSpPr/>
          <p:nvPr/>
        </p:nvGrpSpPr>
        <p:grpSpPr>
          <a:xfrm>
            <a:off x="3463680" y="1992923"/>
            <a:ext cx="2508555" cy="3960202"/>
            <a:chOff x="806878" y="2088173"/>
            <a:chExt cx="2508555" cy="3960202"/>
          </a:xfrm>
        </p:grpSpPr>
        <p:sp>
          <p:nvSpPr>
            <p:cNvPr id="18" name="Rounded Rectangle 386">
              <a:extLst>
                <a:ext uri="{FF2B5EF4-FFF2-40B4-BE49-F238E27FC236}">
                  <a16:creationId xmlns:a16="http://schemas.microsoft.com/office/drawing/2014/main" id="{EC7F8A57-4126-8073-17DE-A018486C7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46" y="2170085"/>
              <a:ext cx="2379419" cy="3796381"/>
            </a:xfrm>
            <a:prstGeom prst="roundRect">
              <a:avLst>
                <a:gd name="adj" fmla="val 186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  <p:sp>
          <p:nvSpPr>
            <p:cNvPr id="19" name="Rounded Rectangle 382">
              <a:extLst>
                <a:ext uri="{FF2B5EF4-FFF2-40B4-BE49-F238E27FC236}">
                  <a16:creationId xmlns:a16="http://schemas.microsoft.com/office/drawing/2014/main" id="{216AD820-105E-D838-2C17-57BDCCCD8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878" y="2088173"/>
              <a:ext cx="2508555" cy="3960202"/>
            </a:xfrm>
            <a:prstGeom prst="roundRect">
              <a:avLst>
                <a:gd name="adj" fmla="val 20391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</p:grpSp>
      <p:sp>
        <p:nvSpPr>
          <p:cNvPr id="11" name="Freeform 73">
            <a:extLst>
              <a:ext uri="{FF2B5EF4-FFF2-40B4-BE49-F238E27FC236}">
                <a16:creationId xmlns:a16="http://schemas.microsoft.com/office/drawing/2014/main" id="{568F3002-20E0-7F68-4A9B-22C940AD4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729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A9F1CE6-D11C-068F-89AB-9324BE7BADDD}"/>
              </a:ext>
            </a:extLst>
          </p:cNvPr>
          <p:cNvGraphicFramePr/>
          <p:nvPr/>
        </p:nvGraphicFramePr>
        <p:xfrm>
          <a:off x="4094096" y="1494518"/>
          <a:ext cx="1247722" cy="130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Freeform 75">
            <a:extLst>
              <a:ext uri="{FF2B5EF4-FFF2-40B4-BE49-F238E27FC236}">
                <a16:creationId xmlns:a16="http://schemas.microsoft.com/office/drawing/2014/main" id="{59FCB1CA-B786-44AF-90CF-3316A2DB5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6412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7ADA3E-17EB-A80F-B1CE-BEBFB7F1534C}"/>
              </a:ext>
            </a:extLst>
          </p:cNvPr>
          <p:cNvGrpSpPr/>
          <p:nvPr/>
        </p:nvGrpSpPr>
        <p:grpSpPr>
          <a:xfrm>
            <a:off x="3679115" y="3131199"/>
            <a:ext cx="2077684" cy="2500727"/>
            <a:chOff x="1023300" y="3117143"/>
            <a:chExt cx="2077684" cy="25007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0C8AD9-0945-D1F3-60BC-D3405274A12D}"/>
                </a:ext>
              </a:extLst>
            </p:cNvPr>
            <p:cNvSpPr txBox="1"/>
            <p:nvPr/>
          </p:nvSpPr>
          <p:spPr>
            <a:xfrm>
              <a:off x="1133980" y="3117143"/>
              <a:ext cx="1856325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  <a:latin typeface="Montserrat" panose="00000500000000000000" pitchFamily="2" charset="0"/>
                  <a:cs typeface="Poppins" panose="00000500000000000000" pitchFamily="2" charset="0"/>
                </a:rPr>
                <a:t>Performance </a:t>
              </a:r>
            </a:p>
            <a:p>
              <a:pPr algn="ctr"/>
              <a:r>
                <a:rPr lang="en-US" sz="1200" b="1" dirty="0">
                  <a:solidFill>
                    <a:schemeClr val="accent1"/>
                  </a:solidFill>
                  <a:latin typeface="Montserrat" panose="00000500000000000000" pitchFamily="2" charset="0"/>
                  <a:cs typeface="Poppins" panose="00000500000000000000" pitchFamily="2" charset="0"/>
                </a:rPr>
                <a:t>at scale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089F68-6086-7481-EA56-C6263CFA6341}"/>
                </a:ext>
              </a:extLst>
            </p:cNvPr>
            <p:cNvSpPr txBox="1"/>
            <p:nvPr/>
          </p:nvSpPr>
          <p:spPr>
            <a:xfrm>
              <a:off x="1023300" y="3934139"/>
              <a:ext cx="2077684" cy="1683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5" dirty="0">
                  <a:latin typeface="Montserrat" panose="00000500000000000000" pitchFamily="2" charset="0"/>
                  <a:cs typeface="Poppins" panose="00000500000000000000" pitchFamily="2" charset="0"/>
                </a:rPr>
                <a:t>Capable of ingesting trillions of events daily; the adaptive SQL query engine provides rapid point-in-time queries with its in-memory store, and fast analytical queries through its magnetic store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CB945C-C20A-CD0C-BAAF-ACB0ECA44B0C}"/>
                </a:ext>
              </a:extLst>
            </p:cNvPr>
            <p:cNvCxnSpPr>
              <a:cxnSpLocks/>
            </p:cNvCxnSpPr>
            <p:nvPr/>
          </p:nvCxnSpPr>
          <p:spPr>
            <a:xfrm>
              <a:off x="1057527" y="3756474"/>
              <a:ext cx="20092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19F7E6-459A-934C-61E5-C6FC93748D7E}"/>
              </a:ext>
            </a:extLst>
          </p:cNvPr>
          <p:cNvGrpSpPr/>
          <p:nvPr/>
        </p:nvGrpSpPr>
        <p:grpSpPr>
          <a:xfrm>
            <a:off x="6219765" y="1992923"/>
            <a:ext cx="2508555" cy="3960202"/>
            <a:chOff x="806878" y="2088173"/>
            <a:chExt cx="2508555" cy="3960202"/>
          </a:xfrm>
        </p:grpSpPr>
        <p:sp>
          <p:nvSpPr>
            <p:cNvPr id="30" name="Rounded Rectangle 386">
              <a:extLst>
                <a:ext uri="{FF2B5EF4-FFF2-40B4-BE49-F238E27FC236}">
                  <a16:creationId xmlns:a16="http://schemas.microsoft.com/office/drawing/2014/main" id="{F6D86903-FBFE-541B-8775-445BA6B8F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46" y="2170085"/>
              <a:ext cx="2379419" cy="3796381"/>
            </a:xfrm>
            <a:prstGeom prst="roundRect">
              <a:avLst>
                <a:gd name="adj" fmla="val 186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  <p:sp>
          <p:nvSpPr>
            <p:cNvPr id="31" name="Rounded Rectangle 382">
              <a:extLst>
                <a:ext uri="{FF2B5EF4-FFF2-40B4-BE49-F238E27FC236}">
                  <a16:creationId xmlns:a16="http://schemas.microsoft.com/office/drawing/2014/main" id="{8FEB38CF-BC3B-1A30-7052-08174FC3A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878" y="2088173"/>
              <a:ext cx="2508555" cy="3960202"/>
            </a:xfrm>
            <a:prstGeom prst="roundRect">
              <a:avLst>
                <a:gd name="adj" fmla="val 20391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</p:grpSp>
      <p:sp>
        <p:nvSpPr>
          <p:cNvPr id="23" name="Freeform 73">
            <a:extLst>
              <a:ext uri="{FF2B5EF4-FFF2-40B4-BE49-F238E27FC236}">
                <a16:creationId xmlns:a16="http://schemas.microsoft.com/office/drawing/2014/main" id="{F0454FB0-9089-8605-8D5D-0EF75402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814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45B525B4-B926-5C6D-06A0-23E175E05AEB}"/>
              </a:ext>
            </a:extLst>
          </p:cNvPr>
          <p:cNvGraphicFramePr/>
          <p:nvPr/>
        </p:nvGraphicFramePr>
        <p:xfrm>
          <a:off x="6850181" y="1494518"/>
          <a:ext cx="1247722" cy="130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Freeform 75">
            <a:extLst>
              <a:ext uri="{FF2B5EF4-FFF2-40B4-BE49-F238E27FC236}">
                <a16:creationId xmlns:a16="http://schemas.microsoft.com/office/drawing/2014/main" id="{A5037278-1C68-A685-2E42-02E96E581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2497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3C89DA-6DFA-589A-0234-204192FE41A5}"/>
              </a:ext>
            </a:extLst>
          </p:cNvPr>
          <p:cNvGrpSpPr/>
          <p:nvPr/>
        </p:nvGrpSpPr>
        <p:grpSpPr>
          <a:xfrm>
            <a:off x="6469427" y="3131199"/>
            <a:ext cx="2009230" cy="2268291"/>
            <a:chOff x="1057527" y="3117143"/>
            <a:chExt cx="2009230" cy="22682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99A969-2DF9-73D4-0366-CBE7F4543A76}"/>
                </a:ext>
              </a:extLst>
            </p:cNvPr>
            <p:cNvSpPr txBox="1"/>
            <p:nvPr/>
          </p:nvSpPr>
          <p:spPr>
            <a:xfrm>
              <a:off x="1133980" y="3117143"/>
              <a:ext cx="1856325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  <a:latin typeface="Montserrat" panose="00000500000000000000" pitchFamily="2" charset="0"/>
                  <a:cs typeface="Poppins" panose="00000500000000000000" pitchFamily="2" charset="0"/>
                </a:rPr>
                <a:t>Purpose built for time-series 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5D4DF6-1493-5F0B-35A1-299A2491019C}"/>
                </a:ext>
              </a:extLst>
            </p:cNvPr>
            <p:cNvSpPr txBox="1"/>
            <p:nvPr/>
          </p:nvSpPr>
          <p:spPr>
            <a:xfrm>
              <a:off x="1133979" y="3934139"/>
              <a:ext cx="1856326" cy="145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5" dirty="0">
                  <a:latin typeface="Montserrat" panose="00000500000000000000" pitchFamily="2" charset="0"/>
                  <a:cs typeface="Poppins" panose="00000500000000000000" pitchFamily="2" charset="0"/>
                </a:rPr>
                <a:t>Built-in analytics using standard SQL with added interpolation and smoothing functions to identify trends, patterns, and anomalies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9F05002-AB56-6BE3-A1E1-13AC46D19271}"/>
                </a:ext>
              </a:extLst>
            </p:cNvPr>
            <p:cNvCxnSpPr>
              <a:cxnSpLocks/>
            </p:cNvCxnSpPr>
            <p:nvPr/>
          </p:nvCxnSpPr>
          <p:spPr>
            <a:xfrm>
              <a:off x="1057527" y="3756474"/>
              <a:ext cx="20092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6BA5D1-28CC-722A-883B-C1E4899CD35D}"/>
              </a:ext>
            </a:extLst>
          </p:cNvPr>
          <p:cNvGrpSpPr/>
          <p:nvPr/>
        </p:nvGrpSpPr>
        <p:grpSpPr>
          <a:xfrm>
            <a:off x="8975851" y="1992923"/>
            <a:ext cx="2508555" cy="3960202"/>
            <a:chOff x="806878" y="2088173"/>
            <a:chExt cx="2508555" cy="3960202"/>
          </a:xfrm>
        </p:grpSpPr>
        <p:sp>
          <p:nvSpPr>
            <p:cNvPr id="60" name="Rounded Rectangle 386">
              <a:extLst>
                <a:ext uri="{FF2B5EF4-FFF2-40B4-BE49-F238E27FC236}">
                  <a16:creationId xmlns:a16="http://schemas.microsoft.com/office/drawing/2014/main" id="{1382B5E2-C9CF-0C85-5FF1-797BDEC96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446" y="2170085"/>
              <a:ext cx="2379419" cy="3796381"/>
            </a:xfrm>
            <a:prstGeom prst="roundRect">
              <a:avLst>
                <a:gd name="adj" fmla="val 1865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  <p:sp>
          <p:nvSpPr>
            <p:cNvPr id="61" name="Rounded Rectangle 382">
              <a:extLst>
                <a:ext uri="{FF2B5EF4-FFF2-40B4-BE49-F238E27FC236}">
                  <a16:creationId xmlns:a16="http://schemas.microsoft.com/office/drawing/2014/main" id="{03F8E036-E57F-9989-9A56-E881FFF23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878" y="2088173"/>
              <a:ext cx="2508555" cy="3960202"/>
            </a:xfrm>
            <a:prstGeom prst="roundRect">
              <a:avLst>
                <a:gd name="adj" fmla="val 20391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Montserrat" pitchFamily="2" charset="77"/>
              </a:endParaRPr>
            </a:p>
          </p:txBody>
        </p:sp>
      </p:grpSp>
      <p:sp>
        <p:nvSpPr>
          <p:cNvPr id="53" name="Freeform 73">
            <a:extLst>
              <a:ext uri="{FF2B5EF4-FFF2-40B4-BE49-F238E27FC236}">
                <a16:creationId xmlns:a16="http://schemas.microsoft.com/office/drawing/2014/main" id="{4A88BF36-0581-AD79-94B9-B88C81F09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3900" y="1550561"/>
            <a:ext cx="1192457" cy="1192457"/>
          </a:xfrm>
          <a:custGeom>
            <a:avLst/>
            <a:gdLst>
              <a:gd name="T0" fmla="*/ 1913 w 1914"/>
              <a:gd name="T1" fmla="*/ 957 h 1914"/>
              <a:gd name="T2" fmla="*/ 1913 w 1914"/>
              <a:gd name="T3" fmla="*/ 957 h 1914"/>
              <a:gd name="T4" fmla="*/ 956 w 1914"/>
              <a:gd name="T5" fmla="*/ 1913 h 1914"/>
              <a:gd name="T6" fmla="*/ 956 w 1914"/>
              <a:gd name="T7" fmla="*/ 1913 h 1914"/>
              <a:gd name="T8" fmla="*/ 0 w 1914"/>
              <a:gd name="T9" fmla="*/ 957 h 1914"/>
              <a:gd name="T10" fmla="*/ 0 w 1914"/>
              <a:gd name="T11" fmla="*/ 957 h 1914"/>
              <a:gd name="T12" fmla="*/ 956 w 1914"/>
              <a:gd name="T13" fmla="*/ 0 h 1914"/>
              <a:gd name="T14" fmla="*/ 956 w 1914"/>
              <a:gd name="T15" fmla="*/ 0 h 1914"/>
              <a:gd name="T16" fmla="*/ 1913 w 1914"/>
              <a:gd name="T17" fmla="*/ 957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14" h="1914">
                <a:moveTo>
                  <a:pt x="1913" y="957"/>
                </a:moveTo>
                <a:lnTo>
                  <a:pt x="1913" y="957"/>
                </a:lnTo>
                <a:cubicBezTo>
                  <a:pt x="1913" y="1485"/>
                  <a:pt x="1485" y="1913"/>
                  <a:pt x="956" y="1913"/>
                </a:cubicBezTo>
                <a:lnTo>
                  <a:pt x="956" y="1913"/>
                </a:lnTo>
                <a:cubicBezTo>
                  <a:pt x="428" y="1913"/>
                  <a:pt x="0" y="1485"/>
                  <a:pt x="0" y="957"/>
                </a:cubicBezTo>
                <a:lnTo>
                  <a:pt x="0" y="957"/>
                </a:lnTo>
                <a:cubicBezTo>
                  <a:pt x="0" y="428"/>
                  <a:pt x="428" y="0"/>
                  <a:pt x="956" y="0"/>
                </a:cubicBezTo>
                <a:lnTo>
                  <a:pt x="956" y="0"/>
                </a:lnTo>
                <a:cubicBezTo>
                  <a:pt x="1485" y="0"/>
                  <a:pt x="1913" y="428"/>
                  <a:pt x="1913" y="95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C7EA6C16-6541-4134-1A66-FDABA5518535}"/>
              </a:ext>
            </a:extLst>
          </p:cNvPr>
          <p:cNvGraphicFramePr/>
          <p:nvPr/>
        </p:nvGraphicFramePr>
        <p:xfrm>
          <a:off x="9606267" y="1494518"/>
          <a:ext cx="1247722" cy="130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Freeform 75">
            <a:extLst>
              <a:ext uri="{FF2B5EF4-FFF2-40B4-BE49-F238E27FC236}">
                <a16:creationId xmlns:a16="http://schemas.microsoft.com/office/drawing/2014/main" id="{C8BFB223-F824-1960-7B35-62B9711F1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8583" y="1656622"/>
            <a:ext cx="983090" cy="983084"/>
          </a:xfrm>
          <a:custGeom>
            <a:avLst/>
            <a:gdLst>
              <a:gd name="T0" fmla="*/ 526 w 1053"/>
              <a:gd name="T1" fmla="*/ 0 h 1054"/>
              <a:gd name="T2" fmla="*/ 526 w 1053"/>
              <a:gd name="T3" fmla="*/ 0 h 1054"/>
              <a:gd name="T4" fmla="*/ 1052 w 1053"/>
              <a:gd name="T5" fmla="*/ 527 h 1054"/>
              <a:gd name="T6" fmla="*/ 1052 w 1053"/>
              <a:gd name="T7" fmla="*/ 527 h 1054"/>
              <a:gd name="T8" fmla="*/ 526 w 1053"/>
              <a:gd name="T9" fmla="*/ 1053 h 1054"/>
              <a:gd name="T10" fmla="*/ 526 w 1053"/>
              <a:gd name="T11" fmla="*/ 1053 h 1054"/>
              <a:gd name="T12" fmla="*/ 0 w 1053"/>
              <a:gd name="T13" fmla="*/ 527 h 1054"/>
              <a:gd name="T14" fmla="*/ 0 w 1053"/>
              <a:gd name="T15" fmla="*/ 527 h 1054"/>
              <a:gd name="T16" fmla="*/ 526 w 1053"/>
              <a:gd name="T17" fmla="*/ 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53" h="1054">
                <a:moveTo>
                  <a:pt x="526" y="0"/>
                </a:moveTo>
                <a:lnTo>
                  <a:pt x="526" y="0"/>
                </a:lnTo>
                <a:cubicBezTo>
                  <a:pt x="817" y="0"/>
                  <a:pt x="1052" y="236"/>
                  <a:pt x="1052" y="527"/>
                </a:cubicBezTo>
                <a:lnTo>
                  <a:pt x="1052" y="527"/>
                </a:lnTo>
                <a:cubicBezTo>
                  <a:pt x="1052" y="817"/>
                  <a:pt x="817" y="1053"/>
                  <a:pt x="526" y="1053"/>
                </a:cubicBezTo>
                <a:lnTo>
                  <a:pt x="526" y="1053"/>
                </a:lnTo>
                <a:cubicBezTo>
                  <a:pt x="235" y="1053"/>
                  <a:pt x="0" y="817"/>
                  <a:pt x="0" y="527"/>
                </a:cubicBezTo>
                <a:lnTo>
                  <a:pt x="0" y="527"/>
                </a:lnTo>
                <a:cubicBezTo>
                  <a:pt x="0" y="236"/>
                  <a:pt x="235" y="0"/>
                  <a:pt x="526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Montserrat" pitchFamily="2" charset="77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6A4F22A-4203-0F3A-EF5A-361C629E3266}"/>
              </a:ext>
            </a:extLst>
          </p:cNvPr>
          <p:cNvGrpSpPr/>
          <p:nvPr/>
        </p:nvGrpSpPr>
        <p:grpSpPr>
          <a:xfrm>
            <a:off x="9225513" y="3131199"/>
            <a:ext cx="2009230" cy="2268291"/>
            <a:chOff x="1057527" y="3117143"/>
            <a:chExt cx="2009230" cy="22682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E910E3-468C-F765-8700-F28EE840E6EF}"/>
                </a:ext>
              </a:extLst>
            </p:cNvPr>
            <p:cNvSpPr txBox="1"/>
            <p:nvPr/>
          </p:nvSpPr>
          <p:spPr>
            <a:xfrm>
              <a:off x="1133980" y="3117143"/>
              <a:ext cx="1856325" cy="46166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  <a:latin typeface="Montserrat" panose="00000500000000000000" pitchFamily="2" charset="0"/>
                  <a:cs typeface="Poppins" panose="00000500000000000000" pitchFamily="2" charset="0"/>
                </a:rPr>
                <a:t>Secure from the ground up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110B9FC-858D-A2C6-0D56-906E24C88711}"/>
                </a:ext>
              </a:extLst>
            </p:cNvPr>
            <p:cNvSpPr txBox="1"/>
            <p:nvPr/>
          </p:nvSpPr>
          <p:spPr>
            <a:xfrm>
              <a:off x="1133979" y="3934139"/>
              <a:ext cx="1856326" cy="145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00" spc="-15" dirty="0">
                  <a:latin typeface="Montserrat" panose="00000500000000000000" pitchFamily="2" charset="0"/>
                  <a:cs typeface="Poppins" panose="00000500000000000000" pitchFamily="2" charset="0"/>
                </a:rPr>
                <a:t>All data is encrypted in flight and at rest using AWS Key Management Service (AWS KMS) with customer- managed </a:t>
              </a:r>
            </a:p>
            <a:p>
              <a:pPr algn="ctr">
                <a:lnSpc>
                  <a:spcPts val="1800"/>
                </a:lnSpc>
              </a:pPr>
              <a:r>
                <a:rPr lang="en-US" sz="1000" spc="-15" dirty="0">
                  <a:latin typeface="Montserrat" panose="00000500000000000000" pitchFamily="2" charset="0"/>
                  <a:cs typeface="Poppins" panose="00000500000000000000" pitchFamily="2" charset="0"/>
                </a:rPr>
                <a:t>keys (CMKs)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52C07F4-68D9-7A4A-673C-7E6126BB5C26}"/>
                </a:ext>
              </a:extLst>
            </p:cNvPr>
            <p:cNvCxnSpPr>
              <a:cxnSpLocks/>
            </p:cNvCxnSpPr>
            <p:nvPr/>
          </p:nvCxnSpPr>
          <p:spPr>
            <a:xfrm>
              <a:off x="1057527" y="3756474"/>
              <a:ext cx="200923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B4BA1429-29DF-F6B0-5E0F-708A0A6AA35F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Existing Operational Analytics Solutions Are Hard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CFC95B-1E73-FE80-8774-0B7113713788}"/>
              </a:ext>
            </a:extLst>
          </p:cNvPr>
          <p:cNvSpPr txBox="1"/>
          <p:nvPr/>
        </p:nvSpPr>
        <p:spPr>
          <a:xfrm>
            <a:off x="1069960" y="1038607"/>
            <a:ext cx="10052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Separate Systems Require Complex Data Management Pipelines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26E372-A561-187E-EB50-CC021B0AA1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3272" y="1919564"/>
            <a:ext cx="457200" cy="457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4DB992-C3CF-C6D2-072E-BC6F08EAA8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9357" y="1919564"/>
            <a:ext cx="457200" cy="457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8F5E964-2F27-E7C5-3998-BA94C3E7B9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5442" y="1919564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A0EDE0B-5C44-478C-BD0F-27E8624951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01528" y="191956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1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C5179-3FB0-BB86-7FD2-429D42291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5B9BF31-94A9-0922-6A32-E487F767BDB8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What is Athena?</a:t>
            </a:r>
          </a:p>
        </p:txBody>
      </p:sp>
      <p:sp>
        <p:nvSpPr>
          <p:cNvPr id="52" name="object 28">
            <a:extLst>
              <a:ext uri="{FF2B5EF4-FFF2-40B4-BE49-F238E27FC236}">
                <a16:creationId xmlns:a16="http://schemas.microsoft.com/office/drawing/2014/main" id="{26F3DDFF-1566-07EA-55D1-B73B2844452B}"/>
              </a:ext>
            </a:extLst>
          </p:cNvPr>
          <p:cNvSpPr/>
          <p:nvPr/>
        </p:nvSpPr>
        <p:spPr>
          <a:xfrm>
            <a:off x="6527511" y="1262252"/>
            <a:ext cx="4643409" cy="3011805"/>
          </a:xfrm>
          <a:prstGeom prst="roundRect">
            <a:avLst>
              <a:gd name="adj" fmla="val 3068"/>
            </a:avLst>
          </a:prstGeom>
          <a:solidFill>
            <a:schemeClr val="bg1">
              <a:lumMod val="95000"/>
            </a:schemeClr>
          </a:solidFill>
          <a:ln w="19812">
            <a:noFill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3" name="object 29">
            <a:extLst>
              <a:ext uri="{FF2B5EF4-FFF2-40B4-BE49-F238E27FC236}">
                <a16:creationId xmlns:a16="http://schemas.microsoft.com/office/drawing/2014/main" id="{EA779C25-9121-246A-5E77-F77AC54D3981}"/>
              </a:ext>
            </a:extLst>
          </p:cNvPr>
          <p:cNvSpPr/>
          <p:nvPr/>
        </p:nvSpPr>
        <p:spPr>
          <a:xfrm>
            <a:off x="1021080" y="1262252"/>
            <a:ext cx="4643409" cy="3009900"/>
          </a:xfrm>
          <a:prstGeom prst="roundRect">
            <a:avLst>
              <a:gd name="adj" fmla="val 4325"/>
            </a:avLst>
          </a:prstGeom>
          <a:solidFill>
            <a:schemeClr val="bg1">
              <a:lumMod val="95000"/>
            </a:schemeClr>
          </a:solidFill>
          <a:ln w="19812">
            <a:noFill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3" name="object 6">
            <a:extLst>
              <a:ext uri="{FF2B5EF4-FFF2-40B4-BE49-F238E27FC236}">
                <a16:creationId xmlns:a16="http://schemas.microsoft.com/office/drawing/2014/main" id="{BBDD0F80-963C-CFE2-7B78-F8C15EE330EE}"/>
              </a:ext>
            </a:extLst>
          </p:cNvPr>
          <p:cNvSpPr txBox="1"/>
          <p:nvPr/>
        </p:nvSpPr>
        <p:spPr>
          <a:xfrm>
            <a:off x="1974652" y="1493997"/>
            <a:ext cx="2736265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Athena Scale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F99F55D-D5B0-8B62-63EF-396C30644042}"/>
              </a:ext>
            </a:extLst>
          </p:cNvPr>
          <p:cNvGrpSpPr/>
          <p:nvPr/>
        </p:nvGrpSpPr>
        <p:grpSpPr>
          <a:xfrm>
            <a:off x="1211580" y="1965960"/>
            <a:ext cx="2034540" cy="975360"/>
            <a:chOff x="1211580" y="1965960"/>
            <a:chExt cx="2034540" cy="975360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D758B536-9CAA-5C71-9D6E-5CE1216A2B89}"/>
                </a:ext>
              </a:extLst>
            </p:cNvPr>
            <p:cNvSpPr/>
            <p:nvPr/>
          </p:nvSpPr>
          <p:spPr>
            <a:xfrm>
              <a:off x="1211580" y="1965960"/>
              <a:ext cx="2034540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0C7C4EB-81B9-20F6-D0FD-B02196E75B2F}"/>
                </a:ext>
              </a:extLst>
            </p:cNvPr>
            <p:cNvGrpSpPr/>
            <p:nvPr/>
          </p:nvGrpSpPr>
          <p:grpSpPr>
            <a:xfrm>
              <a:off x="1524000" y="2122781"/>
              <a:ext cx="1409700" cy="661718"/>
              <a:chOff x="1524000" y="2079548"/>
              <a:chExt cx="1409700" cy="661718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1B213B9-8DF2-9CA4-13BE-ED2022B15681}"/>
                  </a:ext>
                </a:extLst>
              </p:cNvPr>
              <p:cNvSpPr txBox="1"/>
              <p:nvPr/>
            </p:nvSpPr>
            <p:spPr>
              <a:xfrm>
                <a:off x="1836420" y="2079548"/>
                <a:ext cx="784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</a:rPr>
                  <a:t>4k+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EF6AA8E-0277-E6F3-E1A9-60F7C1463B6B}"/>
                  </a:ext>
                </a:extLst>
              </p:cNvPr>
              <p:cNvSpPr txBox="1"/>
              <p:nvPr/>
            </p:nvSpPr>
            <p:spPr>
              <a:xfrm>
                <a:off x="1524000" y="2371934"/>
                <a:ext cx="1409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Python </a:t>
                </a:r>
              </a:p>
              <a:p>
                <a:pPr algn="ctr"/>
                <a:r>
                  <a:rPr lang="en-US" sz="900" dirty="0"/>
                  <a:t>Developers</a:t>
                </a: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A4E7DB4-2376-95B5-C3A0-2E004350E6D9}"/>
              </a:ext>
            </a:extLst>
          </p:cNvPr>
          <p:cNvGrpSpPr/>
          <p:nvPr/>
        </p:nvGrpSpPr>
        <p:grpSpPr>
          <a:xfrm>
            <a:off x="3459480" y="1965960"/>
            <a:ext cx="2034540" cy="975360"/>
            <a:chOff x="1211580" y="1965960"/>
            <a:chExt cx="2034540" cy="975360"/>
          </a:xfrm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8A964785-65AA-0D1A-1C63-E71CE441ADDE}"/>
                </a:ext>
              </a:extLst>
            </p:cNvPr>
            <p:cNvSpPr/>
            <p:nvPr/>
          </p:nvSpPr>
          <p:spPr>
            <a:xfrm>
              <a:off x="1211580" y="1965960"/>
              <a:ext cx="2034540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3DE9F8C6-307B-AB5E-4EE0-1E1EF250569B}"/>
                </a:ext>
              </a:extLst>
            </p:cNvPr>
            <p:cNvGrpSpPr/>
            <p:nvPr/>
          </p:nvGrpSpPr>
          <p:grpSpPr>
            <a:xfrm>
              <a:off x="1524000" y="2122781"/>
              <a:ext cx="1409700" cy="661718"/>
              <a:chOff x="1524000" y="2079548"/>
              <a:chExt cx="1409700" cy="661718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4E21A6E4-B20F-CCF6-C211-D123462CE0B7}"/>
                  </a:ext>
                </a:extLst>
              </p:cNvPr>
              <p:cNvSpPr txBox="1"/>
              <p:nvPr/>
            </p:nvSpPr>
            <p:spPr>
              <a:xfrm>
                <a:off x="1836420" y="2079548"/>
                <a:ext cx="784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</a:rPr>
                  <a:t>50MM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7003202-EFE9-5433-7B52-654D1D53EFA3}"/>
                  </a:ext>
                </a:extLst>
              </p:cNvPr>
              <p:cNvSpPr txBox="1"/>
              <p:nvPr/>
            </p:nvSpPr>
            <p:spPr>
              <a:xfrm>
                <a:off x="1524000" y="2371934"/>
                <a:ext cx="1409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Lines of </a:t>
                </a:r>
              </a:p>
              <a:p>
                <a:pPr algn="ctr"/>
                <a:r>
                  <a:rPr lang="en-US" sz="900" dirty="0"/>
                  <a:t>Code</a:t>
                </a:r>
              </a:p>
            </p:txBody>
          </p:sp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E49D149-54FF-6140-2F4D-D2300DECDC31}"/>
              </a:ext>
            </a:extLst>
          </p:cNvPr>
          <p:cNvGrpSpPr/>
          <p:nvPr/>
        </p:nvGrpSpPr>
        <p:grpSpPr>
          <a:xfrm>
            <a:off x="1211580" y="3113687"/>
            <a:ext cx="2034540" cy="975360"/>
            <a:chOff x="1211580" y="1965960"/>
            <a:chExt cx="2034540" cy="975360"/>
          </a:xfrm>
        </p:grpSpPr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29CA8762-E102-2106-F45D-EA54654794C7}"/>
                </a:ext>
              </a:extLst>
            </p:cNvPr>
            <p:cNvSpPr/>
            <p:nvPr/>
          </p:nvSpPr>
          <p:spPr>
            <a:xfrm>
              <a:off x="1211580" y="1965960"/>
              <a:ext cx="2034540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73221C94-9386-5B48-99B0-F069C5455F5C}"/>
                </a:ext>
              </a:extLst>
            </p:cNvPr>
            <p:cNvGrpSpPr/>
            <p:nvPr/>
          </p:nvGrpSpPr>
          <p:grpSpPr>
            <a:xfrm>
              <a:off x="1524000" y="2122781"/>
              <a:ext cx="1409700" cy="661718"/>
              <a:chOff x="1524000" y="2079548"/>
              <a:chExt cx="1409700" cy="661718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54A58959-B400-EAA3-776C-7D9960AE2312}"/>
                  </a:ext>
                </a:extLst>
              </p:cNvPr>
              <p:cNvSpPr txBox="1"/>
              <p:nvPr/>
            </p:nvSpPr>
            <p:spPr>
              <a:xfrm>
                <a:off x="1836420" y="2079548"/>
                <a:ext cx="784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</a:rPr>
                  <a:t>20K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03A9321-F661-6FA2-468B-F13455BF23A2}"/>
                  </a:ext>
                </a:extLst>
              </p:cNvPr>
              <p:cNvSpPr txBox="1"/>
              <p:nvPr/>
            </p:nvSpPr>
            <p:spPr>
              <a:xfrm>
                <a:off x="1524000" y="2371934"/>
                <a:ext cx="1409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Production</a:t>
                </a:r>
              </a:p>
              <a:p>
                <a:pPr algn="ctr"/>
                <a:r>
                  <a:rPr lang="en-US" sz="900" dirty="0"/>
                  <a:t>Changes/week</a:t>
                </a: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7EA6682-9302-F4DB-43D4-0C9C5C513C47}"/>
              </a:ext>
            </a:extLst>
          </p:cNvPr>
          <p:cNvGrpSpPr/>
          <p:nvPr/>
        </p:nvGrpSpPr>
        <p:grpSpPr>
          <a:xfrm>
            <a:off x="3459480" y="3113687"/>
            <a:ext cx="2034540" cy="975360"/>
            <a:chOff x="3459480" y="3113687"/>
            <a:chExt cx="2034540" cy="975360"/>
          </a:xfrm>
        </p:grpSpPr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5056E480-FC2B-375A-66EF-A22789DA1955}"/>
                </a:ext>
              </a:extLst>
            </p:cNvPr>
            <p:cNvSpPr/>
            <p:nvPr/>
          </p:nvSpPr>
          <p:spPr>
            <a:xfrm>
              <a:off x="3459480" y="3113687"/>
              <a:ext cx="2034540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00325189-48CE-3B8A-EB4E-8AF072F0B683}"/>
                </a:ext>
              </a:extLst>
            </p:cNvPr>
            <p:cNvGrpSpPr/>
            <p:nvPr/>
          </p:nvGrpSpPr>
          <p:grpSpPr>
            <a:xfrm>
              <a:off x="3611880" y="3238185"/>
              <a:ext cx="1729740" cy="726365"/>
              <a:chOff x="1363980" y="2044555"/>
              <a:chExt cx="1729740" cy="72636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86CD2AF0-BB85-01C8-2326-F3EA6E231049}"/>
                  </a:ext>
                </a:extLst>
              </p:cNvPr>
              <p:cNvSpPr txBox="1"/>
              <p:nvPr/>
            </p:nvSpPr>
            <p:spPr>
              <a:xfrm>
                <a:off x="1363980" y="2044555"/>
                <a:ext cx="1729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accent1"/>
                    </a:solidFill>
                  </a:rPr>
                  <a:t>One of the </a:t>
                </a:r>
              </a:p>
              <a:p>
                <a:pPr algn="ctr"/>
                <a:r>
                  <a:rPr lang="en-US" sz="900" b="1" dirty="0">
                    <a:solidFill>
                      <a:schemeClr val="accent1"/>
                    </a:solidFill>
                  </a:rPr>
                  <a:t>world’s largest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2254EEAE-9075-74F7-AE61-2CF5D174F802}"/>
                  </a:ext>
                </a:extLst>
              </p:cNvPr>
              <p:cNvSpPr txBox="1"/>
              <p:nvPr/>
            </p:nvSpPr>
            <p:spPr>
              <a:xfrm>
                <a:off x="1524000" y="2401588"/>
                <a:ext cx="1409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Python</a:t>
                </a:r>
              </a:p>
              <a:p>
                <a:pPr algn="ctr"/>
                <a:r>
                  <a:rPr lang="en-US" sz="900" dirty="0"/>
                  <a:t> Repositories</a:t>
                </a:r>
              </a:p>
            </p:txBody>
          </p:sp>
        </p:grpSp>
      </p:grpSp>
      <p:sp>
        <p:nvSpPr>
          <p:cNvPr id="184" name="object 6">
            <a:extLst>
              <a:ext uri="{FF2B5EF4-FFF2-40B4-BE49-F238E27FC236}">
                <a16:creationId xmlns:a16="http://schemas.microsoft.com/office/drawing/2014/main" id="{77436373-C492-D091-6DB9-762529AFC64A}"/>
              </a:ext>
            </a:extLst>
          </p:cNvPr>
          <p:cNvSpPr txBox="1"/>
          <p:nvPr/>
        </p:nvSpPr>
        <p:spPr>
          <a:xfrm>
            <a:off x="7481083" y="1493997"/>
            <a:ext cx="2736265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CIB Markets Business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273C574-CF8D-BE0F-9116-2398453796E2}"/>
              </a:ext>
            </a:extLst>
          </p:cNvPr>
          <p:cNvGrpSpPr/>
          <p:nvPr/>
        </p:nvGrpSpPr>
        <p:grpSpPr>
          <a:xfrm>
            <a:off x="6707995" y="1965960"/>
            <a:ext cx="2034540" cy="975360"/>
            <a:chOff x="1211580" y="1965960"/>
            <a:chExt cx="2034540" cy="975360"/>
          </a:xfrm>
        </p:grpSpPr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01C225C4-0030-1E24-30E1-59C3AA515E4E}"/>
                </a:ext>
              </a:extLst>
            </p:cNvPr>
            <p:cNvSpPr/>
            <p:nvPr/>
          </p:nvSpPr>
          <p:spPr>
            <a:xfrm>
              <a:off x="1211580" y="1965960"/>
              <a:ext cx="2034540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C94920E-7615-0388-E88A-1B7B7A61D007}"/>
                </a:ext>
              </a:extLst>
            </p:cNvPr>
            <p:cNvGrpSpPr/>
            <p:nvPr/>
          </p:nvGrpSpPr>
          <p:grpSpPr>
            <a:xfrm>
              <a:off x="1524000" y="2122781"/>
              <a:ext cx="1409700" cy="661718"/>
              <a:chOff x="1524000" y="2079548"/>
              <a:chExt cx="1409700" cy="661718"/>
            </a:xfrm>
          </p:grpSpPr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55FFE1BF-4BC0-8A26-4438-E1954C4BEFE1}"/>
                  </a:ext>
                </a:extLst>
              </p:cNvPr>
              <p:cNvSpPr txBox="1"/>
              <p:nvPr/>
            </p:nvSpPr>
            <p:spPr>
              <a:xfrm>
                <a:off x="1836420" y="2079548"/>
                <a:ext cx="784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</a:rPr>
                  <a:t>#1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D8CD858-CED5-2E16-BBE0-9720E511C70D}"/>
                  </a:ext>
                </a:extLst>
              </p:cNvPr>
              <p:cNvSpPr txBox="1"/>
              <p:nvPr/>
            </p:nvSpPr>
            <p:spPr>
              <a:xfrm>
                <a:off x="1524000" y="2371934"/>
                <a:ext cx="1409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In Markets</a:t>
                </a:r>
              </a:p>
              <a:p>
                <a:pPr algn="ctr"/>
                <a:r>
                  <a:rPr lang="en-US" sz="900" dirty="0"/>
                  <a:t>Revenue</a:t>
                </a: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30A4119-5097-1022-177D-9F81B251B48C}"/>
              </a:ext>
            </a:extLst>
          </p:cNvPr>
          <p:cNvGrpSpPr/>
          <p:nvPr/>
        </p:nvGrpSpPr>
        <p:grpSpPr>
          <a:xfrm>
            <a:off x="8955895" y="1965960"/>
            <a:ext cx="2034540" cy="975360"/>
            <a:chOff x="1211580" y="1965960"/>
            <a:chExt cx="2034540" cy="9753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3979CD84-7079-EDD5-0A51-3D041476EBC1}"/>
                </a:ext>
              </a:extLst>
            </p:cNvPr>
            <p:cNvSpPr/>
            <p:nvPr/>
          </p:nvSpPr>
          <p:spPr>
            <a:xfrm>
              <a:off x="1211580" y="1965960"/>
              <a:ext cx="2034540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E7A3E1D-7AEF-6778-352B-B1E407D64FFE}"/>
                </a:ext>
              </a:extLst>
            </p:cNvPr>
            <p:cNvGrpSpPr/>
            <p:nvPr/>
          </p:nvGrpSpPr>
          <p:grpSpPr>
            <a:xfrm>
              <a:off x="1524000" y="2122781"/>
              <a:ext cx="1409700" cy="661718"/>
              <a:chOff x="1524000" y="2079548"/>
              <a:chExt cx="1409700" cy="661718"/>
            </a:xfrm>
          </p:grpSpPr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366CC423-23D0-22A8-3DC5-4B228112E93A}"/>
                  </a:ext>
                </a:extLst>
              </p:cNvPr>
              <p:cNvSpPr txBox="1"/>
              <p:nvPr/>
            </p:nvSpPr>
            <p:spPr>
              <a:xfrm>
                <a:off x="1836420" y="2079548"/>
                <a:ext cx="7848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</a:rPr>
                  <a:t>100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7D684DA0-991A-9345-649C-5B1B3F736116}"/>
                  </a:ext>
                </a:extLst>
              </p:cNvPr>
              <p:cNvSpPr txBox="1"/>
              <p:nvPr/>
            </p:nvSpPr>
            <p:spPr>
              <a:xfrm>
                <a:off x="1524000" y="2371934"/>
                <a:ext cx="1409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Markets</a:t>
                </a:r>
              </a:p>
              <a:p>
                <a:pPr algn="ctr"/>
                <a:r>
                  <a:rPr lang="en-US" sz="900" dirty="0"/>
                  <a:t>Globally</a:t>
                </a:r>
              </a:p>
            </p:txBody>
          </p:sp>
        </p:grpSp>
      </p:grp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A24D19E2-FF70-1DFF-B068-B2A9A3BBC750}"/>
              </a:ext>
            </a:extLst>
          </p:cNvPr>
          <p:cNvSpPr/>
          <p:nvPr/>
        </p:nvSpPr>
        <p:spPr>
          <a:xfrm>
            <a:off x="6707994" y="3113687"/>
            <a:ext cx="4282441" cy="975360"/>
          </a:xfrm>
          <a:prstGeom prst="roundRect">
            <a:avLst>
              <a:gd name="adj" fmla="val 104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ABC14F9-3DE1-8543-CBBD-2A7B8335AA73}"/>
              </a:ext>
            </a:extLst>
          </p:cNvPr>
          <p:cNvGrpSpPr/>
          <p:nvPr/>
        </p:nvGrpSpPr>
        <p:grpSpPr>
          <a:xfrm>
            <a:off x="7988154" y="3339758"/>
            <a:ext cx="1722120" cy="523218"/>
            <a:chOff x="7020415" y="3270508"/>
            <a:chExt cx="1722120" cy="523218"/>
          </a:xfrm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9EDE8DBA-AB6B-D7E6-DB40-E61A921129ED}"/>
                </a:ext>
              </a:extLst>
            </p:cNvPr>
            <p:cNvSpPr txBox="1"/>
            <p:nvPr/>
          </p:nvSpPr>
          <p:spPr>
            <a:xfrm>
              <a:off x="7489045" y="3270508"/>
              <a:ext cx="7848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</a:rPr>
                <a:t>$29.5B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17F3954-327B-9DD7-0020-6FD54EE13139}"/>
                </a:ext>
              </a:extLst>
            </p:cNvPr>
            <p:cNvSpPr txBox="1"/>
            <p:nvPr/>
          </p:nvSpPr>
          <p:spPr>
            <a:xfrm>
              <a:off x="7020415" y="3562894"/>
              <a:ext cx="17221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2020 Markets Revenue</a:t>
              </a:r>
            </a:p>
          </p:txBody>
        </p: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D748B316-FA31-6367-2FCD-76CC26E87FD8}"/>
              </a:ext>
            </a:extLst>
          </p:cNvPr>
          <p:cNvCxnSpPr>
            <a:cxnSpLocks/>
          </p:cNvCxnSpPr>
          <p:nvPr/>
        </p:nvCxnSpPr>
        <p:spPr>
          <a:xfrm>
            <a:off x="5781963" y="2768154"/>
            <a:ext cx="628073" cy="0"/>
          </a:xfrm>
          <a:prstGeom prst="line">
            <a:avLst/>
          </a:prstGeom>
          <a:ln w="63500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object 29">
            <a:extLst>
              <a:ext uri="{FF2B5EF4-FFF2-40B4-BE49-F238E27FC236}">
                <a16:creationId xmlns:a16="http://schemas.microsoft.com/office/drawing/2014/main" id="{E0B5823D-6E47-0EE1-47E5-D7FC6819B1E3}"/>
              </a:ext>
            </a:extLst>
          </p:cNvPr>
          <p:cNvSpPr/>
          <p:nvPr/>
        </p:nvSpPr>
        <p:spPr>
          <a:xfrm>
            <a:off x="1021080" y="4644408"/>
            <a:ext cx="10149840" cy="1427998"/>
          </a:xfrm>
          <a:prstGeom prst="roundRect">
            <a:avLst>
              <a:gd name="adj" fmla="val 4325"/>
            </a:avLst>
          </a:prstGeom>
          <a:solidFill>
            <a:schemeClr val="bg1">
              <a:lumMod val="95000"/>
            </a:schemeClr>
          </a:solidFill>
          <a:ln w="19812">
            <a:noFill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5" name="object 6">
            <a:extLst>
              <a:ext uri="{FF2B5EF4-FFF2-40B4-BE49-F238E27FC236}">
                <a16:creationId xmlns:a16="http://schemas.microsoft.com/office/drawing/2014/main" id="{E802E32E-F1F9-9702-B1ED-496AC53C031F}"/>
              </a:ext>
            </a:extLst>
          </p:cNvPr>
          <p:cNvSpPr txBox="1"/>
          <p:nvPr/>
        </p:nvSpPr>
        <p:spPr>
          <a:xfrm>
            <a:off x="3105455" y="4544701"/>
            <a:ext cx="5981091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Athena Platform</a:t>
            </a: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3B5D90F-3864-8285-416E-DC0F15651401}"/>
              </a:ext>
            </a:extLst>
          </p:cNvPr>
          <p:cNvGrpSpPr/>
          <p:nvPr/>
        </p:nvGrpSpPr>
        <p:grpSpPr>
          <a:xfrm>
            <a:off x="2056682" y="4897555"/>
            <a:ext cx="2282045" cy="433820"/>
            <a:chOff x="1211580" y="4890233"/>
            <a:chExt cx="2034540" cy="433820"/>
          </a:xfrm>
        </p:grpSpPr>
        <p:sp>
          <p:nvSpPr>
            <p:cNvPr id="207" name="Rectangle: Rounded Corners 206">
              <a:extLst>
                <a:ext uri="{FF2B5EF4-FFF2-40B4-BE49-F238E27FC236}">
                  <a16:creationId xmlns:a16="http://schemas.microsoft.com/office/drawing/2014/main" id="{BAED4345-A095-AE90-E300-1925FE899944}"/>
                </a:ext>
              </a:extLst>
            </p:cNvPr>
            <p:cNvSpPr/>
            <p:nvPr/>
          </p:nvSpPr>
          <p:spPr>
            <a:xfrm>
              <a:off x="1211580" y="4890233"/>
              <a:ext cx="2034540" cy="43382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869863C-7A21-CE84-D497-4D25555825D7}"/>
                </a:ext>
              </a:extLst>
            </p:cNvPr>
            <p:cNvSpPr txBox="1"/>
            <p:nvPr/>
          </p:nvSpPr>
          <p:spPr>
            <a:xfrm>
              <a:off x="1524000" y="4991727"/>
              <a:ext cx="14097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Models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0A438A2-E50F-D1F2-1BD6-2ED2803DB206}"/>
              </a:ext>
            </a:extLst>
          </p:cNvPr>
          <p:cNvGrpSpPr/>
          <p:nvPr/>
        </p:nvGrpSpPr>
        <p:grpSpPr>
          <a:xfrm>
            <a:off x="2056682" y="5444448"/>
            <a:ext cx="2282045" cy="433820"/>
            <a:chOff x="1211580" y="4890233"/>
            <a:chExt cx="2034540" cy="433820"/>
          </a:xfrm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86DAFD16-46A0-6CE1-B3E0-91AAA7B7E191}"/>
                </a:ext>
              </a:extLst>
            </p:cNvPr>
            <p:cNvSpPr/>
            <p:nvPr/>
          </p:nvSpPr>
          <p:spPr>
            <a:xfrm>
              <a:off x="1211580" y="4890233"/>
              <a:ext cx="2034540" cy="43382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0B43344-EF42-E58F-C0ED-54DA0E1CAD55}"/>
                </a:ext>
              </a:extLst>
            </p:cNvPr>
            <p:cNvSpPr txBox="1"/>
            <p:nvPr/>
          </p:nvSpPr>
          <p:spPr>
            <a:xfrm>
              <a:off x="1524000" y="4991727"/>
              <a:ext cx="14097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Frameworks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6D8313D-D7C1-AF5E-577F-026BB76B0163}"/>
              </a:ext>
            </a:extLst>
          </p:cNvPr>
          <p:cNvGrpSpPr/>
          <p:nvPr/>
        </p:nvGrpSpPr>
        <p:grpSpPr>
          <a:xfrm>
            <a:off x="4488300" y="4897555"/>
            <a:ext cx="2282045" cy="433820"/>
            <a:chOff x="1211580" y="4890233"/>
            <a:chExt cx="2034540" cy="433820"/>
          </a:xfrm>
        </p:grpSpPr>
        <p:sp>
          <p:nvSpPr>
            <p:cNvPr id="222" name="Rectangle: Rounded Corners 221">
              <a:extLst>
                <a:ext uri="{FF2B5EF4-FFF2-40B4-BE49-F238E27FC236}">
                  <a16:creationId xmlns:a16="http://schemas.microsoft.com/office/drawing/2014/main" id="{9D1AB4C8-53AE-26BC-5725-1E623966128E}"/>
                </a:ext>
              </a:extLst>
            </p:cNvPr>
            <p:cNvSpPr/>
            <p:nvPr/>
          </p:nvSpPr>
          <p:spPr>
            <a:xfrm>
              <a:off x="1211580" y="4890233"/>
              <a:ext cx="2034540" cy="43382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B1188F8-64B1-13B4-D755-68DCC3A81FD2}"/>
                </a:ext>
              </a:extLst>
            </p:cNvPr>
            <p:cNvSpPr txBox="1"/>
            <p:nvPr/>
          </p:nvSpPr>
          <p:spPr>
            <a:xfrm>
              <a:off x="1524000" y="4991727"/>
              <a:ext cx="14097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Environments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344B122-0DCD-3C31-F32F-786F1B459E0A}"/>
              </a:ext>
            </a:extLst>
          </p:cNvPr>
          <p:cNvGrpSpPr/>
          <p:nvPr/>
        </p:nvGrpSpPr>
        <p:grpSpPr>
          <a:xfrm>
            <a:off x="4488300" y="5444448"/>
            <a:ext cx="2282045" cy="470826"/>
            <a:chOff x="1211580" y="4890233"/>
            <a:chExt cx="2034540" cy="470826"/>
          </a:xfrm>
        </p:grpSpPr>
        <p:sp>
          <p:nvSpPr>
            <p:cNvPr id="225" name="Rectangle: Rounded Corners 224">
              <a:extLst>
                <a:ext uri="{FF2B5EF4-FFF2-40B4-BE49-F238E27FC236}">
                  <a16:creationId xmlns:a16="http://schemas.microsoft.com/office/drawing/2014/main" id="{E5244ADD-0979-1368-B366-D285B0D94B93}"/>
                </a:ext>
              </a:extLst>
            </p:cNvPr>
            <p:cNvSpPr/>
            <p:nvPr/>
          </p:nvSpPr>
          <p:spPr>
            <a:xfrm>
              <a:off x="1211580" y="4890233"/>
              <a:ext cx="2034540" cy="43382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F7C315E-46E5-D1DA-3FCF-051B49528AE3}"/>
                </a:ext>
              </a:extLst>
            </p:cNvPr>
            <p:cNvSpPr txBox="1"/>
            <p:nvPr/>
          </p:nvSpPr>
          <p:spPr>
            <a:xfrm>
              <a:off x="1524000" y="4991727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Development Tooling</a:t>
              </a:r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396FE75-C258-4748-C24C-CB857C38FE07}"/>
              </a:ext>
            </a:extLst>
          </p:cNvPr>
          <p:cNvGrpSpPr/>
          <p:nvPr/>
        </p:nvGrpSpPr>
        <p:grpSpPr>
          <a:xfrm>
            <a:off x="7726078" y="4835540"/>
            <a:ext cx="2409240" cy="1045735"/>
            <a:chOff x="7726078" y="4841268"/>
            <a:chExt cx="2409240" cy="1045735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136F1AD6-F82D-F318-FED1-BA451B704A8F}"/>
                </a:ext>
              </a:extLst>
            </p:cNvPr>
            <p:cNvGrpSpPr/>
            <p:nvPr/>
          </p:nvGrpSpPr>
          <p:grpSpPr>
            <a:xfrm>
              <a:off x="7726078" y="5236939"/>
              <a:ext cx="2409240" cy="254393"/>
              <a:chOff x="7726078" y="5281063"/>
              <a:chExt cx="2409240" cy="254393"/>
            </a:xfrm>
          </p:grpSpPr>
          <p:sp>
            <p:nvSpPr>
              <p:cNvPr id="233" name="object 6">
                <a:extLst>
                  <a:ext uri="{FF2B5EF4-FFF2-40B4-BE49-F238E27FC236}">
                    <a16:creationId xmlns:a16="http://schemas.microsoft.com/office/drawing/2014/main" id="{6E9D32F4-A55E-44F6-7737-2E095BD450C2}"/>
                  </a:ext>
                </a:extLst>
              </p:cNvPr>
              <p:cNvSpPr txBox="1"/>
              <p:nvPr/>
            </p:nvSpPr>
            <p:spPr>
              <a:xfrm>
                <a:off x="8146005" y="5331636"/>
                <a:ext cx="1989313" cy="153246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tabLst/>
                  <a:defRPr/>
                </a:pPr>
                <a:r>
                  <a:rPr kumimoji="0" lang="en-US" sz="9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Risk</a:t>
                </a:r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3DEBAACA-9755-E35E-CE8D-B2B09CE1A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26078" y="5281063"/>
                <a:ext cx="254393" cy="254393"/>
              </a:xfrm>
              <a:prstGeom prst="rect">
                <a:avLst/>
              </a:prstGeom>
            </p:spPr>
          </p:pic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03B4C23C-887C-1639-F220-9D580AC796DF}"/>
                </a:ext>
              </a:extLst>
            </p:cNvPr>
            <p:cNvGrpSpPr/>
            <p:nvPr/>
          </p:nvGrpSpPr>
          <p:grpSpPr>
            <a:xfrm>
              <a:off x="7726078" y="5632610"/>
              <a:ext cx="2409240" cy="254393"/>
              <a:chOff x="7726078" y="5632610"/>
              <a:chExt cx="2409240" cy="254393"/>
            </a:xfrm>
          </p:grpSpPr>
          <p:sp>
            <p:nvSpPr>
              <p:cNvPr id="236" name="object 6">
                <a:extLst>
                  <a:ext uri="{FF2B5EF4-FFF2-40B4-BE49-F238E27FC236}">
                    <a16:creationId xmlns:a16="http://schemas.microsoft.com/office/drawing/2014/main" id="{40786CB1-1229-0214-F412-9EBF13ADA4A2}"/>
                  </a:ext>
                </a:extLst>
              </p:cNvPr>
              <p:cNvSpPr txBox="1"/>
              <p:nvPr/>
            </p:nvSpPr>
            <p:spPr>
              <a:xfrm>
                <a:off x="8146005" y="5683183"/>
                <a:ext cx="1989313" cy="153246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tabLst/>
                  <a:defRPr/>
                </a:pPr>
                <a:r>
                  <a:rPr kumimoji="0" lang="en-US" sz="9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Pricing</a:t>
                </a:r>
              </a:p>
            </p:txBody>
          </p:sp>
          <p:pic>
            <p:nvPicPr>
              <p:cNvPr id="245" name="Graphic 244">
                <a:extLst>
                  <a:ext uri="{FF2B5EF4-FFF2-40B4-BE49-F238E27FC236}">
                    <a16:creationId xmlns:a16="http://schemas.microsoft.com/office/drawing/2014/main" id="{4AE887D1-70A2-0DC0-38C8-4930DABD1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726078" y="5632610"/>
                <a:ext cx="254393" cy="254393"/>
              </a:xfrm>
              <a:prstGeom prst="rect">
                <a:avLst/>
              </a:prstGeom>
            </p:spPr>
          </p:pic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FE73EEDB-D588-57DC-749F-CE539DED94DC}"/>
                </a:ext>
              </a:extLst>
            </p:cNvPr>
            <p:cNvGrpSpPr/>
            <p:nvPr/>
          </p:nvGrpSpPr>
          <p:grpSpPr>
            <a:xfrm>
              <a:off x="7726078" y="4841268"/>
              <a:ext cx="2409240" cy="254393"/>
              <a:chOff x="7726078" y="4841268"/>
              <a:chExt cx="2409240" cy="254393"/>
            </a:xfrm>
          </p:grpSpPr>
          <p:sp>
            <p:nvSpPr>
              <p:cNvPr id="229" name="object 6">
                <a:extLst>
                  <a:ext uri="{FF2B5EF4-FFF2-40B4-BE49-F238E27FC236}">
                    <a16:creationId xmlns:a16="http://schemas.microsoft.com/office/drawing/2014/main" id="{C53158C6-98E5-750E-18FF-5F94415C0F75}"/>
                  </a:ext>
                </a:extLst>
              </p:cNvPr>
              <p:cNvSpPr txBox="1"/>
              <p:nvPr/>
            </p:nvSpPr>
            <p:spPr>
              <a:xfrm>
                <a:off x="8146005" y="4891841"/>
                <a:ext cx="1989313" cy="153246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tabLst/>
                  <a:defRPr/>
                </a:pPr>
                <a:r>
                  <a:rPr kumimoji="0" lang="en-US" sz="9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Trade Management</a:t>
                </a:r>
              </a:p>
            </p:txBody>
          </p:sp>
          <p:pic>
            <p:nvPicPr>
              <p:cNvPr id="247" name="Graphic 246">
                <a:extLst>
                  <a:ext uri="{FF2B5EF4-FFF2-40B4-BE49-F238E27FC236}">
                    <a16:creationId xmlns:a16="http://schemas.microsoft.com/office/drawing/2014/main" id="{8EBC5C42-1AA5-8842-13AA-5DAB49BCD9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726078" y="4841268"/>
                <a:ext cx="254393" cy="2543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08896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E202F-6434-C4E6-24AB-0A639897D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A650F31F-A72E-7A24-E965-A571B2EC86D0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What is Athena Risk Management?</a:t>
            </a:r>
          </a:p>
        </p:txBody>
      </p:sp>
      <p:sp>
        <p:nvSpPr>
          <p:cNvPr id="52" name="object 28">
            <a:extLst>
              <a:ext uri="{FF2B5EF4-FFF2-40B4-BE49-F238E27FC236}">
                <a16:creationId xmlns:a16="http://schemas.microsoft.com/office/drawing/2014/main" id="{B49C4263-F897-1C98-5E1B-5ECB5D76D850}"/>
              </a:ext>
            </a:extLst>
          </p:cNvPr>
          <p:cNvSpPr/>
          <p:nvPr/>
        </p:nvSpPr>
        <p:spPr>
          <a:xfrm>
            <a:off x="4088473" y="1262252"/>
            <a:ext cx="7082447" cy="4810152"/>
          </a:xfrm>
          <a:prstGeom prst="roundRect">
            <a:avLst>
              <a:gd name="adj" fmla="val 3068"/>
            </a:avLst>
          </a:prstGeom>
          <a:solidFill>
            <a:schemeClr val="bg1">
              <a:lumMod val="95000"/>
            </a:schemeClr>
          </a:solidFill>
          <a:ln w="19812">
            <a:noFill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84" name="object 6">
            <a:extLst>
              <a:ext uri="{FF2B5EF4-FFF2-40B4-BE49-F238E27FC236}">
                <a16:creationId xmlns:a16="http://schemas.microsoft.com/office/drawing/2014/main" id="{21ABF85D-C46B-DA10-4BEC-CFB512C05125}"/>
              </a:ext>
            </a:extLst>
          </p:cNvPr>
          <p:cNvSpPr txBox="1"/>
          <p:nvPr/>
        </p:nvSpPr>
        <p:spPr>
          <a:xfrm>
            <a:off x="6261564" y="1493997"/>
            <a:ext cx="2736265" cy="19941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Risk Scheduler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ECA7B4-4051-DC3F-1E60-604194A99446}"/>
              </a:ext>
            </a:extLst>
          </p:cNvPr>
          <p:cNvGrpSpPr/>
          <p:nvPr/>
        </p:nvGrpSpPr>
        <p:grpSpPr>
          <a:xfrm>
            <a:off x="4415791" y="3296975"/>
            <a:ext cx="4304592" cy="975360"/>
            <a:chOff x="6707994" y="3113687"/>
            <a:chExt cx="4282441" cy="975360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D06ABA43-88EE-A7B1-D640-20E7F0EE40DC}"/>
                </a:ext>
              </a:extLst>
            </p:cNvPr>
            <p:cNvSpPr/>
            <p:nvPr/>
          </p:nvSpPr>
          <p:spPr>
            <a:xfrm>
              <a:off x="6707994" y="3113687"/>
              <a:ext cx="4282441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1567057-8532-9858-6A83-7C64E1BA3ADD}"/>
                </a:ext>
              </a:extLst>
            </p:cNvPr>
            <p:cNvSpPr txBox="1"/>
            <p:nvPr/>
          </p:nvSpPr>
          <p:spPr>
            <a:xfrm>
              <a:off x="7690632" y="3462868"/>
              <a:ext cx="23171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</a:rPr>
                <a:t>Risk Scheduler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F4AC28-16EB-85D7-F301-4B6397422969}"/>
              </a:ext>
            </a:extLst>
          </p:cNvPr>
          <p:cNvGrpSpPr/>
          <p:nvPr/>
        </p:nvGrpSpPr>
        <p:grpSpPr>
          <a:xfrm>
            <a:off x="1021081" y="1262251"/>
            <a:ext cx="2769870" cy="4810153"/>
            <a:chOff x="1021081" y="1262251"/>
            <a:chExt cx="2769870" cy="4810153"/>
          </a:xfrm>
        </p:grpSpPr>
        <p:sp>
          <p:nvSpPr>
            <p:cNvPr id="53" name="object 29">
              <a:extLst>
                <a:ext uri="{FF2B5EF4-FFF2-40B4-BE49-F238E27FC236}">
                  <a16:creationId xmlns:a16="http://schemas.microsoft.com/office/drawing/2014/main" id="{E9F93067-0298-DA23-3A71-4BA924EB78F7}"/>
                </a:ext>
              </a:extLst>
            </p:cNvPr>
            <p:cNvSpPr/>
            <p:nvPr/>
          </p:nvSpPr>
          <p:spPr>
            <a:xfrm>
              <a:off x="1021081" y="1262251"/>
              <a:ext cx="2769870" cy="4810153"/>
            </a:xfrm>
            <a:prstGeom prst="roundRect">
              <a:avLst>
                <a:gd name="adj" fmla="val 4325"/>
              </a:avLst>
            </a:prstGeom>
            <a:solidFill>
              <a:schemeClr val="bg1">
                <a:lumMod val="95000"/>
              </a:schemeClr>
            </a:solidFill>
            <a:ln w="19812">
              <a:noFill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3" name="object 6">
              <a:extLst>
                <a:ext uri="{FF2B5EF4-FFF2-40B4-BE49-F238E27FC236}">
                  <a16:creationId xmlns:a16="http://schemas.microsoft.com/office/drawing/2014/main" id="{C8CCE140-58DE-E7F3-1ADE-ECE5CA07AF5C}"/>
                </a:ext>
              </a:extLst>
            </p:cNvPr>
            <p:cNvSpPr txBox="1"/>
            <p:nvPr/>
          </p:nvSpPr>
          <p:spPr>
            <a:xfrm>
              <a:off x="1589902" y="1493997"/>
              <a:ext cx="1632227" cy="199413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0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10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Trebuchet MS"/>
                </a:rPr>
                <a:t>Athena Scale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9A86873-D1F0-891F-4A12-38FA4EC067EE}"/>
                </a:ext>
              </a:extLst>
            </p:cNvPr>
            <p:cNvGrpSpPr/>
            <p:nvPr/>
          </p:nvGrpSpPr>
          <p:grpSpPr>
            <a:xfrm>
              <a:off x="1292379" y="1965960"/>
              <a:ext cx="2227273" cy="975360"/>
              <a:chOff x="1211580" y="1965960"/>
              <a:chExt cx="3733800" cy="975360"/>
            </a:xfrm>
          </p:grpSpPr>
          <p:sp>
            <p:nvSpPr>
              <p:cNvPr id="155" name="Rectangle: Rounded Corners 154">
                <a:extLst>
                  <a:ext uri="{FF2B5EF4-FFF2-40B4-BE49-F238E27FC236}">
                    <a16:creationId xmlns:a16="http://schemas.microsoft.com/office/drawing/2014/main" id="{A3589688-C01C-44BA-E0AA-2264595347AF}"/>
                  </a:ext>
                </a:extLst>
              </p:cNvPr>
              <p:cNvSpPr/>
              <p:nvPr/>
            </p:nvSpPr>
            <p:spPr>
              <a:xfrm>
                <a:off x="1211580" y="1965960"/>
                <a:ext cx="3733800" cy="97536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5BA01473-0F0B-3151-D079-BB80245C3707}"/>
                  </a:ext>
                </a:extLst>
              </p:cNvPr>
              <p:cNvGrpSpPr/>
              <p:nvPr/>
            </p:nvGrpSpPr>
            <p:grpSpPr>
              <a:xfrm>
                <a:off x="1531194" y="2140800"/>
                <a:ext cx="3094572" cy="625681"/>
                <a:chOff x="1385737" y="2079548"/>
                <a:chExt cx="1686226" cy="625681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10B2EAC7-A7EF-685C-3553-1294D37EF389}"/>
                    </a:ext>
                  </a:extLst>
                </p:cNvPr>
                <p:cNvSpPr txBox="1"/>
                <p:nvPr/>
              </p:nvSpPr>
              <p:spPr>
                <a:xfrm>
                  <a:off x="1836420" y="2079548"/>
                  <a:ext cx="7848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</a:rPr>
                    <a:t>5BN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383C8B8C-3D42-FA55-01D8-479DA988F585}"/>
                    </a:ext>
                  </a:extLst>
                </p:cNvPr>
                <p:cNvSpPr txBox="1"/>
                <p:nvPr/>
              </p:nvSpPr>
              <p:spPr>
                <a:xfrm>
                  <a:off x="1385737" y="2443619"/>
                  <a:ext cx="168622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Calculations per day</a:t>
                  </a:r>
                </a:p>
              </p:txBody>
            </p:sp>
          </p:grp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0E71AC-009A-5B3C-5164-60EB9C2E700D}"/>
                </a:ext>
              </a:extLst>
            </p:cNvPr>
            <p:cNvGrpSpPr/>
            <p:nvPr/>
          </p:nvGrpSpPr>
          <p:grpSpPr>
            <a:xfrm>
              <a:off x="1292379" y="3282989"/>
              <a:ext cx="2227273" cy="975360"/>
              <a:chOff x="1211580" y="1965960"/>
              <a:chExt cx="3733800" cy="97536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B9BBC13-B77C-5B3C-2159-508522B956D9}"/>
                  </a:ext>
                </a:extLst>
              </p:cNvPr>
              <p:cNvSpPr/>
              <p:nvPr/>
            </p:nvSpPr>
            <p:spPr>
              <a:xfrm>
                <a:off x="1211580" y="1965960"/>
                <a:ext cx="3733800" cy="97536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0ED82C3-42BF-9C42-7A76-4234339B7184}"/>
                  </a:ext>
                </a:extLst>
              </p:cNvPr>
              <p:cNvGrpSpPr/>
              <p:nvPr/>
            </p:nvGrpSpPr>
            <p:grpSpPr>
              <a:xfrm>
                <a:off x="1531194" y="2140800"/>
                <a:ext cx="3094572" cy="625681"/>
                <a:chOff x="1385737" y="2079548"/>
                <a:chExt cx="1686226" cy="625681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E1FBF12-C550-874A-6FD4-E83F931F28F2}"/>
                    </a:ext>
                  </a:extLst>
                </p:cNvPr>
                <p:cNvSpPr txBox="1"/>
                <p:nvPr/>
              </p:nvSpPr>
              <p:spPr>
                <a:xfrm>
                  <a:off x="1836420" y="2079548"/>
                  <a:ext cx="7848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</a:rPr>
                    <a:t>10K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ED16095-6A92-E68C-694D-519970FC9EB2}"/>
                    </a:ext>
                  </a:extLst>
                </p:cNvPr>
                <p:cNvSpPr txBox="1"/>
                <p:nvPr/>
              </p:nvSpPr>
              <p:spPr>
                <a:xfrm>
                  <a:off x="1385737" y="2443619"/>
                  <a:ext cx="168622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Batch jobs per day</a:t>
                  </a: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01F21E-9958-D6C2-A003-8C1886DD3075}"/>
                </a:ext>
              </a:extLst>
            </p:cNvPr>
            <p:cNvGrpSpPr/>
            <p:nvPr/>
          </p:nvGrpSpPr>
          <p:grpSpPr>
            <a:xfrm>
              <a:off x="1292379" y="4600017"/>
              <a:ext cx="2227273" cy="975360"/>
              <a:chOff x="1211580" y="1965960"/>
              <a:chExt cx="3733800" cy="97536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490513A9-6CDB-B751-F6B4-F5E34F546F36}"/>
                  </a:ext>
                </a:extLst>
              </p:cNvPr>
              <p:cNvSpPr/>
              <p:nvPr/>
            </p:nvSpPr>
            <p:spPr>
              <a:xfrm>
                <a:off x="1211580" y="1965960"/>
                <a:ext cx="3733800" cy="975360"/>
              </a:xfrm>
              <a:prstGeom prst="roundRect">
                <a:avLst>
                  <a:gd name="adj" fmla="val 1041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DC49D0D-B62E-0EA1-C59C-98F879C689A4}"/>
                  </a:ext>
                </a:extLst>
              </p:cNvPr>
              <p:cNvGrpSpPr/>
              <p:nvPr/>
            </p:nvGrpSpPr>
            <p:grpSpPr>
              <a:xfrm>
                <a:off x="1531194" y="2140800"/>
                <a:ext cx="3094572" cy="625681"/>
                <a:chOff x="1385737" y="2079548"/>
                <a:chExt cx="1686226" cy="625681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8031664-74FC-5520-9AA9-BE28C24B2ACC}"/>
                    </a:ext>
                  </a:extLst>
                </p:cNvPr>
                <p:cNvSpPr txBox="1"/>
                <p:nvPr/>
              </p:nvSpPr>
              <p:spPr>
                <a:xfrm>
                  <a:off x="1836420" y="2079548"/>
                  <a:ext cx="7848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accent1"/>
                      </a:solidFill>
                    </a:rPr>
                    <a:t>50K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124C09-2415-62E1-6786-86E93A813D21}"/>
                    </a:ext>
                  </a:extLst>
                </p:cNvPr>
                <p:cNvSpPr txBox="1"/>
                <p:nvPr/>
              </p:nvSpPr>
              <p:spPr>
                <a:xfrm>
                  <a:off x="1385737" y="2443619"/>
                  <a:ext cx="168622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/>
                    <a:t>CPU grid</a:t>
                  </a:r>
                </a:p>
              </p:txBody>
            </p:sp>
          </p:grp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1770BC6-ECF3-305F-7214-6FB89F275021}"/>
              </a:ext>
            </a:extLst>
          </p:cNvPr>
          <p:cNvGrpSpPr/>
          <p:nvPr/>
        </p:nvGrpSpPr>
        <p:grpSpPr>
          <a:xfrm>
            <a:off x="6685843" y="1965960"/>
            <a:ext cx="2034540" cy="975360"/>
            <a:chOff x="1211580" y="1965960"/>
            <a:chExt cx="2034540" cy="975360"/>
          </a:xfrm>
        </p:grpSpPr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0ABE103A-6C77-F978-D3C3-EC35A409A882}"/>
                </a:ext>
              </a:extLst>
            </p:cNvPr>
            <p:cNvSpPr/>
            <p:nvPr/>
          </p:nvSpPr>
          <p:spPr>
            <a:xfrm>
              <a:off x="1211580" y="1965960"/>
              <a:ext cx="2034540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6D6295A-181E-ECAB-4506-BF7657E32385}"/>
                </a:ext>
              </a:extLst>
            </p:cNvPr>
            <p:cNvSpPr txBox="1"/>
            <p:nvPr/>
          </p:nvSpPr>
          <p:spPr>
            <a:xfrm>
              <a:off x="1565911" y="2315141"/>
              <a:ext cx="1325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Risk Models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31F06C8-C4C3-AE91-40E8-81A22AA91B96}"/>
              </a:ext>
            </a:extLst>
          </p:cNvPr>
          <p:cNvGrpSpPr/>
          <p:nvPr/>
        </p:nvGrpSpPr>
        <p:grpSpPr>
          <a:xfrm>
            <a:off x="8955895" y="1965960"/>
            <a:ext cx="2034540" cy="975360"/>
            <a:chOff x="1211580" y="1965960"/>
            <a:chExt cx="2034540" cy="975360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09F78FD6-B561-4548-ED9E-3A520432237C}"/>
                </a:ext>
              </a:extLst>
            </p:cNvPr>
            <p:cNvSpPr/>
            <p:nvPr/>
          </p:nvSpPr>
          <p:spPr>
            <a:xfrm>
              <a:off x="1211580" y="1965960"/>
              <a:ext cx="2034540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FC71E44-FACF-D398-376A-B46E0A61A361}"/>
                </a:ext>
              </a:extLst>
            </p:cNvPr>
            <p:cNvSpPr txBox="1"/>
            <p:nvPr/>
          </p:nvSpPr>
          <p:spPr>
            <a:xfrm>
              <a:off x="1302394" y="2315141"/>
              <a:ext cx="1852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Financial Products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11124A-70A9-5141-5003-6C0A2FEE010B}"/>
              </a:ext>
            </a:extLst>
          </p:cNvPr>
          <p:cNvGrpSpPr/>
          <p:nvPr/>
        </p:nvGrpSpPr>
        <p:grpSpPr>
          <a:xfrm>
            <a:off x="4415791" y="1965960"/>
            <a:ext cx="2034540" cy="975360"/>
            <a:chOff x="1211580" y="1965960"/>
            <a:chExt cx="2034540" cy="97536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04EAF2B-7DA4-A094-CD93-CBFCAF3B97C3}"/>
                </a:ext>
              </a:extLst>
            </p:cNvPr>
            <p:cNvSpPr/>
            <p:nvPr/>
          </p:nvSpPr>
          <p:spPr>
            <a:xfrm>
              <a:off x="1211580" y="1965960"/>
              <a:ext cx="2034540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EE4F1F-5BF8-16D3-E187-9405BF2D1B7B}"/>
                </a:ext>
              </a:extLst>
            </p:cNvPr>
            <p:cNvSpPr txBox="1"/>
            <p:nvPr/>
          </p:nvSpPr>
          <p:spPr>
            <a:xfrm>
              <a:off x="1565911" y="2315141"/>
              <a:ext cx="1325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Market Data</a:t>
              </a:r>
            </a:p>
          </p:txBody>
        </p:sp>
      </p:grpSp>
      <p:pic>
        <p:nvPicPr>
          <p:cNvPr id="23" name="object 31">
            <a:extLst>
              <a:ext uri="{FF2B5EF4-FFF2-40B4-BE49-F238E27FC236}">
                <a16:creationId xmlns:a16="http://schemas.microsoft.com/office/drawing/2014/main" id="{AF8E6FDD-B7C8-104F-4B02-8773EF0A2326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98205" y="3282386"/>
            <a:ext cx="1192230" cy="10045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6D9A3D-EB2B-1BF4-4A87-29356AC8D02C}"/>
              </a:ext>
            </a:extLst>
          </p:cNvPr>
          <p:cNvSpPr txBox="1"/>
          <p:nvPr/>
        </p:nvSpPr>
        <p:spPr>
          <a:xfrm>
            <a:off x="9972535" y="3713600"/>
            <a:ext cx="843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Results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1BF93C-6E1C-7CA6-A720-CFDC2EDF6281}"/>
              </a:ext>
            </a:extLst>
          </p:cNvPr>
          <p:cNvCxnSpPr>
            <a:cxnSpLocks/>
          </p:cNvCxnSpPr>
          <p:nvPr/>
        </p:nvCxnSpPr>
        <p:spPr>
          <a:xfrm>
            <a:off x="9046709" y="3784655"/>
            <a:ext cx="628073" cy="0"/>
          </a:xfrm>
          <a:prstGeom prst="line">
            <a:avLst/>
          </a:prstGeom>
          <a:ln w="63500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58FB62-F1B8-AB22-31B6-DE1DB08A5258}"/>
              </a:ext>
            </a:extLst>
          </p:cNvPr>
          <p:cNvCxnSpPr>
            <a:cxnSpLocks/>
          </p:cNvCxnSpPr>
          <p:nvPr/>
        </p:nvCxnSpPr>
        <p:spPr>
          <a:xfrm flipV="1">
            <a:off x="5433061" y="2991846"/>
            <a:ext cx="0" cy="254603"/>
          </a:xfrm>
          <a:prstGeom prst="line">
            <a:avLst/>
          </a:prstGeom>
          <a:ln w="28575" cap="rnd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0734FE-BE88-2E69-6B73-ECC3C6458737}"/>
              </a:ext>
            </a:extLst>
          </p:cNvPr>
          <p:cNvCxnSpPr>
            <a:cxnSpLocks/>
          </p:cNvCxnSpPr>
          <p:nvPr/>
        </p:nvCxnSpPr>
        <p:spPr>
          <a:xfrm flipV="1">
            <a:off x="7703113" y="2991846"/>
            <a:ext cx="0" cy="254603"/>
          </a:xfrm>
          <a:prstGeom prst="line">
            <a:avLst/>
          </a:prstGeom>
          <a:ln w="28575" cap="rnd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375793-1C0E-131C-8179-695AB913DF58}"/>
              </a:ext>
            </a:extLst>
          </p:cNvPr>
          <p:cNvCxnSpPr>
            <a:cxnSpLocks/>
          </p:cNvCxnSpPr>
          <p:nvPr/>
        </p:nvCxnSpPr>
        <p:spPr>
          <a:xfrm flipV="1">
            <a:off x="9264805" y="2991846"/>
            <a:ext cx="0" cy="437154"/>
          </a:xfrm>
          <a:prstGeom prst="line">
            <a:avLst/>
          </a:prstGeom>
          <a:ln w="28575" cap="rnd">
            <a:solidFill>
              <a:schemeClr val="accent4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925080-62D4-E662-C257-ED63B76A1EEA}"/>
              </a:ext>
            </a:extLst>
          </p:cNvPr>
          <p:cNvCxnSpPr>
            <a:cxnSpLocks/>
          </p:cNvCxnSpPr>
          <p:nvPr/>
        </p:nvCxnSpPr>
        <p:spPr>
          <a:xfrm>
            <a:off x="8785757" y="3423402"/>
            <a:ext cx="479048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3213CD-BFCA-5830-F9BC-9B690AD91527}"/>
              </a:ext>
            </a:extLst>
          </p:cNvPr>
          <p:cNvGrpSpPr/>
          <p:nvPr/>
        </p:nvGrpSpPr>
        <p:grpSpPr>
          <a:xfrm>
            <a:off x="4415791" y="4600017"/>
            <a:ext cx="6574644" cy="975360"/>
            <a:chOff x="4415791" y="4600017"/>
            <a:chExt cx="5928936" cy="975360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BD03274-6290-D693-7F66-60E88961596B}"/>
                </a:ext>
              </a:extLst>
            </p:cNvPr>
            <p:cNvSpPr/>
            <p:nvPr/>
          </p:nvSpPr>
          <p:spPr>
            <a:xfrm>
              <a:off x="4415791" y="4600017"/>
              <a:ext cx="5928936" cy="975360"/>
            </a:xfrm>
            <a:prstGeom prst="roundRect">
              <a:avLst>
                <a:gd name="adj" fmla="val 104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DB446D-FBB9-BB0E-A16D-8B0B39318B48}"/>
                </a:ext>
              </a:extLst>
            </p:cNvPr>
            <p:cNvSpPr txBox="1"/>
            <p:nvPr/>
          </p:nvSpPr>
          <p:spPr>
            <a:xfrm>
              <a:off x="5776230" y="4949198"/>
              <a:ext cx="3208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Risk Worker CPU/GPU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094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D9576-9846-4EE3-2688-96F955307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93EAC87-235F-46C3-0EBF-684EE5030D57}"/>
              </a:ext>
            </a:extLst>
          </p:cNvPr>
          <p:cNvSpPr/>
          <p:nvPr/>
        </p:nvSpPr>
        <p:spPr>
          <a:xfrm>
            <a:off x="6548582" y="519113"/>
            <a:ext cx="5546580" cy="5819775"/>
          </a:xfrm>
          <a:prstGeom prst="roundRect">
            <a:avLst>
              <a:gd name="adj" fmla="val 177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0756C-B639-F383-CAD2-6514D0020A30}"/>
              </a:ext>
            </a:extLst>
          </p:cNvPr>
          <p:cNvSpPr txBox="1"/>
          <p:nvPr/>
        </p:nvSpPr>
        <p:spPr>
          <a:xfrm>
            <a:off x="850900" y="1590836"/>
            <a:ext cx="46108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Common Challenges With Data Preparation In 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5FE8FE-ADE5-DBC6-9D73-F3E9C0CCC6F6}"/>
              </a:ext>
            </a:extLst>
          </p:cNvPr>
          <p:cNvSpPr txBox="1"/>
          <p:nvPr/>
        </p:nvSpPr>
        <p:spPr>
          <a:xfrm>
            <a:off x="850900" y="2364625"/>
            <a:ext cx="4469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b="1" kern="0" dirty="0">
                <a:solidFill>
                  <a:schemeClr val="accent1"/>
                </a:solidFill>
                <a:cs typeface="Trebuchet MS"/>
              </a:rPr>
              <a:t>Data preparation accounts for 80% of the work of data scientists</a:t>
            </a:r>
            <a:endParaRPr lang="en-US" sz="1200" kern="0" dirty="0">
              <a:solidFill>
                <a:schemeClr val="accent1"/>
              </a:solidFill>
              <a:cs typeface="Trebuchet M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CF67C2-5FC5-4B4E-0951-57A40FFC3577}"/>
              </a:ext>
            </a:extLst>
          </p:cNvPr>
          <p:cNvCxnSpPr>
            <a:cxnSpLocks/>
          </p:cNvCxnSpPr>
          <p:nvPr/>
        </p:nvCxnSpPr>
        <p:spPr>
          <a:xfrm>
            <a:off x="850900" y="3530797"/>
            <a:ext cx="50834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0ADC05-EC33-3AA9-D0A4-90FD2F2B8812}"/>
              </a:ext>
            </a:extLst>
          </p:cNvPr>
          <p:cNvCxnSpPr>
            <a:cxnSpLocks/>
          </p:cNvCxnSpPr>
          <p:nvPr/>
        </p:nvCxnSpPr>
        <p:spPr>
          <a:xfrm>
            <a:off x="850900" y="4169944"/>
            <a:ext cx="50834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AD4CE6-A3EA-4895-828E-87577619CCEC}"/>
              </a:ext>
            </a:extLst>
          </p:cNvPr>
          <p:cNvCxnSpPr>
            <a:cxnSpLocks/>
          </p:cNvCxnSpPr>
          <p:nvPr/>
        </p:nvCxnSpPr>
        <p:spPr>
          <a:xfrm>
            <a:off x="850900" y="4809091"/>
            <a:ext cx="508344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C8B3D4-9871-EB56-B689-A97F0AE7099A}"/>
              </a:ext>
            </a:extLst>
          </p:cNvPr>
          <p:cNvSpPr txBox="1"/>
          <p:nvPr/>
        </p:nvSpPr>
        <p:spPr>
          <a:xfrm>
            <a:off x="1465136" y="3072724"/>
            <a:ext cx="3920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kern="0" dirty="0">
                <a:cs typeface="Trebuchet MS"/>
              </a:rPr>
              <a:t>Time-consuming and resource-intensive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666F3-7159-D537-244A-70C7F76D9507}"/>
              </a:ext>
            </a:extLst>
          </p:cNvPr>
          <p:cNvSpPr txBox="1"/>
          <p:nvPr/>
        </p:nvSpPr>
        <p:spPr>
          <a:xfrm>
            <a:off x="1465136" y="3711871"/>
            <a:ext cx="3920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kern="0" dirty="0">
                <a:cs typeface="Trebuchet MS"/>
              </a:rPr>
              <a:t>Requires multiple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20DD2-8BC8-9381-E939-B421BB03645F}"/>
              </a:ext>
            </a:extLst>
          </p:cNvPr>
          <p:cNvSpPr txBox="1"/>
          <p:nvPr/>
        </p:nvSpPr>
        <p:spPr>
          <a:xfrm>
            <a:off x="1465136" y="4351018"/>
            <a:ext cx="4469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kern="0" dirty="0">
                <a:cs typeface="Trebuchet MS"/>
              </a:rPr>
              <a:t>Data preparation tools are typically not DevOps friendly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A515B-19B9-5721-610C-F15A05D2C3DB}"/>
              </a:ext>
            </a:extLst>
          </p:cNvPr>
          <p:cNvSpPr txBox="1"/>
          <p:nvPr/>
        </p:nvSpPr>
        <p:spPr>
          <a:xfrm>
            <a:off x="1465136" y="4990166"/>
            <a:ext cx="4469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kern="0" dirty="0">
                <a:cs typeface="Trebuchet MS"/>
              </a:rPr>
              <a:t>Common data preparation tasks require writing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18BE0B-7F7A-2819-B97E-A23A51561D84}"/>
              </a:ext>
            </a:extLst>
          </p:cNvPr>
          <p:cNvSpPr txBox="1"/>
          <p:nvPr/>
        </p:nvSpPr>
        <p:spPr>
          <a:xfrm>
            <a:off x="850900" y="3072724"/>
            <a:ext cx="5387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kern="0" dirty="0">
                <a:solidFill>
                  <a:schemeClr val="accent1"/>
                </a:solidFill>
                <a:cs typeface="Trebuchet MS"/>
              </a:rPr>
              <a:t>01.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06E2F-D78B-824D-D84D-E91A2CB40DBE}"/>
              </a:ext>
            </a:extLst>
          </p:cNvPr>
          <p:cNvSpPr txBox="1"/>
          <p:nvPr/>
        </p:nvSpPr>
        <p:spPr>
          <a:xfrm>
            <a:off x="850900" y="3711871"/>
            <a:ext cx="5387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kern="0" dirty="0">
                <a:solidFill>
                  <a:schemeClr val="accent1"/>
                </a:solidFill>
                <a:cs typeface="Trebuchet MS"/>
              </a:rPr>
              <a:t>02.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8693E4-6CCB-78D1-B9AD-1EFCDDD936AB}"/>
              </a:ext>
            </a:extLst>
          </p:cNvPr>
          <p:cNvSpPr txBox="1"/>
          <p:nvPr/>
        </p:nvSpPr>
        <p:spPr>
          <a:xfrm>
            <a:off x="850900" y="4351018"/>
            <a:ext cx="614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kern="0" dirty="0">
                <a:solidFill>
                  <a:schemeClr val="accent1"/>
                </a:solidFill>
                <a:cs typeface="Trebuchet MS"/>
              </a:rPr>
              <a:t>03.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7DF8DE-FBCE-7016-4650-2E965967D766}"/>
              </a:ext>
            </a:extLst>
          </p:cNvPr>
          <p:cNvSpPr txBox="1"/>
          <p:nvPr/>
        </p:nvSpPr>
        <p:spPr>
          <a:xfrm>
            <a:off x="850900" y="4990166"/>
            <a:ext cx="614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kern="0" dirty="0">
                <a:solidFill>
                  <a:schemeClr val="accent1"/>
                </a:solidFill>
                <a:cs typeface="Trebuchet MS"/>
              </a:rPr>
              <a:t>04.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34680692-A196-2F80-307D-CC62C7B731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3772218"/>
              </p:ext>
            </p:extLst>
          </p:nvPr>
        </p:nvGraphicFramePr>
        <p:xfrm>
          <a:off x="6629472" y="719666"/>
          <a:ext cx="53848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F115AEC-1178-05AC-B641-A0F8B232B61E}"/>
              </a:ext>
            </a:extLst>
          </p:cNvPr>
          <p:cNvSpPr txBox="1"/>
          <p:nvPr/>
        </p:nvSpPr>
        <p:spPr>
          <a:xfrm>
            <a:off x="8205571" y="3379596"/>
            <a:ext cx="2232602" cy="474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 algn="ctr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b="1" kern="0" dirty="0">
                <a:solidFill>
                  <a:schemeClr val="accent1"/>
                </a:solidFill>
                <a:cs typeface="Trebuchet MS"/>
              </a:rPr>
              <a:t>Collecting </a:t>
            </a:r>
          </a:p>
          <a:p>
            <a:pPr marL="12700" lvl="0" algn="ctr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1200" b="1" kern="0" dirty="0">
                <a:solidFill>
                  <a:schemeClr val="accent1"/>
                </a:solidFill>
                <a:cs typeface="Trebuchet MS"/>
              </a:rPr>
              <a:t>datasets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1FFDC7-6A29-14F3-C875-4259F69B65B6}"/>
              </a:ext>
            </a:extLst>
          </p:cNvPr>
          <p:cNvSpPr txBox="1"/>
          <p:nvPr/>
        </p:nvSpPr>
        <p:spPr>
          <a:xfrm>
            <a:off x="7087267" y="5844872"/>
            <a:ext cx="44692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 algn="ctr">
              <a:spcBef>
                <a:spcPts val="114"/>
              </a:spcBef>
              <a:buClr>
                <a:schemeClr val="accent4"/>
              </a:buClr>
              <a:defRPr/>
            </a:pPr>
            <a:r>
              <a:rPr lang="en-US" sz="900" kern="0" dirty="0">
                <a:cs typeface="Trebuchet MS"/>
              </a:rPr>
              <a:t>Source: Forbes survey of 80 data scientists, March 2016</a:t>
            </a:r>
          </a:p>
        </p:txBody>
      </p:sp>
    </p:spTree>
    <p:extLst>
      <p:ext uri="{BB962C8B-B14F-4D97-AF65-F5344CB8AC3E}">
        <p14:creationId xmlns:p14="http://schemas.microsoft.com/office/powerpoint/2010/main" val="2483726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0DC87-89BC-D7A9-4A7B-E7215366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767196BF-B5D2-69C2-AF24-53E12E58CD6D}"/>
              </a:ext>
            </a:extLst>
          </p:cNvPr>
          <p:cNvSpPr/>
          <p:nvPr/>
        </p:nvSpPr>
        <p:spPr>
          <a:xfrm>
            <a:off x="520585" y="1282709"/>
            <a:ext cx="11173282" cy="474661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908B1-6829-00B9-BD24-134ED2F2BA32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It Gets Worse When You Have To Repeat Processes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CD6C679-0B75-BB63-FF5C-5F7E4DC6D623}"/>
              </a:ext>
            </a:extLst>
          </p:cNvPr>
          <p:cNvSpPr/>
          <p:nvPr/>
        </p:nvSpPr>
        <p:spPr>
          <a:xfrm>
            <a:off x="3522980" y="2673671"/>
            <a:ext cx="3338195" cy="2588895"/>
          </a:xfrm>
          <a:custGeom>
            <a:avLst/>
            <a:gdLst/>
            <a:ahLst/>
            <a:cxnLst/>
            <a:rect l="l" t="t" r="r" b="b"/>
            <a:pathLst>
              <a:path w="3338195" h="2588895">
                <a:moveTo>
                  <a:pt x="3338195" y="74803"/>
                </a:moveTo>
                <a:lnTo>
                  <a:pt x="3320351" y="64897"/>
                </a:lnTo>
                <a:lnTo>
                  <a:pt x="3208274" y="2667"/>
                </a:lnTo>
                <a:lnTo>
                  <a:pt x="3203575" y="0"/>
                </a:lnTo>
                <a:lnTo>
                  <a:pt x="3197479" y="1651"/>
                </a:lnTo>
                <a:lnTo>
                  <a:pt x="3194812" y="6477"/>
                </a:lnTo>
                <a:lnTo>
                  <a:pt x="3192272" y="11303"/>
                </a:lnTo>
                <a:lnTo>
                  <a:pt x="3193923" y="17272"/>
                </a:lnTo>
                <a:lnTo>
                  <a:pt x="3279648" y="64897"/>
                </a:lnTo>
                <a:lnTo>
                  <a:pt x="3254794" y="64897"/>
                </a:lnTo>
                <a:lnTo>
                  <a:pt x="3250374" y="63804"/>
                </a:lnTo>
                <a:lnTo>
                  <a:pt x="3250374" y="139001"/>
                </a:lnTo>
                <a:lnTo>
                  <a:pt x="2288273" y="862266"/>
                </a:lnTo>
                <a:lnTo>
                  <a:pt x="2269236" y="855548"/>
                </a:lnTo>
                <a:lnTo>
                  <a:pt x="2269236" y="876566"/>
                </a:lnTo>
                <a:lnTo>
                  <a:pt x="1699679" y="1304734"/>
                </a:lnTo>
                <a:lnTo>
                  <a:pt x="1683131" y="1292606"/>
                </a:lnTo>
                <a:lnTo>
                  <a:pt x="1683131" y="1317180"/>
                </a:lnTo>
                <a:lnTo>
                  <a:pt x="1322565" y="1588223"/>
                </a:lnTo>
                <a:lnTo>
                  <a:pt x="134607" y="1797189"/>
                </a:lnTo>
                <a:lnTo>
                  <a:pt x="1411236" y="1117777"/>
                </a:lnTo>
                <a:lnTo>
                  <a:pt x="1683131" y="1317180"/>
                </a:lnTo>
                <a:lnTo>
                  <a:pt x="1683131" y="1292606"/>
                </a:lnTo>
                <a:lnTo>
                  <a:pt x="1430655" y="1107440"/>
                </a:lnTo>
                <a:lnTo>
                  <a:pt x="2025929" y="790651"/>
                </a:lnTo>
                <a:lnTo>
                  <a:pt x="2269236" y="876566"/>
                </a:lnTo>
                <a:lnTo>
                  <a:pt x="2269236" y="855548"/>
                </a:lnTo>
                <a:lnTo>
                  <a:pt x="2049691" y="778002"/>
                </a:lnTo>
                <a:lnTo>
                  <a:pt x="3250374" y="139001"/>
                </a:lnTo>
                <a:lnTo>
                  <a:pt x="3250374" y="63804"/>
                </a:lnTo>
                <a:lnTo>
                  <a:pt x="3210306" y="53860"/>
                </a:lnTo>
                <a:lnTo>
                  <a:pt x="3210306" y="103124"/>
                </a:lnTo>
                <a:lnTo>
                  <a:pt x="3196132" y="105079"/>
                </a:lnTo>
                <a:lnTo>
                  <a:pt x="3196132" y="145542"/>
                </a:lnTo>
                <a:lnTo>
                  <a:pt x="2024380" y="769061"/>
                </a:lnTo>
                <a:lnTo>
                  <a:pt x="2000618" y="760679"/>
                </a:lnTo>
                <a:lnTo>
                  <a:pt x="2000618" y="781710"/>
                </a:lnTo>
                <a:lnTo>
                  <a:pt x="1412913" y="1094435"/>
                </a:lnTo>
                <a:lnTo>
                  <a:pt x="935393" y="744232"/>
                </a:lnTo>
                <a:lnTo>
                  <a:pt x="1478953" y="597496"/>
                </a:lnTo>
                <a:lnTo>
                  <a:pt x="2000618" y="781710"/>
                </a:lnTo>
                <a:lnTo>
                  <a:pt x="2000618" y="760679"/>
                </a:lnTo>
                <a:lnTo>
                  <a:pt x="1512760" y="588365"/>
                </a:lnTo>
                <a:lnTo>
                  <a:pt x="3193262" y="134696"/>
                </a:lnTo>
                <a:lnTo>
                  <a:pt x="3192272" y="138303"/>
                </a:lnTo>
                <a:lnTo>
                  <a:pt x="3194812" y="143129"/>
                </a:lnTo>
                <a:lnTo>
                  <a:pt x="3196132" y="145542"/>
                </a:lnTo>
                <a:lnTo>
                  <a:pt x="3196132" y="105079"/>
                </a:lnTo>
                <a:lnTo>
                  <a:pt x="3185414" y="106553"/>
                </a:lnTo>
                <a:lnTo>
                  <a:pt x="3181731" y="111633"/>
                </a:lnTo>
                <a:lnTo>
                  <a:pt x="3182366" y="116967"/>
                </a:lnTo>
                <a:lnTo>
                  <a:pt x="3182378" y="117106"/>
                </a:lnTo>
                <a:lnTo>
                  <a:pt x="1479892" y="576757"/>
                </a:lnTo>
                <a:lnTo>
                  <a:pt x="1446098" y="564832"/>
                </a:lnTo>
                <a:lnTo>
                  <a:pt x="1446098" y="585889"/>
                </a:lnTo>
                <a:lnTo>
                  <a:pt x="914996" y="729284"/>
                </a:lnTo>
                <a:lnTo>
                  <a:pt x="44691" y="91020"/>
                </a:lnTo>
                <a:lnTo>
                  <a:pt x="1446098" y="585889"/>
                </a:lnTo>
                <a:lnTo>
                  <a:pt x="1446098" y="564832"/>
                </a:lnTo>
                <a:lnTo>
                  <a:pt x="86652" y="84709"/>
                </a:lnTo>
                <a:lnTo>
                  <a:pt x="3173730" y="84709"/>
                </a:lnTo>
                <a:lnTo>
                  <a:pt x="3171317" y="86995"/>
                </a:lnTo>
                <a:lnTo>
                  <a:pt x="3171190" y="98044"/>
                </a:lnTo>
                <a:lnTo>
                  <a:pt x="3175508" y="102489"/>
                </a:lnTo>
                <a:lnTo>
                  <a:pt x="3210306" y="103124"/>
                </a:lnTo>
                <a:lnTo>
                  <a:pt x="3210306" y="53860"/>
                </a:lnTo>
                <a:lnTo>
                  <a:pt x="3193415" y="49657"/>
                </a:lnTo>
                <a:lnTo>
                  <a:pt x="3188081" y="48387"/>
                </a:lnTo>
                <a:lnTo>
                  <a:pt x="3182747" y="51562"/>
                </a:lnTo>
                <a:lnTo>
                  <a:pt x="3181477" y="56896"/>
                </a:lnTo>
                <a:lnTo>
                  <a:pt x="3180080" y="62230"/>
                </a:lnTo>
                <a:lnTo>
                  <a:pt x="3181731" y="64897"/>
                </a:lnTo>
                <a:lnTo>
                  <a:pt x="13462" y="64897"/>
                </a:lnTo>
                <a:lnTo>
                  <a:pt x="13462" y="68110"/>
                </a:lnTo>
                <a:lnTo>
                  <a:pt x="11684" y="66802"/>
                </a:lnTo>
                <a:lnTo>
                  <a:pt x="0" y="82804"/>
                </a:lnTo>
                <a:lnTo>
                  <a:pt x="890511" y="735888"/>
                </a:lnTo>
                <a:lnTo>
                  <a:pt x="26162" y="969264"/>
                </a:lnTo>
                <a:lnTo>
                  <a:pt x="31242" y="988314"/>
                </a:lnTo>
                <a:lnTo>
                  <a:pt x="910894" y="750849"/>
                </a:lnTo>
                <a:lnTo>
                  <a:pt x="1393494" y="1104773"/>
                </a:lnTo>
                <a:lnTo>
                  <a:pt x="71386" y="1808314"/>
                </a:lnTo>
                <a:lnTo>
                  <a:pt x="71120" y="1808353"/>
                </a:lnTo>
                <a:lnTo>
                  <a:pt x="68199" y="1810004"/>
                </a:lnTo>
                <a:lnTo>
                  <a:pt x="73063" y="1819097"/>
                </a:lnTo>
                <a:lnTo>
                  <a:pt x="74676" y="1827911"/>
                </a:lnTo>
                <a:lnTo>
                  <a:pt x="77520" y="1827415"/>
                </a:lnTo>
                <a:lnTo>
                  <a:pt x="77965" y="1827339"/>
                </a:lnTo>
                <a:lnTo>
                  <a:pt x="1287526" y="1614563"/>
                </a:lnTo>
                <a:lnTo>
                  <a:pt x="83451" y="2519730"/>
                </a:lnTo>
                <a:lnTo>
                  <a:pt x="82931" y="2519934"/>
                </a:lnTo>
                <a:lnTo>
                  <a:pt x="82981" y="2520086"/>
                </a:lnTo>
                <a:lnTo>
                  <a:pt x="80645" y="2521839"/>
                </a:lnTo>
                <a:lnTo>
                  <a:pt x="86614" y="2529776"/>
                </a:lnTo>
                <a:lnTo>
                  <a:pt x="86614" y="2538857"/>
                </a:lnTo>
                <a:lnTo>
                  <a:pt x="3271202" y="2523426"/>
                </a:lnTo>
                <a:lnTo>
                  <a:pt x="3185795" y="2571369"/>
                </a:lnTo>
                <a:lnTo>
                  <a:pt x="3184144" y="2577465"/>
                </a:lnTo>
                <a:lnTo>
                  <a:pt x="3186811" y="2582164"/>
                </a:lnTo>
                <a:lnTo>
                  <a:pt x="3189478" y="2586990"/>
                </a:lnTo>
                <a:lnTo>
                  <a:pt x="3195574" y="2588641"/>
                </a:lnTo>
                <a:lnTo>
                  <a:pt x="3329813" y="2513203"/>
                </a:lnTo>
                <a:lnTo>
                  <a:pt x="3329241" y="2512898"/>
                </a:lnTo>
                <a:lnTo>
                  <a:pt x="3330702" y="2513076"/>
                </a:lnTo>
                <a:lnTo>
                  <a:pt x="3328822" y="2509012"/>
                </a:lnTo>
                <a:lnTo>
                  <a:pt x="3309480" y="2466975"/>
                </a:lnTo>
                <a:lnTo>
                  <a:pt x="3309480" y="2521966"/>
                </a:lnTo>
                <a:lnTo>
                  <a:pt x="3309391" y="2510383"/>
                </a:lnTo>
                <a:lnTo>
                  <a:pt x="3309480" y="2521966"/>
                </a:lnTo>
                <a:lnTo>
                  <a:pt x="3309480" y="2466975"/>
                </a:lnTo>
                <a:lnTo>
                  <a:pt x="3266313" y="2373122"/>
                </a:lnTo>
                <a:lnTo>
                  <a:pt x="3260471" y="2370963"/>
                </a:lnTo>
                <a:lnTo>
                  <a:pt x="3255518" y="2373249"/>
                </a:lnTo>
                <a:lnTo>
                  <a:pt x="3250438" y="2375535"/>
                </a:lnTo>
                <a:lnTo>
                  <a:pt x="3248279" y="2381377"/>
                </a:lnTo>
                <a:lnTo>
                  <a:pt x="3289173" y="2470391"/>
                </a:lnTo>
                <a:lnTo>
                  <a:pt x="3266973" y="2454122"/>
                </a:lnTo>
                <a:lnTo>
                  <a:pt x="3266973" y="2478697"/>
                </a:lnTo>
                <a:lnTo>
                  <a:pt x="3194812" y="2439035"/>
                </a:lnTo>
                <a:lnTo>
                  <a:pt x="3188716" y="2440813"/>
                </a:lnTo>
                <a:lnTo>
                  <a:pt x="3186176" y="2445639"/>
                </a:lnTo>
                <a:lnTo>
                  <a:pt x="3183509" y="2450338"/>
                </a:lnTo>
                <a:lnTo>
                  <a:pt x="3185287" y="2456434"/>
                </a:lnTo>
                <a:lnTo>
                  <a:pt x="3228708" y="2480284"/>
                </a:lnTo>
                <a:lnTo>
                  <a:pt x="3185795" y="2474849"/>
                </a:lnTo>
                <a:lnTo>
                  <a:pt x="3180334" y="2474087"/>
                </a:lnTo>
                <a:lnTo>
                  <a:pt x="3175381" y="2477897"/>
                </a:lnTo>
                <a:lnTo>
                  <a:pt x="3174619" y="2483358"/>
                </a:lnTo>
                <a:lnTo>
                  <a:pt x="3173984" y="2488819"/>
                </a:lnTo>
                <a:lnTo>
                  <a:pt x="3177794" y="2493772"/>
                </a:lnTo>
                <a:lnTo>
                  <a:pt x="3183255" y="2494407"/>
                </a:lnTo>
                <a:lnTo>
                  <a:pt x="3256534" y="2503690"/>
                </a:lnTo>
                <a:lnTo>
                  <a:pt x="140093" y="2518791"/>
                </a:lnTo>
                <a:lnTo>
                  <a:pt x="2207196" y="1701520"/>
                </a:lnTo>
                <a:lnTo>
                  <a:pt x="3266973" y="2478697"/>
                </a:lnTo>
                <a:lnTo>
                  <a:pt x="3266973" y="2454122"/>
                </a:lnTo>
                <a:lnTo>
                  <a:pt x="2228977" y="1692910"/>
                </a:lnTo>
                <a:lnTo>
                  <a:pt x="3251035" y="1288808"/>
                </a:lnTo>
                <a:lnTo>
                  <a:pt x="3205988" y="1325372"/>
                </a:lnTo>
                <a:lnTo>
                  <a:pt x="3205353" y="1331595"/>
                </a:lnTo>
                <a:lnTo>
                  <a:pt x="3208782" y="1335786"/>
                </a:lnTo>
                <a:lnTo>
                  <a:pt x="3212211" y="1340104"/>
                </a:lnTo>
                <a:lnTo>
                  <a:pt x="3218434" y="1340739"/>
                </a:lnTo>
                <a:lnTo>
                  <a:pt x="3222752" y="1337310"/>
                </a:lnTo>
                <a:lnTo>
                  <a:pt x="3261156" y="1306144"/>
                </a:lnTo>
                <a:lnTo>
                  <a:pt x="3228467" y="1345946"/>
                </a:lnTo>
                <a:lnTo>
                  <a:pt x="3225038" y="1350264"/>
                </a:lnTo>
                <a:lnTo>
                  <a:pt x="3225673" y="1356487"/>
                </a:lnTo>
                <a:lnTo>
                  <a:pt x="3229864" y="1359916"/>
                </a:lnTo>
                <a:lnTo>
                  <a:pt x="3234055" y="1363472"/>
                </a:lnTo>
                <a:lnTo>
                  <a:pt x="3240278" y="1362837"/>
                </a:lnTo>
                <a:lnTo>
                  <a:pt x="3338068" y="1243711"/>
                </a:lnTo>
                <a:lnTo>
                  <a:pt x="3337191" y="1243418"/>
                </a:lnTo>
                <a:lnTo>
                  <a:pt x="3337687" y="1243330"/>
                </a:lnTo>
                <a:lnTo>
                  <a:pt x="3239135" y="1132078"/>
                </a:lnTo>
                <a:lnTo>
                  <a:pt x="3235579" y="1128014"/>
                </a:lnTo>
                <a:lnTo>
                  <a:pt x="3229356" y="1127633"/>
                </a:lnTo>
                <a:lnTo>
                  <a:pt x="3225165" y="1131189"/>
                </a:lnTo>
                <a:lnTo>
                  <a:pt x="3221101" y="1134872"/>
                </a:lnTo>
                <a:lnTo>
                  <a:pt x="3220720" y="1141095"/>
                </a:lnTo>
                <a:lnTo>
                  <a:pt x="3224403" y="1145159"/>
                </a:lnTo>
                <a:lnTo>
                  <a:pt x="3285744" y="1214513"/>
                </a:lnTo>
                <a:lnTo>
                  <a:pt x="3243669" y="1199667"/>
                </a:lnTo>
                <a:lnTo>
                  <a:pt x="3243669" y="1270444"/>
                </a:lnTo>
                <a:lnTo>
                  <a:pt x="2210079" y="1679041"/>
                </a:lnTo>
                <a:lnTo>
                  <a:pt x="2188299" y="1663077"/>
                </a:lnTo>
                <a:lnTo>
                  <a:pt x="2188299" y="1687652"/>
                </a:lnTo>
                <a:lnTo>
                  <a:pt x="153162" y="2492171"/>
                </a:lnTo>
                <a:lnTo>
                  <a:pt x="1330693" y="1606969"/>
                </a:lnTo>
                <a:lnTo>
                  <a:pt x="1933651" y="1500898"/>
                </a:lnTo>
                <a:lnTo>
                  <a:pt x="2188299" y="1687652"/>
                </a:lnTo>
                <a:lnTo>
                  <a:pt x="2188299" y="1663077"/>
                </a:lnTo>
                <a:lnTo>
                  <a:pt x="1960676" y="1496136"/>
                </a:lnTo>
                <a:lnTo>
                  <a:pt x="3243669" y="1270444"/>
                </a:lnTo>
                <a:lnTo>
                  <a:pt x="3243669" y="1199667"/>
                </a:lnTo>
                <a:lnTo>
                  <a:pt x="3240278" y="1198460"/>
                </a:lnTo>
                <a:lnTo>
                  <a:pt x="3240278" y="1230871"/>
                </a:lnTo>
                <a:lnTo>
                  <a:pt x="3185287" y="1223645"/>
                </a:lnTo>
                <a:lnTo>
                  <a:pt x="3180334" y="1227455"/>
                </a:lnTo>
                <a:lnTo>
                  <a:pt x="3179572" y="1232916"/>
                </a:lnTo>
                <a:lnTo>
                  <a:pt x="3178937" y="1238377"/>
                </a:lnTo>
                <a:lnTo>
                  <a:pt x="3182747" y="1243330"/>
                </a:lnTo>
                <a:lnTo>
                  <a:pt x="3188208" y="1243965"/>
                </a:lnTo>
                <a:lnTo>
                  <a:pt x="3203524" y="1245984"/>
                </a:lnTo>
                <a:lnTo>
                  <a:pt x="3182366" y="1249553"/>
                </a:lnTo>
                <a:lnTo>
                  <a:pt x="3178810" y="1254633"/>
                </a:lnTo>
                <a:lnTo>
                  <a:pt x="3179927" y="1261491"/>
                </a:lnTo>
                <a:lnTo>
                  <a:pt x="1938502" y="1479867"/>
                </a:lnTo>
                <a:lnTo>
                  <a:pt x="1911477" y="1460055"/>
                </a:lnTo>
                <a:lnTo>
                  <a:pt x="1911477" y="1484630"/>
                </a:lnTo>
                <a:lnTo>
                  <a:pt x="1365732" y="1580629"/>
                </a:lnTo>
                <a:lnTo>
                  <a:pt x="1699856" y="1329448"/>
                </a:lnTo>
                <a:lnTo>
                  <a:pt x="1911477" y="1484630"/>
                </a:lnTo>
                <a:lnTo>
                  <a:pt x="1911477" y="1460055"/>
                </a:lnTo>
                <a:lnTo>
                  <a:pt x="1716417" y="1317015"/>
                </a:lnTo>
                <a:lnTo>
                  <a:pt x="2291740" y="884516"/>
                </a:lnTo>
                <a:lnTo>
                  <a:pt x="3185553" y="1200111"/>
                </a:lnTo>
                <a:lnTo>
                  <a:pt x="3185160" y="1201293"/>
                </a:lnTo>
                <a:lnTo>
                  <a:pt x="3183255" y="1206500"/>
                </a:lnTo>
                <a:lnTo>
                  <a:pt x="3186049" y="1212088"/>
                </a:lnTo>
                <a:lnTo>
                  <a:pt x="3240278" y="1230871"/>
                </a:lnTo>
                <a:lnTo>
                  <a:pt x="3240278" y="1198460"/>
                </a:lnTo>
                <a:lnTo>
                  <a:pt x="2310765" y="870204"/>
                </a:lnTo>
                <a:lnTo>
                  <a:pt x="3217075" y="188899"/>
                </a:lnTo>
                <a:lnTo>
                  <a:pt x="3220847" y="192659"/>
                </a:lnTo>
                <a:lnTo>
                  <a:pt x="3227070" y="192786"/>
                </a:lnTo>
                <a:lnTo>
                  <a:pt x="3253194" y="167436"/>
                </a:lnTo>
                <a:lnTo>
                  <a:pt x="3232531" y="199390"/>
                </a:lnTo>
                <a:lnTo>
                  <a:pt x="3229483" y="203962"/>
                </a:lnTo>
                <a:lnTo>
                  <a:pt x="3230880" y="210185"/>
                </a:lnTo>
                <a:lnTo>
                  <a:pt x="3235452" y="213106"/>
                </a:lnTo>
                <a:lnTo>
                  <a:pt x="3240024" y="216154"/>
                </a:lnTo>
                <a:lnTo>
                  <a:pt x="3246120" y="214757"/>
                </a:lnTo>
                <a:lnTo>
                  <a:pt x="3249168" y="210185"/>
                </a:lnTo>
                <a:lnTo>
                  <a:pt x="3286353" y="152755"/>
                </a:lnTo>
                <a:lnTo>
                  <a:pt x="3259455" y="213106"/>
                </a:lnTo>
                <a:lnTo>
                  <a:pt x="3257296" y="218186"/>
                </a:lnTo>
                <a:lnTo>
                  <a:pt x="3259582" y="224028"/>
                </a:lnTo>
                <a:lnTo>
                  <a:pt x="3264535" y="226187"/>
                </a:lnTo>
                <a:lnTo>
                  <a:pt x="3269488" y="228473"/>
                </a:lnTo>
                <a:lnTo>
                  <a:pt x="3275330" y="226187"/>
                </a:lnTo>
                <a:lnTo>
                  <a:pt x="3277616" y="221234"/>
                </a:lnTo>
                <a:lnTo>
                  <a:pt x="3336137" y="89789"/>
                </a:lnTo>
                <a:lnTo>
                  <a:pt x="3338068" y="85471"/>
                </a:lnTo>
                <a:lnTo>
                  <a:pt x="3337623" y="85534"/>
                </a:lnTo>
                <a:lnTo>
                  <a:pt x="3324758" y="82270"/>
                </a:lnTo>
                <a:lnTo>
                  <a:pt x="3338195" y="7480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2E652E5-BFB2-BB0F-9392-D4BD6867A629}"/>
              </a:ext>
            </a:extLst>
          </p:cNvPr>
          <p:cNvSpPr txBox="1"/>
          <p:nvPr/>
        </p:nvSpPr>
        <p:spPr>
          <a:xfrm>
            <a:off x="6391564" y="1613603"/>
            <a:ext cx="2461188" cy="3398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" marR="0" lvl="0" indent="0" algn="ctr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DATA</a:t>
            </a:r>
            <a:r>
              <a:rPr kumimoji="0" lang="en-US" sz="105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105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PIPELINES</a:t>
            </a:r>
          </a:p>
        </p:txBody>
      </p:sp>
      <p:sp>
        <p:nvSpPr>
          <p:cNvPr id="23" name="object 24">
            <a:extLst>
              <a:ext uri="{FF2B5EF4-FFF2-40B4-BE49-F238E27FC236}">
                <a16:creationId xmlns:a16="http://schemas.microsoft.com/office/drawing/2014/main" id="{9BCFDA0B-2798-0C59-FF71-C34C125A023C}"/>
              </a:ext>
            </a:extLst>
          </p:cNvPr>
          <p:cNvSpPr/>
          <p:nvPr/>
        </p:nvSpPr>
        <p:spPr>
          <a:xfrm>
            <a:off x="7089647" y="2418528"/>
            <a:ext cx="1149350" cy="492759"/>
          </a:xfrm>
          <a:custGeom>
            <a:avLst/>
            <a:gdLst/>
            <a:ahLst/>
            <a:cxnLst/>
            <a:rect l="l" t="t" r="r" b="b"/>
            <a:pathLst>
              <a:path w="1149350" h="492760">
                <a:moveTo>
                  <a:pt x="48386" y="0"/>
                </a:moveTo>
                <a:lnTo>
                  <a:pt x="67198" y="15204"/>
                </a:lnTo>
                <a:lnTo>
                  <a:pt x="82581" y="56673"/>
                </a:lnTo>
                <a:lnTo>
                  <a:pt x="92964" y="118193"/>
                </a:lnTo>
                <a:lnTo>
                  <a:pt x="96774" y="193547"/>
                </a:lnTo>
                <a:lnTo>
                  <a:pt x="92964" y="268902"/>
                </a:lnTo>
                <a:lnTo>
                  <a:pt x="82581" y="330422"/>
                </a:lnTo>
                <a:lnTo>
                  <a:pt x="67198" y="371891"/>
                </a:lnTo>
                <a:lnTo>
                  <a:pt x="48386" y="387095"/>
                </a:lnTo>
                <a:lnTo>
                  <a:pt x="29575" y="371891"/>
                </a:lnTo>
                <a:lnTo>
                  <a:pt x="14192" y="330422"/>
                </a:lnTo>
                <a:lnTo>
                  <a:pt x="3810" y="268902"/>
                </a:lnTo>
                <a:lnTo>
                  <a:pt x="0" y="193547"/>
                </a:lnTo>
                <a:lnTo>
                  <a:pt x="3809" y="118193"/>
                </a:lnTo>
                <a:lnTo>
                  <a:pt x="14192" y="56673"/>
                </a:lnTo>
                <a:lnTo>
                  <a:pt x="29575" y="15204"/>
                </a:lnTo>
                <a:lnTo>
                  <a:pt x="48386" y="0"/>
                </a:lnTo>
                <a:close/>
              </a:path>
              <a:path w="1149350" h="492760">
                <a:moveTo>
                  <a:pt x="48386" y="0"/>
                </a:moveTo>
                <a:lnTo>
                  <a:pt x="952880" y="0"/>
                </a:lnTo>
                <a:lnTo>
                  <a:pt x="971692" y="15204"/>
                </a:lnTo>
                <a:lnTo>
                  <a:pt x="987075" y="56673"/>
                </a:lnTo>
                <a:lnTo>
                  <a:pt x="997458" y="118193"/>
                </a:lnTo>
                <a:lnTo>
                  <a:pt x="1001268" y="193547"/>
                </a:lnTo>
                <a:lnTo>
                  <a:pt x="997458" y="268902"/>
                </a:lnTo>
                <a:lnTo>
                  <a:pt x="987075" y="330422"/>
                </a:lnTo>
                <a:lnTo>
                  <a:pt x="971692" y="371891"/>
                </a:lnTo>
                <a:lnTo>
                  <a:pt x="952880" y="387095"/>
                </a:lnTo>
                <a:lnTo>
                  <a:pt x="48386" y="387095"/>
                </a:lnTo>
              </a:path>
              <a:path w="1149350" h="492760">
                <a:moveTo>
                  <a:pt x="196215" y="105155"/>
                </a:moveTo>
                <a:lnTo>
                  <a:pt x="215026" y="120360"/>
                </a:lnTo>
                <a:lnTo>
                  <a:pt x="230409" y="161829"/>
                </a:lnTo>
                <a:lnTo>
                  <a:pt x="240791" y="223349"/>
                </a:lnTo>
                <a:lnTo>
                  <a:pt x="244601" y="298703"/>
                </a:lnTo>
                <a:lnTo>
                  <a:pt x="240792" y="374058"/>
                </a:lnTo>
                <a:lnTo>
                  <a:pt x="230409" y="435578"/>
                </a:lnTo>
                <a:lnTo>
                  <a:pt x="215026" y="477047"/>
                </a:lnTo>
                <a:lnTo>
                  <a:pt x="196215" y="492251"/>
                </a:lnTo>
                <a:lnTo>
                  <a:pt x="177403" y="477047"/>
                </a:lnTo>
                <a:lnTo>
                  <a:pt x="162020" y="435578"/>
                </a:lnTo>
                <a:lnTo>
                  <a:pt x="151637" y="374058"/>
                </a:lnTo>
                <a:lnTo>
                  <a:pt x="147827" y="298703"/>
                </a:lnTo>
                <a:lnTo>
                  <a:pt x="151637" y="223349"/>
                </a:lnTo>
                <a:lnTo>
                  <a:pt x="162020" y="161829"/>
                </a:lnTo>
                <a:lnTo>
                  <a:pt x="177403" y="120360"/>
                </a:lnTo>
                <a:lnTo>
                  <a:pt x="196215" y="105155"/>
                </a:lnTo>
                <a:close/>
              </a:path>
              <a:path w="1149350" h="492760">
                <a:moveTo>
                  <a:pt x="196215" y="105155"/>
                </a:moveTo>
                <a:lnTo>
                  <a:pt x="1100708" y="105155"/>
                </a:lnTo>
                <a:lnTo>
                  <a:pt x="1119520" y="120360"/>
                </a:lnTo>
                <a:lnTo>
                  <a:pt x="1134903" y="161829"/>
                </a:lnTo>
                <a:lnTo>
                  <a:pt x="1145286" y="223349"/>
                </a:lnTo>
                <a:lnTo>
                  <a:pt x="1149096" y="298703"/>
                </a:lnTo>
                <a:lnTo>
                  <a:pt x="1145286" y="374058"/>
                </a:lnTo>
                <a:lnTo>
                  <a:pt x="1134903" y="435578"/>
                </a:lnTo>
                <a:lnTo>
                  <a:pt x="1119520" y="477047"/>
                </a:lnTo>
                <a:lnTo>
                  <a:pt x="1100708" y="492251"/>
                </a:lnTo>
                <a:lnTo>
                  <a:pt x="196215" y="492251"/>
                </a:lnTo>
              </a:path>
            </a:pathLst>
          </a:custGeom>
          <a:ln w="15240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24" name="object 25">
            <a:extLst>
              <a:ext uri="{FF2B5EF4-FFF2-40B4-BE49-F238E27FC236}">
                <a16:creationId xmlns:a16="http://schemas.microsoft.com/office/drawing/2014/main" id="{5400B7F0-7BF3-ACA5-EE4C-D896363E01D0}"/>
              </a:ext>
            </a:extLst>
          </p:cNvPr>
          <p:cNvSpPr/>
          <p:nvPr/>
        </p:nvSpPr>
        <p:spPr>
          <a:xfrm>
            <a:off x="7089647" y="3698688"/>
            <a:ext cx="1149350" cy="492759"/>
          </a:xfrm>
          <a:custGeom>
            <a:avLst/>
            <a:gdLst/>
            <a:ahLst/>
            <a:cxnLst/>
            <a:rect l="l" t="t" r="r" b="b"/>
            <a:pathLst>
              <a:path w="1149350" h="492760">
                <a:moveTo>
                  <a:pt x="48386" y="0"/>
                </a:moveTo>
                <a:lnTo>
                  <a:pt x="67198" y="15204"/>
                </a:lnTo>
                <a:lnTo>
                  <a:pt x="82581" y="56673"/>
                </a:lnTo>
                <a:lnTo>
                  <a:pt x="92964" y="118193"/>
                </a:lnTo>
                <a:lnTo>
                  <a:pt x="96774" y="193548"/>
                </a:lnTo>
                <a:lnTo>
                  <a:pt x="92964" y="268902"/>
                </a:lnTo>
                <a:lnTo>
                  <a:pt x="82581" y="330422"/>
                </a:lnTo>
                <a:lnTo>
                  <a:pt x="67198" y="371891"/>
                </a:lnTo>
                <a:lnTo>
                  <a:pt x="48386" y="387096"/>
                </a:lnTo>
                <a:lnTo>
                  <a:pt x="29575" y="371891"/>
                </a:lnTo>
                <a:lnTo>
                  <a:pt x="14192" y="330422"/>
                </a:lnTo>
                <a:lnTo>
                  <a:pt x="3810" y="268902"/>
                </a:lnTo>
                <a:lnTo>
                  <a:pt x="0" y="193548"/>
                </a:lnTo>
                <a:lnTo>
                  <a:pt x="3809" y="118193"/>
                </a:lnTo>
                <a:lnTo>
                  <a:pt x="14192" y="56673"/>
                </a:lnTo>
                <a:lnTo>
                  <a:pt x="29575" y="15204"/>
                </a:lnTo>
                <a:lnTo>
                  <a:pt x="48386" y="0"/>
                </a:lnTo>
                <a:close/>
              </a:path>
              <a:path w="1149350" h="492760">
                <a:moveTo>
                  <a:pt x="48386" y="0"/>
                </a:moveTo>
                <a:lnTo>
                  <a:pt x="952880" y="0"/>
                </a:lnTo>
                <a:lnTo>
                  <a:pt x="971692" y="15204"/>
                </a:lnTo>
                <a:lnTo>
                  <a:pt x="987075" y="56673"/>
                </a:lnTo>
                <a:lnTo>
                  <a:pt x="997458" y="118193"/>
                </a:lnTo>
                <a:lnTo>
                  <a:pt x="1001268" y="193548"/>
                </a:lnTo>
                <a:lnTo>
                  <a:pt x="997458" y="268902"/>
                </a:lnTo>
                <a:lnTo>
                  <a:pt x="987075" y="330422"/>
                </a:lnTo>
                <a:lnTo>
                  <a:pt x="971692" y="371891"/>
                </a:lnTo>
                <a:lnTo>
                  <a:pt x="952880" y="387096"/>
                </a:lnTo>
                <a:lnTo>
                  <a:pt x="48386" y="387096"/>
                </a:lnTo>
              </a:path>
              <a:path w="1149350" h="492760">
                <a:moveTo>
                  <a:pt x="196215" y="105156"/>
                </a:moveTo>
                <a:lnTo>
                  <a:pt x="215026" y="120360"/>
                </a:lnTo>
                <a:lnTo>
                  <a:pt x="230409" y="161829"/>
                </a:lnTo>
                <a:lnTo>
                  <a:pt x="240791" y="223349"/>
                </a:lnTo>
                <a:lnTo>
                  <a:pt x="244601" y="298704"/>
                </a:lnTo>
                <a:lnTo>
                  <a:pt x="240792" y="374058"/>
                </a:lnTo>
                <a:lnTo>
                  <a:pt x="230409" y="435578"/>
                </a:lnTo>
                <a:lnTo>
                  <a:pt x="215026" y="477047"/>
                </a:lnTo>
                <a:lnTo>
                  <a:pt x="196215" y="492252"/>
                </a:lnTo>
                <a:lnTo>
                  <a:pt x="177403" y="477047"/>
                </a:lnTo>
                <a:lnTo>
                  <a:pt x="162020" y="435578"/>
                </a:lnTo>
                <a:lnTo>
                  <a:pt x="151637" y="374058"/>
                </a:lnTo>
                <a:lnTo>
                  <a:pt x="147827" y="298704"/>
                </a:lnTo>
                <a:lnTo>
                  <a:pt x="151637" y="223349"/>
                </a:lnTo>
                <a:lnTo>
                  <a:pt x="162020" y="161829"/>
                </a:lnTo>
                <a:lnTo>
                  <a:pt x="177403" y="120360"/>
                </a:lnTo>
                <a:lnTo>
                  <a:pt x="196215" y="105156"/>
                </a:lnTo>
                <a:close/>
              </a:path>
              <a:path w="1149350" h="492760">
                <a:moveTo>
                  <a:pt x="196215" y="105156"/>
                </a:moveTo>
                <a:lnTo>
                  <a:pt x="1100708" y="105156"/>
                </a:lnTo>
                <a:lnTo>
                  <a:pt x="1119520" y="120360"/>
                </a:lnTo>
                <a:lnTo>
                  <a:pt x="1134903" y="161829"/>
                </a:lnTo>
                <a:lnTo>
                  <a:pt x="1145286" y="223349"/>
                </a:lnTo>
                <a:lnTo>
                  <a:pt x="1149096" y="298704"/>
                </a:lnTo>
                <a:lnTo>
                  <a:pt x="1145286" y="374058"/>
                </a:lnTo>
                <a:lnTo>
                  <a:pt x="1134903" y="435578"/>
                </a:lnTo>
                <a:lnTo>
                  <a:pt x="1119520" y="477047"/>
                </a:lnTo>
                <a:lnTo>
                  <a:pt x="1100708" y="492252"/>
                </a:lnTo>
                <a:lnTo>
                  <a:pt x="196215" y="492252"/>
                </a:lnTo>
              </a:path>
            </a:pathLst>
          </a:custGeom>
          <a:ln w="15240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1385B451-6E7E-7B91-DFDE-13D68AB0E084}"/>
              </a:ext>
            </a:extLst>
          </p:cNvPr>
          <p:cNvSpPr/>
          <p:nvPr/>
        </p:nvSpPr>
        <p:spPr>
          <a:xfrm>
            <a:off x="7089647" y="4978849"/>
            <a:ext cx="1149350" cy="492759"/>
          </a:xfrm>
          <a:custGeom>
            <a:avLst/>
            <a:gdLst/>
            <a:ahLst/>
            <a:cxnLst/>
            <a:rect l="l" t="t" r="r" b="b"/>
            <a:pathLst>
              <a:path w="1149350" h="492760">
                <a:moveTo>
                  <a:pt x="48386" y="0"/>
                </a:moveTo>
                <a:lnTo>
                  <a:pt x="67198" y="15204"/>
                </a:lnTo>
                <a:lnTo>
                  <a:pt x="82581" y="56673"/>
                </a:lnTo>
                <a:lnTo>
                  <a:pt x="92964" y="118193"/>
                </a:lnTo>
                <a:lnTo>
                  <a:pt x="96774" y="193548"/>
                </a:lnTo>
                <a:lnTo>
                  <a:pt x="92964" y="268902"/>
                </a:lnTo>
                <a:lnTo>
                  <a:pt x="82581" y="330422"/>
                </a:lnTo>
                <a:lnTo>
                  <a:pt x="67198" y="371891"/>
                </a:lnTo>
                <a:lnTo>
                  <a:pt x="48386" y="387096"/>
                </a:lnTo>
                <a:lnTo>
                  <a:pt x="29575" y="371891"/>
                </a:lnTo>
                <a:lnTo>
                  <a:pt x="14192" y="330422"/>
                </a:lnTo>
                <a:lnTo>
                  <a:pt x="3810" y="268902"/>
                </a:lnTo>
                <a:lnTo>
                  <a:pt x="0" y="193548"/>
                </a:lnTo>
                <a:lnTo>
                  <a:pt x="3809" y="118193"/>
                </a:lnTo>
                <a:lnTo>
                  <a:pt x="14192" y="56673"/>
                </a:lnTo>
                <a:lnTo>
                  <a:pt x="29575" y="15204"/>
                </a:lnTo>
                <a:lnTo>
                  <a:pt x="48386" y="0"/>
                </a:lnTo>
                <a:close/>
              </a:path>
              <a:path w="1149350" h="492760">
                <a:moveTo>
                  <a:pt x="48386" y="0"/>
                </a:moveTo>
                <a:lnTo>
                  <a:pt x="952880" y="0"/>
                </a:lnTo>
                <a:lnTo>
                  <a:pt x="971692" y="15204"/>
                </a:lnTo>
                <a:lnTo>
                  <a:pt x="987075" y="56673"/>
                </a:lnTo>
                <a:lnTo>
                  <a:pt x="997458" y="118193"/>
                </a:lnTo>
                <a:lnTo>
                  <a:pt x="1001268" y="193548"/>
                </a:lnTo>
                <a:lnTo>
                  <a:pt x="997458" y="268902"/>
                </a:lnTo>
                <a:lnTo>
                  <a:pt x="987075" y="330422"/>
                </a:lnTo>
                <a:lnTo>
                  <a:pt x="971692" y="371891"/>
                </a:lnTo>
                <a:lnTo>
                  <a:pt x="952880" y="387096"/>
                </a:lnTo>
                <a:lnTo>
                  <a:pt x="48386" y="387096"/>
                </a:lnTo>
              </a:path>
              <a:path w="1149350" h="492760">
                <a:moveTo>
                  <a:pt x="196215" y="105156"/>
                </a:moveTo>
                <a:lnTo>
                  <a:pt x="215026" y="120360"/>
                </a:lnTo>
                <a:lnTo>
                  <a:pt x="230409" y="161829"/>
                </a:lnTo>
                <a:lnTo>
                  <a:pt x="240791" y="223349"/>
                </a:lnTo>
                <a:lnTo>
                  <a:pt x="244601" y="298704"/>
                </a:lnTo>
                <a:lnTo>
                  <a:pt x="240792" y="374058"/>
                </a:lnTo>
                <a:lnTo>
                  <a:pt x="230409" y="435578"/>
                </a:lnTo>
                <a:lnTo>
                  <a:pt x="215026" y="477047"/>
                </a:lnTo>
                <a:lnTo>
                  <a:pt x="196215" y="492252"/>
                </a:lnTo>
                <a:lnTo>
                  <a:pt x="177403" y="477047"/>
                </a:lnTo>
                <a:lnTo>
                  <a:pt x="162020" y="435578"/>
                </a:lnTo>
                <a:lnTo>
                  <a:pt x="151637" y="374058"/>
                </a:lnTo>
                <a:lnTo>
                  <a:pt x="147827" y="298704"/>
                </a:lnTo>
                <a:lnTo>
                  <a:pt x="151637" y="223349"/>
                </a:lnTo>
                <a:lnTo>
                  <a:pt x="162020" y="161829"/>
                </a:lnTo>
                <a:lnTo>
                  <a:pt x="177403" y="120360"/>
                </a:lnTo>
                <a:lnTo>
                  <a:pt x="196215" y="105156"/>
                </a:lnTo>
                <a:close/>
              </a:path>
              <a:path w="1149350" h="492760">
                <a:moveTo>
                  <a:pt x="196215" y="105156"/>
                </a:moveTo>
                <a:lnTo>
                  <a:pt x="1100708" y="105156"/>
                </a:lnTo>
                <a:lnTo>
                  <a:pt x="1119520" y="120360"/>
                </a:lnTo>
                <a:lnTo>
                  <a:pt x="1134903" y="161829"/>
                </a:lnTo>
                <a:lnTo>
                  <a:pt x="1145286" y="223349"/>
                </a:lnTo>
                <a:lnTo>
                  <a:pt x="1149096" y="298704"/>
                </a:lnTo>
                <a:lnTo>
                  <a:pt x="1145286" y="374058"/>
                </a:lnTo>
                <a:lnTo>
                  <a:pt x="1134903" y="435578"/>
                </a:lnTo>
                <a:lnTo>
                  <a:pt x="1119520" y="477047"/>
                </a:lnTo>
                <a:lnTo>
                  <a:pt x="1100708" y="492252"/>
                </a:lnTo>
                <a:lnTo>
                  <a:pt x="196215" y="492252"/>
                </a:lnTo>
              </a:path>
            </a:pathLst>
          </a:custGeom>
          <a:ln w="15240">
            <a:solidFill>
              <a:schemeClr val="accent2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BED38C55-074C-88ED-A983-B5EEE09FA577}"/>
              </a:ext>
            </a:extLst>
          </p:cNvPr>
          <p:cNvSpPr txBox="1"/>
          <p:nvPr/>
        </p:nvSpPr>
        <p:spPr>
          <a:xfrm>
            <a:off x="961266" y="1604204"/>
            <a:ext cx="1532552" cy="3526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SOURCES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F561E1-182C-38CC-67B4-CEDD04BC56F9}"/>
              </a:ext>
            </a:extLst>
          </p:cNvPr>
          <p:cNvSpPr txBox="1"/>
          <p:nvPr/>
        </p:nvSpPr>
        <p:spPr>
          <a:xfrm>
            <a:off x="788139" y="2557847"/>
            <a:ext cx="17780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Checking </a:t>
            </a:r>
          </a:p>
          <a:p>
            <a:pPr algn="ctr"/>
            <a:r>
              <a:rPr lang="en-US" sz="1100" dirty="0"/>
              <a:t>account services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E54B75-7E7C-0325-25A3-D5D11B0BBBD2}"/>
              </a:ext>
            </a:extLst>
          </p:cNvPr>
          <p:cNvSpPr txBox="1"/>
          <p:nvPr/>
        </p:nvSpPr>
        <p:spPr>
          <a:xfrm>
            <a:off x="788139" y="3354678"/>
            <a:ext cx="17780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Credit card</a:t>
            </a:r>
          </a:p>
          <a:p>
            <a:pPr algn="ctr"/>
            <a:r>
              <a:rPr lang="en-US" sz="1100" dirty="0"/>
              <a:t>services</a:t>
            </a:r>
          </a:p>
        </p:txBody>
      </p:sp>
      <p:grpSp>
        <p:nvGrpSpPr>
          <p:cNvPr id="33" name="object 32">
            <a:extLst>
              <a:ext uri="{FF2B5EF4-FFF2-40B4-BE49-F238E27FC236}">
                <a16:creationId xmlns:a16="http://schemas.microsoft.com/office/drawing/2014/main" id="{9FA4DE04-6E83-1E6E-7D38-4EE61BB25149}"/>
              </a:ext>
            </a:extLst>
          </p:cNvPr>
          <p:cNvGrpSpPr/>
          <p:nvPr/>
        </p:nvGrpSpPr>
        <p:grpSpPr>
          <a:xfrm>
            <a:off x="2738597" y="4126910"/>
            <a:ext cx="436245" cy="538480"/>
            <a:chOff x="2727960" y="4149852"/>
            <a:chExt cx="436245" cy="538480"/>
          </a:xfrm>
        </p:grpSpPr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130546A8-CE68-783A-2AAF-D7486D337F13}"/>
                </a:ext>
              </a:extLst>
            </p:cNvPr>
            <p:cNvSpPr/>
            <p:nvPr/>
          </p:nvSpPr>
          <p:spPr>
            <a:xfrm>
              <a:off x="2737866" y="4159758"/>
              <a:ext cx="416559" cy="518159"/>
            </a:xfrm>
            <a:custGeom>
              <a:avLst/>
              <a:gdLst/>
              <a:ahLst/>
              <a:cxnLst/>
              <a:rect l="l" t="t" r="r" b="b"/>
              <a:pathLst>
                <a:path w="416560" h="518160">
                  <a:moveTo>
                    <a:pt x="208025" y="0"/>
                  </a:moveTo>
                  <a:lnTo>
                    <a:pt x="140159" y="3875"/>
                  </a:lnTo>
                  <a:lnTo>
                    <a:pt x="82789" y="14662"/>
                  </a:lnTo>
                  <a:lnTo>
                    <a:pt x="38551" y="31107"/>
                  </a:lnTo>
                  <a:lnTo>
                    <a:pt x="0" y="75946"/>
                  </a:lnTo>
                  <a:lnTo>
                    <a:pt x="0" y="442214"/>
                  </a:lnTo>
                  <a:lnTo>
                    <a:pt x="29336" y="483155"/>
                  </a:lnTo>
                  <a:lnTo>
                    <a:pt x="64936" y="499060"/>
                  </a:lnTo>
                  <a:lnTo>
                    <a:pt x="113537" y="510667"/>
                  </a:lnTo>
                  <a:lnTo>
                    <a:pt x="164083" y="516636"/>
                  </a:lnTo>
                  <a:lnTo>
                    <a:pt x="200532" y="518160"/>
                  </a:lnTo>
                  <a:lnTo>
                    <a:pt x="208025" y="518160"/>
                  </a:lnTo>
                  <a:lnTo>
                    <a:pt x="215519" y="518160"/>
                  </a:lnTo>
                  <a:lnTo>
                    <a:pt x="223011" y="518160"/>
                  </a:lnTo>
                  <a:lnTo>
                    <a:pt x="230377" y="517779"/>
                  </a:lnTo>
                  <a:lnTo>
                    <a:pt x="237616" y="517398"/>
                  </a:lnTo>
                  <a:lnTo>
                    <a:pt x="244856" y="517144"/>
                  </a:lnTo>
                  <a:lnTo>
                    <a:pt x="251967" y="516636"/>
                  </a:lnTo>
                  <a:lnTo>
                    <a:pt x="290419" y="512546"/>
                  </a:lnTo>
                  <a:lnTo>
                    <a:pt x="351115" y="499060"/>
                  </a:lnTo>
                  <a:lnTo>
                    <a:pt x="386714" y="483155"/>
                  </a:lnTo>
                  <a:lnTo>
                    <a:pt x="416051" y="442214"/>
                  </a:lnTo>
                  <a:lnTo>
                    <a:pt x="416051" y="75946"/>
                  </a:lnTo>
                  <a:lnTo>
                    <a:pt x="405975" y="51954"/>
                  </a:lnTo>
                  <a:lnTo>
                    <a:pt x="377500" y="31107"/>
                  </a:lnTo>
                  <a:lnTo>
                    <a:pt x="333262" y="14662"/>
                  </a:lnTo>
                  <a:lnTo>
                    <a:pt x="275892" y="3875"/>
                  </a:lnTo>
                  <a:lnTo>
                    <a:pt x="208025" y="0"/>
                  </a:lnTo>
                  <a:close/>
                </a:path>
                <a:path w="416560" h="518160">
                  <a:moveTo>
                    <a:pt x="416051" y="73279"/>
                  </a:moveTo>
                  <a:lnTo>
                    <a:pt x="377500" y="111937"/>
                  </a:lnTo>
                  <a:lnTo>
                    <a:pt x="333262" y="126085"/>
                  </a:lnTo>
                  <a:lnTo>
                    <a:pt x="275892" y="135356"/>
                  </a:lnTo>
                  <a:lnTo>
                    <a:pt x="208025" y="138684"/>
                  </a:lnTo>
                  <a:lnTo>
                    <a:pt x="140159" y="135356"/>
                  </a:lnTo>
                  <a:lnTo>
                    <a:pt x="82789" y="126085"/>
                  </a:lnTo>
                  <a:lnTo>
                    <a:pt x="38551" y="111937"/>
                  </a:lnTo>
                  <a:lnTo>
                    <a:pt x="10076" y="93980"/>
                  </a:lnTo>
                  <a:lnTo>
                    <a:pt x="0" y="73279"/>
                  </a:lnTo>
                  <a:lnTo>
                    <a:pt x="10076" y="51807"/>
                  </a:lnTo>
                  <a:lnTo>
                    <a:pt x="38551" y="31903"/>
                  </a:lnTo>
                  <a:lnTo>
                    <a:pt x="82789" y="15406"/>
                  </a:lnTo>
                  <a:lnTo>
                    <a:pt x="140159" y="4158"/>
                  </a:lnTo>
                  <a:lnTo>
                    <a:pt x="208025" y="0"/>
                  </a:lnTo>
                  <a:lnTo>
                    <a:pt x="275892" y="4158"/>
                  </a:lnTo>
                  <a:lnTo>
                    <a:pt x="333262" y="15406"/>
                  </a:lnTo>
                  <a:lnTo>
                    <a:pt x="377500" y="31903"/>
                  </a:lnTo>
                  <a:lnTo>
                    <a:pt x="405975" y="51807"/>
                  </a:lnTo>
                  <a:lnTo>
                    <a:pt x="416051" y="73279"/>
                  </a:lnTo>
                  <a:close/>
                </a:path>
              </a:pathLst>
            </a:custGeom>
            <a:ln w="19812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5" name="object 34">
              <a:extLst>
                <a:ext uri="{FF2B5EF4-FFF2-40B4-BE49-F238E27FC236}">
                  <a16:creationId xmlns:a16="http://schemas.microsoft.com/office/drawing/2014/main" id="{29F7AC04-4EEC-B1C0-F8D9-150835968932}"/>
                </a:ext>
              </a:extLst>
            </p:cNvPr>
            <p:cNvSpPr/>
            <p:nvPr/>
          </p:nvSpPr>
          <p:spPr>
            <a:xfrm>
              <a:off x="2737866" y="4362450"/>
              <a:ext cx="416559" cy="192405"/>
            </a:xfrm>
            <a:custGeom>
              <a:avLst/>
              <a:gdLst/>
              <a:ahLst/>
              <a:cxnLst/>
              <a:rect l="l" t="t" r="r" b="b"/>
              <a:pathLst>
                <a:path w="416560" h="192404">
                  <a:moveTo>
                    <a:pt x="416051" y="0"/>
                  </a:moveTo>
                  <a:lnTo>
                    <a:pt x="377500" y="37783"/>
                  </a:lnTo>
                  <a:lnTo>
                    <a:pt x="333262" y="51645"/>
                  </a:lnTo>
                  <a:lnTo>
                    <a:pt x="275892" y="60740"/>
                  </a:lnTo>
                  <a:lnTo>
                    <a:pt x="208025" y="64007"/>
                  </a:lnTo>
                  <a:lnTo>
                    <a:pt x="140159" y="60740"/>
                  </a:lnTo>
                  <a:lnTo>
                    <a:pt x="82789" y="51645"/>
                  </a:lnTo>
                  <a:lnTo>
                    <a:pt x="38551" y="37783"/>
                  </a:lnTo>
                  <a:lnTo>
                    <a:pt x="10076" y="20214"/>
                  </a:lnTo>
                  <a:lnTo>
                    <a:pt x="0" y="0"/>
                  </a:lnTo>
                </a:path>
                <a:path w="416560" h="192404">
                  <a:moveTo>
                    <a:pt x="416051" y="126492"/>
                  </a:moveTo>
                  <a:lnTo>
                    <a:pt x="377500" y="165195"/>
                  </a:lnTo>
                  <a:lnTo>
                    <a:pt x="333262" y="179380"/>
                  </a:lnTo>
                  <a:lnTo>
                    <a:pt x="275892" y="188683"/>
                  </a:lnTo>
                  <a:lnTo>
                    <a:pt x="208025" y="192024"/>
                  </a:lnTo>
                  <a:lnTo>
                    <a:pt x="140159" y="188683"/>
                  </a:lnTo>
                  <a:lnTo>
                    <a:pt x="82789" y="179380"/>
                  </a:lnTo>
                  <a:lnTo>
                    <a:pt x="38551" y="165195"/>
                  </a:lnTo>
                  <a:lnTo>
                    <a:pt x="10076" y="147206"/>
                  </a:lnTo>
                  <a:lnTo>
                    <a:pt x="0" y="126492"/>
                  </a:lnTo>
                </a:path>
              </a:pathLst>
            </a:custGeom>
            <a:ln w="19812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400A599C-9DF1-BD87-9BE5-0ABB9BE354CF}"/>
                </a:ext>
              </a:extLst>
            </p:cNvPr>
            <p:cNvSpPr/>
            <p:nvPr/>
          </p:nvSpPr>
          <p:spPr>
            <a:xfrm>
              <a:off x="2737866" y="4159758"/>
              <a:ext cx="416559" cy="518159"/>
            </a:xfrm>
            <a:custGeom>
              <a:avLst/>
              <a:gdLst/>
              <a:ahLst/>
              <a:cxnLst/>
              <a:rect l="l" t="t" r="r" b="b"/>
              <a:pathLst>
                <a:path w="416560" h="518160">
                  <a:moveTo>
                    <a:pt x="208025" y="0"/>
                  </a:moveTo>
                  <a:lnTo>
                    <a:pt x="140159" y="3875"/>
                  </a:lnTo>
                  <a:lnTo>
                    <a:pt x="82789" y="14662"/>
                  </a:lnTo>
                  <a:lnTo>
                    <a:pt x="38551" y="31107"/>
                  </a:lnTo>
                  <a:lnTo>
                    <a:pt x="0" y="75946"/>
                  </a:lnTo>
                  <a:lnTo>
                    <a:pt x="0" y="442214"/>
                  </a:lnTo>
                  <a:lnTo>
                    <a:pt x="29336" y="483155"/>
                  </a:lnTo>
                  <a:lnTo>
                    <a:pt x="64936" y="499060"/>
                  </a:lnTo>
                  <a:lnTo>
                    <a:pt x="113537" y="510667"/>
                  </a:lnTo>
                  <a:lnTo>
                    <a:pt x="164083" y="516636"/>
                  </a:lnTo>
                  <a:lnTo>
                    <a:pt x="200532" y="518160"/>
                  </a:lnTo>
                  <a:lnTo>
                    <a:pt x="208025" y="518160"/>
                  </a:lnTo>
                  <a:lnTo>
                    <a:pt x="215519" y="518160"/>
                  </a:lnTo>
                  <a:lnTo>
                    <a:pt x="223011" y="518160"/>
                  </a:lnTo>
                  <a:lnTo>
                    <a:pt x="230377" y="517779"/>
                  </a:lnTo>
                  <a:lnTo>
                    <a:pt x="237616" y="517398"/>
                  </a:lnTo>
                  <a:lnTo>
                    <a:pt x="244856" y="517144"/>
                  </a:lnTo>
                  <a:lnTo>
                    <a:pt x="251967" y="516636"/>
                  </a:lnTo>
                  <a:lnTo>
                    <a:pt x="290419" y="512546"/>
                  </a:lnTo>
                  <a:lnTo>
                    <a:pt x="351115" y="499060"/>
                  </a:lnTo>
                  <a:lnTo>
                    <a:pt x="386714" y="483155"/>
                  </a:lnTo>
                  <a:lnTo>
                    <a:pt x="416051" y="442214"/>
                  </a:lnTo>
                  <a:lnTo>
                    <a:pt x="416051" y="75946"/>
                  </a:lnTo>
                  <a:lnTo>
                    <a:pt x="405975" y="51954"/>
                  </a:lnTo>
                  <a:lnTo>
                    <a:pt x="377500" y="31107"/>
                  </a:lnTo>
                  <a:lnTo>
                    <a:pt x="333262" y="14662"/>
                  </a:lnTo>
                  <a:lnTo>
                    <a:pt x="275892" y="3875"/>
                  </a:lnTo>
                  <a:lnTo>
                    <a:pt x="208025" y="0"/>
                  </a:lnTo>
                  <a:close/>
                </a:path>
              </a:pathLst>
            </a:custGeom>
            <a:ln w="19812">
              <a:solidFill>
                <a:schemeClr val="accent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0C51BDD5-1606-B225-3F4F-667EF5B5FD8B}"/>
              </a:ext>
            </a:extLst>
          </p:cNvPr>
          <p:cNvSpPr txBox="1"/>
          <p:nvPr/>
        </p:nvSpPr>
        <p:spPr>
          <a:xfrm>
            <a:off x="788139" y="4180707"/>
            <a:ext cx="17780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Security </a:t>
            </a:r>
          </a:p>
          <a:p>
            <a:pPr algn="ctr"/>
            <a:r>
              <a:rPr lang="en-US" sz="1100" dirty="0"/>
              <a:t>team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D8F3BB-E6F0-8D7B-6524-D8A28419C784}"/>
              </a:ext>
            </a:extLst>
          </p:cNvPr>
          <p:cNvSpPr txBox="1"/>
          <p:nvPr/>
        </p:nvSpPr>
        <p:spPr>
          <a:xfrm>
            <a:off x="788139" y="5026243"/>
            <a:ext cx="17780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Other transaction services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C788AD7-9230-960B-46FB-CBFD4CEF7ECD}"/>
              </a:ext>
            </a:extLst>
          </p:cNvPr>
          <p:cNvCxnSpPr>
            <a:cxnSpLocks/>
          </p:cNvCxnSpPr>
          <p:nvPr/>
        </p:nvCxnSpPr>
        <p:spPr>
          <a:xfrm>
            <a:off x="965400" y="3170125"/>
            <a:ext cx="22144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FC53B9F-06E5-3F0D-2926-BA5B85662902}"/>
              </a:ext>
            </a:extLst>
          </p:cNvPr>
          <p:cNvCxnSpPr>
            <a:cxnSpLocks/>
          </p:cNvCxnSpPr>
          <p:nvPr/>
        </p:nvCxnSpPr>
        <p:spPr>
          <a:xfrm>
            <a:off x="965400" y="3970118"/>
            <a:ext cx="22144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7962F2D-7961-0F0F-803E-92E2DFBB346E}"/>
              </a:ext>
            </a:extLst>
          </p:cNvPr>
          <p:cNvCxnSpPr>
            <a:cxnSpLocks/>
          </p:cNvCxnSpPr>
          <p:nvPr/>
        </p:nvCxnSpPr>
        <p:spPr>
          <a:xfrm>
            <a:off x="965400" y="4822182"/>
            <a:ext cx="22144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7D5FD60-DE03-4874-BCD9-B542B7658A5C}"/>
              </a:ext>
            </a:extLst>
          </p:cNvPr>
          <p:cNvSpPr/>
          <p:nvPr/>
        </p:nvSpPr>
        <p:spPr>
          <a:xfrm>
            <a:off x="8942673" y="1467340"/>
            <a:ext cx="2461188" cy="4379277"/>
          </a:xfrm>
          <a:prstGeom prst="roundRect">
            <a:avLst>
              <a:gd name="adj" fmla="val 679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F61FA182-2200-6382-02F2-3754D8762E62}"/>
              </a:ext>
            </a:extLst>
          </p:cNvPr>
          <p:cNvSpPr txBox="1"/>
          <p:nvPr/>
        </p:nvSpPr>
        <p:spPr>
          <a:xfrm>
            <a:off x="9736387" y="1716346"/>
            <a:ext cx="873760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0" cap="none" spc="18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M</a:t>
            </a:r>
            <a:r>
              <a:rPr kumimoji="0" sz="1050" b="1" i="0" u="none" strike="noStrike" kern="0" cap="none" spc="-135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1050" b="1" i="0" u="none" strike="noStrike" kern="0" cap="none" spc="145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O</a:t>
            </a:r>
            <a:r>
              <a:rPr kumimoji="0" sz="1050" b="1" i="0" u="none" strike="noStrike" kern="0" cap="none" spc="-14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1050" b="1" i="0" u="none" strike="noStrike" kern="0" cap="none" spc="105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D</a:t>
            </a:r>
            <a:r>
              <a:rPr kumimoji="0" sz="1050" b="1" i="0" u="none" strike="noStrike" kern="0" cap="none" spc="-13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E</a:t>
            </a:r>
            <a:r>
              <a:rPr kumimoji="0" sz="1050" b="1" i="0" u="none" strike="noStrike" kern="0" cap="none" spc="-135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L</a:t>
            </a:r>
            <a:r>
              <a:rPr kumimoji="0" sz="1050" b="1" i="0" u="none" strike="noStrike" kern="0" cap="none" spc="-14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 </a:t>
            </a:r>
            <a:r>
              <a:rPr kumimoji="0" sz="1050" b="1" i="0" u="none" strike="noStrike" kern="0" cap="none" spc="5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rPr>
              <a:t>S</a:t>
            </a:r>
            <a:endParaRPr kumimoji="0" sz="105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  <a:cs typeface="Trebuchet M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C040167-3D9D-C914-40D1-B70B0CE97147}"/>
              </a:ext>
            </a:extLst>
          </p:cNvPr>
          <p:cNvGrpSpPr/>
          <p:nvPr/>
        </p:nvGrpSpPr>
        <p:grpSpPr>
          <a:xfrm>
            <a:off x="9403647" y="2172923"/>
            <a:ext cx="1539240" cy="773152"/>
            <a:chOff x="9429750" y="2368237"/>
            <a:chExt cx="1539240" cy="773152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8DF45DF7-3956-1E3B-FCE9-6DEC073AB3D6}"/>
                </a:ext>
              </a:extLst>
            </p:cNvPr>
            <p:cNvSpPr txBox="1"/>
            <p:nvPr/>
          </p:nvSpPr>
          <p:spPr>
            <a:xfrm>
              <a:off x="9429750" y="2959929"/>
              <a:ext cx="1539240" cy="1814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Fraud</a:t>
              </a:r>
              <a:r>
                <a:rPr kumimoji="0" sz="1100" b="0" i="0" u="none" strike="noStrike" kern="0" cap="none" spc="-15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 </a:t>
              </a:r>
              <a:r>
                <a:rPr kumimoji="0" sz="1100" b="0" i="0" u="none" strike="noStrike" kern="0" cap="none" spc="-1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prediction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endParaRPr>
            </a:p>
          </p:txBody>
        </p:sp>
        <p:grpSp>
          <p:nvGrpSpPr>
            <p:cNvPr id="11" name="object 12">
              <a:extLst>
                <a:ext uri="{FF2B5EF4-FFF2-40B4-BE49-F238E27FC236}">
                  <a16:creationId xmlns:a16="http://schemas.microsoft.com/office/drawing/2014/main" id="{A275F5CF-3341-CE6E-3EEB-380E2125B3EE}"/>
                </a:ext>
              </a:extLst>
            </p:cNvPr>
            <p:cNvGrpSpPr/>
            <p:nvPr/>
          </p:nvGrpSpPr>
          <p:grpSpPr>
            <a:xfrm>
              <a:off x="9935528" y="2368237"/>
              <a:ext cx="527685" cy="527685"/>
              <a:chOff x="9934956" y="2261616"/>
              <a:chExt cx="527685" cy="527685"/>
            </a:xfrm>
          </p:grpSpPr>
          <p:sp>
            <p:nvSpPr>
              <p:cNvPr id="12" name="object 13">
                <a:extLst>
                  <a:ext uri="{FF2B5EF4-FFF2-40B4-BE49-F238E27FC236}">
                    <a16:creationId xmlns:a16="http://schemas.microsoft.com/office/drawing/2014/main" id="{A9821DE3-46EC-1409-99B8-3E8D35373198}"/>
                  </a:ext>
                </a:extLst>
              </p:cNvPr>
              <p:cNvSpPr/>
              <p:nvPr/>
            </p:nvSpPr>
            <p:spPr>
              <a:xfrm>
                <a:off x="9944862" y="2271522"/>
                <a:ext cx="508000" cy="508000"/>
              </a:xfrm>
              <a:custGeom>
                <a:avLst/>
                <a:gdLst/>
                <a:ahLst/>
                <a:cxnLst/>
                <a:rect l="l" t="t" r="r" b="b"/>
                <a:pathLst>
                  <a:path w="508000" h="508000">
                    <a:moveTo>
                      <a:pt x="0" y="312419"/>
                    </a:moveTo>
                    <a:lnTo>
                      <a:pt x="0" y="256793"/>
                    </a:lnTo>
                    <a:lnTo>
                      <a:pt x="0" y="201167"/>
                    </a:lnTo>
                    <a:lnTo>
                      <a:pt x="0" y="312419"/>
                    </a:lnTo>
                    <a:close/>
                  </a:path>
                  <a:path w="508000" h="508000">
                    <a:moveTo>
                      <a:pt x="126492" y="256031"/>
                    </a:moveTo>
                    <a:lnTo>
                      <a:pt x="126492" y="190373"/>
                    </a:lnTo>
                    <a:lnTo>
                      <a:pt x="190500" y="158876"/>
                    </a:lnTo>
                    <a:lnTo>
                      <a:pt x="190500" y="96012"/>
                    </a:lnTo>
                  </a:path>
                  <a:path w="508000" h="508000">
                    <a:moveTo>
                      <a:pt x="126492" y="190500"/>
                    </a:moveTo>
                    <a:lnTo>
                      <a:pt x="64008" y="158495"/>
                    </a:lnTo>
                  </a:path>
                  <a:path w="508000" h="508000">
                    <a:moveTo>
                      <a:pt x="126492" y="117348"/>
                    </a:moveTo>
                    <a:lnTo>
                      <a:pt x="126492" y="39624"/>
                    </a:lnTo>
                  </a:path>
                  <a:path w="508000" h="508000">
                    <a:moveTo>
                      <a:pt x="0" y="257555"/>
                    </a:moveTo>
                    <a:lnTo>
                      <a:pt x="60960" y="220979"/>
                    </a:lnTo>
                  </a:path>
                  <a:path w="508000" h="508000">
                    <a:moveTo>
                      <a:pt x="64008" y="359663"/>
                    </a:moveTo>
                    <a:lnTo>
                      <a:pt x="126492" y="316991"/>
                    </a:lnTo>
                  </a:path>
                  <a:path w="508000" h="508000">
                    <a:moveTo>
                      <a:pt x="121920" y="472439"/>
                    </a:moveTo>
                    <a:lnTo>
                      <a:pt x="182880" y="437388"/>
                    </a:lnTo>
                  </a:path>
                  <a:path w="508000" h="508000">
                    <a:moveTo>
                      <a:pt x="115824" y="391667"/>
                    </a:moveTo>
                    <a:lnTo>
                      <a:pt x="252984" y="316991"/>
                    </a:lnTo>
                  </a:path>
                  <a:path w="508000" h="508000">
                    <a:moveTo>
                      <a:pt x="64008" y="295655"/>
                    </a:moveTo>
                    <a:lnTo>
                      <a:pt x="126492" y="254507"/>
                    </a:lnTo>
                  </a:path>
                  <a:path w="508000" h="508000">
                    <a:moveTo>
                      <a:pt x="252984" y="42290"/>
                    </a:moveTo>
                    <a:lnTo>
                      <a:pt x="189738" y="0"/>
                    </a:lnTo>
                    <a:lnTo>
                      <a:pt x="63246" y="74040"/>
                    </a:lnTo>
                    <a:lnTo>
                      <a:pt x="63246" y="157987"/>
                    </a:lnTo>
                    <a:lnTo>
                      <a:pt x="0" y="190245"/>
                    </a:lnTo>
                    <a:lnTo>
                      <a:pt x="0" y="256539"/>
                    </a:lnTo>
                    <a:lnTo>
                      <a:pt x="0" y="317245"/>
                    </a:lnTo>
                    <a:lnTo>
                      <a:pt x="63246" y="359537"/>
                    </a:lnTo>
                    <a:lnTo>
                      <a:pt x="63246" y="433450"/>
                    </a:lnTo>
                    <a:lnTo>
                      <a:pt x="189738" y="507491"/>
                    </a:lnTo>
                    <a:lnTo>
                      <a:pt x="252984" y="473455"/>
                    </a:lnTo>
                    <a:lnTo>
                      <a:pt x="252984" y="253745"/>
                    </a:lnTo>
                    <a:lnTo>
                      <a:pt x="189738" y="221995"/>
                    </a:lnTo>
                  </a:path>
                  <a:path w="508000" h="508000">
                    <a:moveTo>
                      <a:pt x="190500" y="348995"/>
                    </a:moveTo>
                    <a:lnTo>
                      <a:pt x="190500" y="296544"/>
                    </a:lnTo>
                    <a:lnTo>
                      <a:pt x="126492" y="254507"/>
                    </a:lnTo>
                  </a:path>
                  <a:path w="508000" h="508000">
                    <a:moveTo>
                      <a:pt x="507492" y="201167"/>
                    </a:moveTo>
                    <a:lnTo>
                      <a:pt x="507492" y="256793"/>
                    </a:lnTo>
                    <a:lnTo>
                      <a:pt x="507492" y="312419"/>
                    </a:lnTo>
                    <a:lnTo>
                      <a:pt x="507492" y="201167"/>
                    </a:lnTo>
                    <a:close/>
                  </a:path>
                </a:pathLst>
              </a:custGeom>
              <a:ln w="19812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3" name="object 14">
                <a:extLst>
                  <a:ext uri="{FF2B5EF4-FFF2-40B4-BE49-F238E27FC236}">
                    <a16:creationId xmlns:a16="http://schemas.microsoft.com/office/drawing/2014/main" id="{19D54567-D3BE-3B39-444F-6E92EDA77234}"/>
                  </a:ext>
                </a:extLst>
              </p:cNvPr>
              <p:cNvSpPr/>
              <p:nvPr/>
            </p:nvSpPr>
            <p:spPr>
              <a:xfrm>
                <a:off x="10197846" y="2367534"/>
                <a:ext cx="254635" cy="327660"/>
              </a:xfrm>
              <a:custGeom>
                <a:avLst/>
                <a:gdLst/>
                <a:ahLst/>
                <a:cxnLst/>
                <a:rect l="l" t="t" r="r" b="b"/>
                <a:pathLst>
                  <a:path w="254634" h="327660">
                    <a:moveTo>
                      <a:pt x="190500" y="188975"/>
                    </a:moveTo>
                    <a:lnTo>
                      <a:pt x="254507" y="220979"/>
                    </a:lnTo>
                  </a:path>
                  <a:path w="254634" h="327660">
                    <a:moveTo>
                      <a:pt x="190500" y="21336"/>
                    </a:moveTo>
                    <a:lnTo>
                      <a:pt x="147827" y="21336"/>
                    </a:lnTo>
                  </a:path>
                  <a:path w="254634" h="327660">
                    <a:moveTo>
                      <a:pt x="0" y="306324"/>
                    </a:moveTo>
                    <a:lnTo>
                      <a:pt x="64007" y="306324"/>
                    </a:lnTo>
                  </a:path>
                  <a:path w="254634" h="327660">
                    <a:moveTo>
                      <a:pt x="147827" y="20574"/>
                    </a:moveTo>
                    <a:lnTo>
                      <a:pt x="146202" y="28557"/>
                    </a:lnTo>
                    <a:lnTo>
                      <a:pt x="141779" y="35099"/>
                    </a:lnTo>
                    <a:lnTo>
                      <a:pt x="135237" y="39522"/>
                    </a:lnTo>
                    <a:lnTo>
                      <a:pt x="127253" y="41148"/>
                    </a:lnTo>
                    <a:lnTo>
                      <a:pt x="119270" y="39522"/>
                    </a:lnTo>
                    <a:lnTo>
                      <a:pt x="112728" y="35099"/>
                    </a:lnTo>
                    <a:lnTo>
                      <a:pt x="108305" y="28557"/>
                    </a:lnTo>
                    <a:lnTo>
                      <a:pt x="106679" y="20574"/>
                    </a:lnTo>
                    <a:lnTo>
                      <a:pt x="108305" y="12590"/>
                    </a:lnTo>
                    <a:lnTo>
                      <a:pt x="112728" y="6048"/>
                    </a:lnTo>
                    <a:lnTo>
                      <a:pt x="119270" y="1625"/>
                    </a:lnTo>
                    <a:lnTo>
                      <a:pt x="127253" y="0"/>
                    </a:lnTo>
                    <a:lnTo>
                      <a:pt x="135237" y="1625"/>
                    </a:lnTo>
                    <a:lnTo>
                      <a:pt x="141779" y="6048"/>
                    </a:lnTo>
                    <a:lnTo>
                      <a:pt x="146202" y="12590"/>
                    </a:lnTo>
                    <a:lnTo>
                      <a:pt x="147827" y="20574"/>
                    </a:lnTo>
                    <a:close/>
                  </a:path>
                  <a:path w="254634" h="327660">
                    <a:moveTo>
                      <a:pt x="190500" y="179069"/>
                    </a:moveTo>
                    <a:lnTo>
                      <a:pt x="188827" y="187053"/>
                    </a:lnTo>
                    <a:lnTo>
                      <a:pt x="184261" y="193595"/>
                    </a:lnTo>
                    <a:lnTo>
                      <a:pt x="177480" y="198018"/>
                    </a:lnTo>
                    <a:lnTo>
                      <a:pt x="169163" y="199643"/>
                    </a:lnTo>
                    <a:lnTo>
                      <a:pt x="160847" y="198018"/>
                    </a:lnTo>
                    <a:lnTo>
                      <a:pt x="154066" y="193595"/>
                    </a:lnTo>
                    <a:lnTo>
                      <a:pt x="149500" y="187053"/>
                    </a:lnTo>
                    <a:lnTo>
                      <a:pt x="147827" y="179069"/>
                    </a:lnTo>
                    <a:lnTo>
                      <a:pt x="149500" y="171086"/>
                    </a:lnTo>
                    <a:lnTo>
                      <a:pt x="154066" y="164544"/>
                    </a:lnTo>
                    <a:lnTo>
                      <a:pt x="160847" y="160121"/>
                    </a:lnTo>
                    <a:lnTo>
                      <a:pt x="169163" y="158495"/>
                    </a:lnTo>
                    <a:lnTo>
                      <a:pt x="177480" y="160121"/>
                    </a:lnTo>
                    <a:lnTo>
                      <a:pt x="184261" y="164544"/>
                    </a:lnTo>
                    <a:lnTo>
                      <a:pt x="188827" y="171086"/>
                    </a:lnTo>
                    <a:lnTo>
                      <a:pt x="190500" y="179069"/>
                    </a:lnTo>
                    <a:close/>
                  </a:path>
                  <a:path w="254634" h="327660">
                    <a:moveTo>
                      <a:pt x="106679" y="126491"/>
                    </a:moveTo>
                    <a:lnTo>
                      <a:pt x="105007" y="134808"/>
                    </a:lnTo>
                    <a:lnTo>
                      <a:pt x="100441" y="141589"/>
                    </a:lnTo>
                    <a:lnTo>
                      <a:pt x="93660" y="146155"/>
                    </a:lnTo>
                    <a:lnTo>
                      <a:pt x="85344" y="147827"/>
                    </a:lnTo>
                    <a:lnTo>
                      <a:pt x="77027" y="146155"/>
                    </a:lnTo>
                    <a:lnTo>
                      <a:pt x="70246" y="141589"/>
                    </a:lnTo>
                    <a:lnTo>
                      <a:pt x="65680" y="134808"/>
                    </a:lnTo>
                    <a:lnTo>
                      <a:pt x="64007" y="126491"/>
                    </a:lnTo>
                    <a:lnTo>
                      <a:pt x="65680" y="118175"/>
                    </a:lnTo>
                    <a:lnTo>
                      <a:pt x="70246" y="111394"/>
                    </a:lnTo>
                    <a:lnTo>
                      <a:pt x="77027" y="106828"/>
                    </a:lnTo>
                    <a:lnTo>
                      <a:pt x="85344" y="105155"/>
                    </a:lnTo>
                    <a:lnTo>
                      <a:pt x="93660" y="106828"/>
                    </a:lnTo>
                    <a:lnTo>
                      <a:pt x="100441" y="111394"/>
                    </a:lnTo>
                    <a:lnTo>
                      <a:pt x="105007" y="118175"/>
                    </a:lnTo>
                    <a:lnTo>
                      <a:pt x="106679" y="126491"/>
                    </a:lnTo>
                    <a:close/>
                  </a:path>
                  <a:path w="254634" h="327660">
                    <a:moveTo>
                      <a:pt x="106679" y="306324"/>
                    </a:moveTo>
                    <a:lnTo>
                      <a:pt x="105007" y="314640"/>
                    </a:lnTo>
                    <a:lnTo>
                      <a:pt x="100441" y="321421"/>
                    </a:lnTo>
                    <a:lnTo>
                      <a:pt x="93660" y="325987"/>
                    </a:lnTo>
                    <a:lnTo>
                      <a:pt x="85344" y="327660"/>
                    </a:lnTo>
                    <a:lnTo>
                      <a:pt x="77027" y="325987"/>
                    </a:lnTo>
                    <a:lnTo>
                      <a:pt x="70246" y="321421"/>
                    </a:lnTo>
                    <a:lnTo>
                      <a:pt x="65680" y="314640"/>
                    </a:lnTo>
                    <a:lnTo>
                      <a:pt x="64007" y="306324"/>
                    </a:lnTo>
                    <a:lnTo>
                      <a:pt x="65680" y="298007"/>
                    </a:lnTo>
                    <a:lnTo>
                      <a:pt x="70246" y="291226"/>
                    </a:lnTo>
                    <a:lnTo>
                      <a:pt x="77027" y="286660"/>
                    </a:lnTo>
                    <a:lnTo>
                      <a:pt x="85344" y="284988"/>
                    </a:lnTo>
                    <a:lnTo>
                      <a:pt x="93660" y="286660"/>
                    </a:lnTo>
                    <a:lnTo>
                      <a:pt x="100441" y="291226"/>
                    </a:lnTo>
                    <a:lnTo>
                      <a:pt x="105007" y="298007"/>
                    </a:lnTo>
                    <a:lnTo>
                      <a:pt x="106679" y="306324"/>
                    </a:lnTo>
                    <a:close/>
                  </a:path>
                </a:pathLst>
              </a:custGeom>
              <a:ln w="19812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4" name="object 15">
                <a:extLst>
                  <a:ext uri="{FF2B5EF4-FFF2-40B4-BE49-F238E27FC236}">
                    <a16:creationId xmlns:a16="http://schemas.microsoft.com/office/drawing/2014/main" id="{FAA0B5BB-7B31-D0AD-445D-BEA62F6C9F56}"/>
                  </a:ext>
                </a:extLst>
              </p:cNvPr>
              <p:cNvSpPr/>
              <p:nvPr/>
            </p:nvSpPr>
            <p:spPr>
              <a:xfrm>
                <a:off x="10197846" y="2271522"/>
                <a:ext cx="254635" cy="508000"/>
              </a:xfrm>
              <a:custGeom>
                <a:avLst/>
                <a:gdLst/>
                <a:ahLst/>
                <a:cxnLst/>
                <a:rect l="l" t="t" r="r" b="b"/>
                <a:pathLst>
                  <a:path w="254634" h="508000">
                    <a:moveTo>
                      <a:pt x="63626" y="211454"/>
                    </a:moveTo>
                    <a:lnTo>
                      <a:pt x="0" y="169163"/>
                    </a:lnTo>
                    <a:lnTo>
                      <a:pt x="0" y="42290"/>
                    </a:lnTo>
                    <a:lnTo>
                      <a:pt x="63626" y="0"/>
                    </a:lnTo>
                    <a:lnTo>
                      <a:pt x="190880" y="75818"/>
                    </a:lnTo>
                    <a:lnTo>
                      <a:pt x="190880" y="158114"/>
                    </a:lnTo>
                    <a:lnTo>
                      <a:pt x="254507" y="194055"/>
                    </a:lnTo>
                    <a:lnTo>
                      <a:pt x="254507" y="256539"/>
                    </a:lnTo>
                    <a:lnTo>
                      <a:pt x="254507" y="317245"/>
                    </a:lnTo>
                    <a:lnTo>
                      <a:pt x="190880" y="359537"/>
                    </a:lnTo>
                    <a:lnTo>
                      <a:pt x="190880" y="433450"/>
                    </a:lnTo>
                    <a:lnTo>
                      <a:pt x="63626" y="507491"/>
                    </a:lnTo>
                    <a:lnTo>
                      <a:pt x="0" y="475741"/>
                    </a:lnTo>
                    <a:lnTo>
                      <a:pt x="0" y="257175"/>
                    </a:lnTo>
                  </a:path>
                </a:pathLst>
              </a:custGeom>
              <a:ln w="19811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35730E8-3BA0-7922-8B41-6CCAEFD159CF}"/>
              </a:ext>
            </a:extLst>
          </p:cNvPr>
          <p:cNvGrpSpPr/>
          <p:nvPr/>
        </p:nvGrpSpPr>
        <p:grpSpPr>
          <a:xfrm>
            <a:off x="9427777" y="3459941"/>
            <a:ext cx="1490980" cy="770105"/>
            <a:chOff x="9453880" y="3654492"/>
            <a:chExt cx="1490980" cy="770105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86566BEE-197B-0C08-8BA7-3A75F4A17DD7}"/>
                </a:ext>
              </a:extLst>
            </p:cNvPr>
            <p:cNvSpPr txBox="1"/>
            <p:nvPr/>
          </p:nvSpPr>
          <p:spPr>
            <a:xfrm>
              <a:off x="9453880" y="4243137"/>
              <a:ext cx="1490980" cy="1814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Customer</a:t>
              </a:r>
              <a:r>
                <a:rPr kumimoji="0" sz="1100" b="0" i="0" u="none" strike="noStrike" kern="0" cap="none" spc="75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 </a:t>
              </a:r>
              <a:r>
                <a:rPr kumimoji="0" sz="1100" b="0" i="0" u="none" strike="noStrike" kern="0" cap="none" spc="-2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churn</a:t>
              </a:r>
              <a:endParaRPr kumimoji="0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endParaRPr>
            </a:p>
          </p:txBody>
        </p:sp>
        <p:grpSp>
          <p:nvGrpSpPr>
            <p:cNvPr id="15" name="object 16">
              <a:extLst>
                <a:ext uri="{FF2B5EF4-FFF2-40B4-BE49-F238E27FC236}">
                  <a16:creationId xmlns:a16="http://schemas.microsoft.com/office/drawing/2014/main" id="{53D54050-D544-D122-4488-27D11B61A8FD}"/>
                </a:ext>
              </a:extLst>
            </p:cNvPr>
            <p:cNvGrpSpPr/>
            <p:nvPr/>
          </p:nvGrpSpPr>
          <p:grpSpPr>
            <a:xfrm>
              <a:off x="9935528" y="3654492"/>
              <a:ext cx="527685" cy="525780"/>
              <a:chOff x="9934956" y="3547871"/>
              <a:chExt cx="527685" cy="525780"/>
            </a:xfrm>
          </p:grpSpPr>
          <p:sp>
            <p:nvSpPr>
              <p:cNvPr id="16" name="object 17">
                <a:extLst>
                  <a:ext uri="{FF2B5EF4-FFF2-40B4-BE49-F238E27FC236}">
                    <a16:creationId xmlns:a16="http://schemas.microsoft.com/office/drawing/2014/main" id="{E3C44D30-30AE-7B80-0F7E-FC393E4EFDBE}"/>
                  </a:ext>
                </a:extLst>
              </p:cNvPr>
              <p:cNvSpPr/>
              <p:nvPr/>
            </p:nvSpPr>
            <p:spPr>
              <a:xfrm>
                <a:off x="9944862" y="3557777"/>
                <a:ext cx="508000" cy="506095"/>
              </a:xfrm>
              <a:custGeom>
                <a:avLst/>
                <a:gdLst/>
                <a:ahLst/>
                <a:cxnLst/>
                <a:rect l="l" t="t" r="r" b="b"/>
                <a:pathLst>
                  <a:path w="508000" h="506095">
                    <a:moveTo>
                      <a:pt x="0" y="312420"/>
                    </a:moveTo>
                    <a:lnTo>
                      <a:pt x="0" y="256032"/>
                    </a:lnTo>
                    <a:lnTo>
                      <a:pt x="0" y="199644"/>
                    </a:lnTo>
                    <a:lnTo>
                      <a:pt x="0" y="312420"/>
                    </a:lnTo>
                    <a:close/>
                  </a:path>
                  <a:path w="508000" h="506095">
                    <a:moveTo>
                      <a:pt x="126492" y="256032"/>
                    </a:moveTo>
                    <a:lnTo>
                      <a:pt x="126492" y="189738"/>
                    </a:lnTo>
                    <a:lnTo>
                      <a:pt x="190500" y="157988"/>
                    </a:lnTo>
                    <a:lnTo>
                      <a:pt x="190500" y="94488"/>
                    </a:lnTo>
                  </a:path>
                  <a:path w="508000" h="506095">
                    <a:moveTo>
                      <a:pt x="126492" y="190500"/>
                    </a:moveTo>
                    <a:lnTo>
                      <a:pt x="64008" y="158496"/>
                    </a:lnTo>
                  </a:path>
                  <a:path w="508000" h="506095">
                    <a:moveTo>
                      <a:pt x="126492" y="115824"/>
                    </a:moveTo>
                    <a:lnTo>
                      <a:pt x="126492" y="38100"/>
                    </a:lnTo>
                  </a:path>
                  <a:path w="508000" h="506095">
                    <a:moveTo>
                      <a:pt x="0" y="256032"/>
                    </a:moveTo>
                    <a:lnTo>
                      <a:pt x="60960" y="220980"/>
                    </a:lnTo>
                  </a:path>
                  <a:path w="508000" h="506095">
                    <a:moveTo>
                      <a:pt x="64008" y="358140"/>
                    </a:moveTo>
                    <a:lnTo>
                      <a:pt x="126492" y="316992"/>
                    </a:lnTo>
                  </a:path>
                  <a:path w="508000" h="506095">
                    <a:moveTo>
                      <a:pt x="121920" y="472440"/>
                    </a:moveTo>
                    <a:lnTo>
                      <a:pt x="182880" y="435864"/>
                    </a:lnTo>
                  </a:path>
                  <a:path w="508000" h="506095">
                    <a:moveTo>
                      <a:pt x="115824" y="390144"/>
                    </a:moveTo>
                    <a:lnTo>
                      <a:pt x="252984" y="316992"/>
                    </a:lnTo>
                  </a:path>
                  <a:path w="508000" h="506095">
                    <a:moveTo>
                      <a:pt x="64008" y="295656"/>
                    </a:moveTo>
                    <a:lnTo>
                      <a:pt x="126492" y="252984"/>
                    </a:lnTo>
                  </a:path>
                  <a:path w="508000" h="506095">
                    <a:moveTo>
                      <a:pt x="252984" y="42163"/>
                    </a:moveTo>
                    <a:lnTo>
                      <a:pt x="189738" y="0"/>
                    </a:lnTo>
                    <a:lnTo>
                      <a:pt x="63246" y="73787"/>
                    </a:lnTo>
                    <a:lnTo>
                      <a:pt x="63246" y="157607"/>
                    </a:lnTo>
                    <a:lnTo>
                      <a:pt x="0" y="189738"/>
                    </a:lnTo>
                    <a:lnTo>
                      <a:pt x="0" y="255778"/>
                    </a:lnTo>
                    <a:lnTo>
                      <a:pt x="0" y="316230"/>
                    </a:lnTo>
                    <a:lnTo>
                      <a:pt x="63246" y="358394"/>
                    </a:lnTo>
                    <a:lnTo>
                      <a:pt x="63246" y="432181"/>
                    </a:lnTo>
                    <a:lnTo>
                      <a:pt x="189738" y="505968"/>
                    </a:lnTo>
                    <a:lnTo>
                      <a:pt x="252984" y="472059"/>
                    </a:lnTo>
                    <a:lnTo>
                      <a:pt x="252984" y="252984"/>
                    </a:lnTo>
                    <a:lnTo>
                      <a:pt x="189738" y="221361"/>
                    </a:lnTo>
                  </a:path>
                  <a:path w="508000" h="506095">
                    <a:moveTo>
                      <a:pt x="190500" y="348996"/>
                    </a:moveTo>
                    <a:lnTo>
                      <a:pt x="190500" y="295656"/>
                    </a:lnTo>
                    <a:lnTo>
                      <a:pt x="126492" y="252984"/>
                    </a:lnTo>
                  </a:path>
                  <a:path w="508000" h="506095">
                    <a:moveTo>
                      <a:pt x="507492" y="199644"/>
                    </a:moveTo>
                    <a:lnTo>
                      <a:pt x="507492" y="256032"/>
                    </a:lnTo>
                    <a:lnTo>
                      <a:pt x="507492" y="312420"/>
                    </a:lnTo>
                    <a:lnTo>
                      <a:pt x="507492" y="199644"/>
                    </a:lnTo>
                    <a:close/>
                  </a:path>
                </a:pathLst>
              </a:custGeom>
              <a:ln w="19812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7" name="object 18">
                <a:extLst>
                  <a:ext uri="{FF2B5EF4-FFF2-40B4-BE49-F238E27FC236}">
                    <a16:creationId xmlns:a16="http://schemas.microsoft.com/office/drawing/2014/main" id="{37601895-098E-D859-959F-12D624B630D6}"/>
                  </a:ext>
                </a:extLst>
              </p:cNvPr>
              <p:cNvSpPr/>
              <p:nvPr/>
            </p:nvSpPr>
            <p:spPr>
              <a:xfrm>
                <a:off x="10197846" y="3652265"/>
                <a:ext cx="254635" cy="327660"/>
              </a:xfrm>
              <a:custGeom>
                <a:avLst/>
                <a:gdLst/>
                <a:ahLst/>
                <a:cxnLst/>
                <a:rect l="l" t="t" r="r" b="b"/>
                <a:pathLst>
                  <a:path w="254634" h="327660">
                    <a:moveTo>
                      <a:pt x="190500" y="190499"/>
                    </a:moveTo>
                    <a:lnTo>
                      <a:pt x="254507" y="222503"/>
                    </a:lnTo>
                  </a:path>
                  <a:path w="254634" h="327660">
                    <a:moveTo>
                      <a:pt x="190500" y="21335"/>
                    </a:moveTo>
                    <a:lnTo>
                      <a:pt x="147827" y="21335"/>
                    </a:lnTo>
                  </a:path>
                  <a:path w="254634" h="327660">
                    <a:moveTo>
                      <a:pt x="0" y="306323"/>
                    </a:moveTo>
                    <a:lnTo>
                      <a:pt x="64007" y="306323"/>
                    </a:lnTo>
                  </a:path>
                  <a:path w="254634" h="327660">
                    <a:moveTo>
                      <a:pt x="147827" y="21335"/>
                    </a:moveTo>
                    <a:lnTo>
                      <a:pt x="146202" y="29652"/>
                    </a:lnTo>
                    <a:lnTo>
                      <a:pt x="141779" y="36433"/>
                    </a:lnTo>
                    <a:lnTo>
                      <a:pt x="135237" y="40999"/>
                    </a:lnTo>
                    <a:lnTo>
                      <a:pt x="127253" y="42671"/>
                    </a:lnTo>
                    <a:lnTo>
                      <a:pt x="119270" y="40999"/>
                    </a:lnTo>
                    <a:lnTo>
                      <a:pt x="112728" y="36433"/>
                    </a:lnTo>
                    <a:lnTo>
                      <a:pt x="108305" y="29652"/>
                    </a:lnTo>
                    <a:lnTo>
                      <a:pt x="106679" y="21335"/>
                    </a:lnTo>
                    <a:lnTo>
                      <a:pt x="108305" y="13019"/>
                    </a:lnTo>
                    <a:lnTo>
                      <a:pt x="112728" y="6238"/>
                    </a:lnTo>
                    <a:lnTo>
                      <a:pt x="119270" y="1672"/>
                    </a:lnTo>
                    <a:lnTo>
                      <a:pt x="127253" y="0"/>
                    </a:lnTo>
                    <a:lnTo>
                      <a:pt x="135237" y="1672"/>
                    </a:lnTo>
                    <a:lnTo>
                      <a:pt x="141779" y="6238"/>
                    </a:lnTo>
                    <a:lnTo>
                      <a:pt x="146202" y="13019"/>
                    </a:lnTo>
                    <a:lnTo>
                      <a:pt x="147827" y="21335"/>
                    </a:lnTo>
                    <a:close/>
                  </a:path>
                  <a:path w="254634" h="327660">
                    <a:moveTo>
                      <a:pt x="190500" y="179831"/>
                    </a:moveTo>
                    <a:lnTo>
                      <a:pt x="188827" y="188148"/>
                    </a:lnTo>
                    <a:lnTo>
                      <a:pt x="184261" y="194929"/>
                    </a:lnTo>
                    <a:lnTo>
                      <a:pt x="177480" y="199495"/>
                    </a:lnTo>
                    <a:lnTo>
                      <a:pt x="169163" y="201167"/>
                    </a:lnTo>
                    <a:lnTo>
                      <a:pt x="160847" y="199495"/>
                    </a:lnTo>
                    <a:lnTo>
                      <a:pt x="154066" y="194929"/>
                    </a:lnTo>
                    <a:lnTo>
                      <a:pt x="149500" y="188148"/>
                    </a:lnTo>
                    <a:lnTo>
                      <a:pt x="147827" y="179831"/>
                    </a:lnTo>
                    <a:lnTo>
                      <a:pt x="149500" y="171515"/>
                    </a:lnTo>
                    <a:lnTo>
                      <a:pt x="154066" y="164734"/>
                    </a:lnTo>
                    <a:lnTo>
                      <a:pt x="160847" y="160168"/>
                    </a:lnTo>
                    <a:lnTo>
                      <a:pt x="169163" y="158495"/>
                    </a:lnTo>
                    <a:lnTo>
                      <a:pt x="177480" y="160168"/>
                    </a:lnTo>
                    <a:lnTo>
                      <a:pt x="184261" y="164734"/>
                    </a:lnTo>
                    <a:lnTo>
                      <a:pt x="188827" y="171515"/>
                    </a:lnTo>
                    <a:lnTo>
                      <a:pt x="190500" y="179831"/>
                    </a:lnTo>
                    <a:close/>
                  </a:path>
                  <a:path w="254634" h="327660">
                    <a:moveTo>
                      <a:pt x="106679" y="127253"/>
                    </a:moveTo>
                    <a:lnTo>
                      <a:pt x="105007" y="135237"/>
                    </a:lnTo>
                    <a:lnTo>
                      <a:pt x="100441" y="141779"/>
                    </a:lnTo>
                    <a:lnTo>
                      <a:pt x="93660" y="146202"/>
                    </a:lnTo>
                    <a:lnTo>
                      <a:pt x="85344" y="147827"/>
                    </a:lnTo>
                    <a:lnTo>
                      <a:pt x="77027" y="146202"/>
                    </a:lnTo>
                    <a:lnTo>
                      <a:pt x="70246" y="141779"/>
                    </a:lnTo>
                    <a:lnTo>
                      <a:pt x="65680" y="135237"/>
                    </a:lnTo>
                    <a:lnTo>
                      <a:pt x="64007" y="127253"/>
                    </a:lnTo>
                    <a:lnTo>
                      <a:pt x="65680" y="119270"/>
                    </a:lnTo>
                    <a:lnTo>
                      <a:pt x="70246" y="112728"/>
                    </a:lnTo>
                    <a:lnTo>
                      <a:pt x="77027" y="108305"/>
                    </a:lnTo>
                    <a:lnTo>
                      <a:pt x="85344" y="106679"/>
                    </a:lnTo>
                    <a:lnTo>
                      <a:pt x="93660" y="108305"/>
                    </a:lnTo>
                    <a:lnTo>
                      <a:pt x="100441" y="112728"/>
                    </a:lnTo>
                    <a:lnTo>
                      <a:pt x="105007" y="119270"/>
                    </a:lnTo>
                    <a:lnTo>
                      <a:pt x="106679" y="127253"/>
                    </a:lnTo>
                    <a:close/>
                  </a:path>
                  <a:path w="254634" h="327660">
                    <a:moveTo>
                      <a:pt x="106679" y="306323"/>
                    </a:moveTo>
                    <a:lnTo>
                      <a:pt x="105007" y="314640"/>
                    </a:lnTo>
                    <a:lnTo>
                      <a:pt x="100441" y="321421"/>
                    </a:lnTo>
                    <a:lnTo>
                      <a:pt x="93660" y="325987"/>
                    </a:lnTo>
                    <a:lnTo>
                      <a:pt x="85344" y="327659"/>
                    </a:lnTo>
                    <a:lnTo>
                      <a:pt x="77027" y="325987"/>
                    </a:lnTo>
                    <a:lnTo>
                      <a:pt x="70246" y="321421"/>
                    </a:lnTo>
                    <a:lnTo>
                      <a:pt x="65680" y="314640"/>
                    </a:lnTo>
                    <a:lnTo>
                      <a:pt x="64007" y="306323"/>
                    </a:lnTo>
                    <a:lnTo>
                      <a:pt x="65680" y="298007"/>
                    </a:lnTo>
                    <a:lnTo>
                      <a:pt x="70246" y="291226"/>
                    </a:lnTo>
                    <a:lnTo>
                      <a:pt x="77027" y="286660"/>
                    </a:lnTo>
                    <a:lnTo>
                      <a:pt x="85344" y="284987"/>
                    </a:lnTo>
                    <a:lnTo>
                      <a:pt x="93660" y="286660"/>
                    </a:lnTo>
                    <a:lnTo>
                      <a:pt x="100441" y="291226"/>
                    </a:lnTo>
                    <a:lnTo>
                      <a:pt x="105007" y="298007"/>
                    </a:lnTo>
                    <a:lnTo>
                      <a:pt x="106679" y="306323"/>
                    </a:lnTo>
                    <a:close/>
                  </a:path>
                </a:pathLst>
              </a:custGeom>
              <a:ln w="19812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8" name="object 19">
                <a:extLst>
                  <a:ext uri="{FF2B5EF4-FFF2-40B4-BE49-F238E27FC236}">
                    <a16:creationId xmlns:a16="http://schemas.microsoft.com/office/drawing/2014/main" id="{00A34379-2A29-F801-1E86-11893F9EE376}"/>
                  </a:ext>
                </a:extLst>
              </p:cNvPr>
              <p:cNvSpPr/>
              <p:nvPr/>
            </p:nvSpPr>
            <p:spPr>
              <a:xfrm>
                <a:off x="10197846" y="3557777"/>
                <a:ext cx="254635" cy="506095"/>
              </a:xfrm>
              <a:custGeom>
                <a:avLst/>
                <a:gdLst/>
                <a:ahLst/>
                <a:cxnLst/>
                <a:rect l="l" t="t" r="r" b="b"/>
                <a:pathLst>
                  <a:path w="254634" h="506095">
                    <a:moveTo>
                      <a:pt x="63626" y="210820"/>
                    </a:moveTo>
                    <a:lnTo>
                      <a:pt x="0" y="168656"/>
                    </a:lnTo>
                    <a:lnTo>
                      <a:pt x="0" y="42163"/>
                    </a:lnTo>
                    <a:lnTo>
                      <a:pt x="63626" y="0"/>
                    </a:lnTo>
                    <a:lnTo>
                      <a:pt x="190880" y="75565"/>
                    </a:lnTo>
                    <a:lnTo>
                      <a:pt x="190880" y="157607"/>
                    </a:lnTo>
                    <a:lnTo>
                      <a:pt x="254507" y="193548"/>
                    </a:lnTo>
                    <a:lnTo>
                      <a:pt x="254507" y="255778"/>
                    </a:lnTo>
                    <a:lnTo>
                      <a:pt x="254507" y="316230"/>
                    </a:lnTo>
                    <a:lnTo>
                      <a:pt x="190880" y="358394"/>
                    </a:lnTo>
                    <a:lnTo>
                      <a:pt x="190880" y="432181"/>
                    </a:lnTo>
                    <a:lnTo>
                      <a:pt x="63626" y="505968"/>
                    </a:lnTo>
                    <a:lnTo>
                      <a:pt x="0" y="474345"/>
                    </a:lnTo>
                    <a:lnTo>
                      <a:pt x="0" y="256413"/>
                    </a:lnTo>
                  </a:path>
                </a:pathLst>
              </a:custGeom>
              <a:ln w="19811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23F1CF7-D362-40F4-F5D3-E51962E49953}"/>
              </a:ext>
            </a:extLst>
          </p:cNvPr>
          <p:cNvGrpSpPr/>
          <p:nvPr/>
        </p:nvGrpSpPr>
        <p:grpSpPr>
          <a:xfrm>
            <a:off x="9412855" y="4743910"/>
            <a:ext cx="1520825" cy="768607"/>
            <a:chOff x="9438958" y="4939224"/>
            <a:chExt cx="1520825" cy="768607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5D4E02B1-B947-2829-BC83-51C26391E133}"/>
                </a:ext>
              </a:extLst>
            </p:cNvPr>
            <p:cNvSpPr txBox="1"/>
            <p:nvPr/>
          </p:nvSpPr>
          <p:spPr>
            <a:xfrm>
              <a:off x="9438958" y="5526371"/>
              <a:ext cx="1520825" cy="1814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Next</a:t>
              </a:r>
              <a:r>
                <a:rPr kumimoji="0" sz="1100" b="0" i="0" u="none" strike="noStrike" kern="0" cap="none" spc="-45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 </a:t>
              </a:r>
              <a:r>
                <a:rPr kumimoji="0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best</a:t>
              </a:r>
              <a:r>
                <a:rPr kumimoji="0" sz="11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 </a:t>
              </a:r>
              <a:r>
                <a:rPr kumimoji="0" sz="1100" b="0" i="0" u="none" strike="noStrike" kern="0" cap="none" spc="-1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rPr>
                <a:t>action</a:t>
              </a:r>
              <a:endParaRPr kumimoji="0" sz="11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cs typeface="Trebuchet MS"/>
              </a:endParaRPr>
            </a:p>
          </p:txBody>
        </p:sp>
        <p:grpSp>
          <p:nvGrpSpPr>
            <p:cNvPr id="19" name="object 20">
              <a:extLst>
                <a:ext uri="{FF2B5EF4-FFF2-40B4-BE49-F238E27FC236}">
                  <a16:creationId xmlns:a16="http://schemas.microsoft.com/office/drawing/2014/main" id="{1758ACC8-E6F2-894C-46E3-BFD1B36C2F46}"/>
                </a:ext>
              </a:extLst>
            </p:cNvPr>
            <p:cNvGrpSpPr/>
            <p:nvPr/>
          </p:nvGrpSpPr>
          <p:grpSpPr>
            <a:xfrm>
              <a:off x="9935528" y="4939224"/>
              <a:ext cx="527685" cy="527685"/>
              <a:chOff x="9934956" y="4832603"/>
              <a:chExt cx="527685" cy="527685"/>
            </a:xfrm>
          </p:grpSpPr>
          <p:sp>
            <p:nvSpPr>
              <p:cNvPr id="20" name="object 21">
                <a:extLst>
                  <a:ext uri="{FF2B5EF4-FFF2-40B4-BE49-F238E27FC236}">
                    <a16:creationId xmlns:a16="http://schemas.microsoft.com/office/drawing/2014/main" id="{EB7D406E-F80B-5646-33A4-B4364E968D50}"/>
                  </a:ext>
                </a:extLst>
              </p:cNvPr>
              <p:cNvSpPr/>
              <p:nvPr/>
            </p:nvSpPr>
            <p:spPr>
              <a:xfrm>
                <a:off x="9944862" y="4842509"/>
                <a:ext cx="508000" cy="508000"/>
              </a:xfrm>
              <a:custGeom>
                <a:avLst/>
                <a:gdLst/>
                <a:ahLst/>
                <a:cxnLst/>
                <a:rect l="l" t="t" r="r" b="b"/>
                <a:pathLst>
                  <a:path w="508000" h="508000">
                    <a:moveTo>
                      <a:pt x="0" y="312419"/>
                    </a:moveTo>
                    <a:lnTo>
                      <a:pt x="0" y="256794"/>
                    </a:lnTo>
                    <a:lnTo>
                      <a:pt x="0" y="201167"/>
                    </a:lnTo>
                    <a:lnTo>
                      <a:pt x="0" y="312419"/>
                    </a:lnTo>
                    <a:close/>
                  </a:path>
                  <a:path w="508000" h="508000">
                    <a:moveTo>
                      <a:pt x="126492" y="256031"/>
                    </a:moveTo>
                    <a:lnTo>
                      <a:pt x="126492" y="190372"/>
                    </a:lnTo>
                    <a:lnTo>
                      <a:pt x="190500" y="158876"/>
                    </a:lnTo>
                    <a:lnTo>
                      <a:pt x="190500" y="96012"/>
                    </a:lnTo>
                  </a:path>
                  <a:path w="508000" h="508000">
                    <a:moveTo>
                      <a:pt x="126492" y="190500"/>
                    </a:moveTo>
                    <a:lnTo>
                      <a:pt x="64008" y="158495"/>
                    </a:lnTo>
                  </a:path>
                  <a:path w="508000" h="508000">
                    <a:moveTo>
                      <a:pt x="126492" y="117347"/>
                    </a:moveTo>
                    <a:lnTo>
                      <a:pt x="126492" y="39623"/>
                    </a:lnTo>
                  </a:path>
                  <a:path w="508000" h="508000">
                    <a:moveTo>
                      <a:pt x="0" y="257556"/>
                    </a:moveTo>
                    <a:lnTo>
                      <a:pt x="60960" y="220979"/>
                    </a:lnTo>
                  </a:path>
                  <a:path w="508000" h="508000">
                    <a:moveTo>
                      <a:pt x="64008" y="359663"/>
                    </a:moveTo>
                    <a:lnTo>
                      <a:pt x="126492" y="316991"/>
                    </a:lnTo>
                  </a:path>
                  <a:path w="508000" h="508000">
                    <a:moveTo>
                      <a:pt x="121920" y="472439"/>
                    </a:moveTo>
                    <a:lnTo>
                      <a:pt x="182880" y="437387"/>
                    </a:lnTo>
                  </a:path>
                  <a:path w="508000" h="508000">
                    <a:moveTo>
                      <a:pt x="115824" y="391667"/>
                    </a:moveTo>
                    <a:lnTo>
                      <a:pt x="252984" y="316991"/>
                    </a:lnTo>
                  </a:path>
                  <a:path w="508000" h="508000">
                    <a:moveTo>
                      <a:pt x="64008" y="295656"/>
                    </a:moveTo>
                    <a:lnTo>
                      <a:pt x="126492" y="254507"/>
                    </a:lnTo>
                  </a:path>
                  <a:path w="508000" h="508000">
                    <a:moveTo>
                      <a:pt x="252984" y="42290"/>
                    </a:moveTo>
                    <a:lnTo>
                      <a:pt x="189738" y="0"/>
                    </a:lnTo>
                    <a:lnTo>
                      <a:pt x="63246" y="74040"/>
                    </a:lnTo>
                    <a:lnTo>
                      <a:pt x="63246" y="157987"/>
                    </a:lnTo>
                    <a:lnTo>
                      <a:pt x="0" y="190245"/>
                    </a:lnTo>
                    <a:lnTo>
                      <a:pt x="0" y="256539"/>
                    </a:lnTo>
                    <a:lnTo>
                      <a:pt x="0" y="317245"/>
                    </a:lnTo>
                    <a:lnTo>
                      <a:pt x="63246" y="359537"/>
                    </a:lnTo>
                    <a:lnTo>
                      <a:pt x="63246" y="433450"/>
                    </a:lnTo>
                    <a:lnTo>
                      <a:pt x="189738" y="507491"/>
                    </a:lnTo>
                    <a:lnTo>
                      <a:pt x="252984" y="473455"/>
                    </a:lnTo>
                    <a:lnTo>
                      <a:pt x="252984" y="253745"/>
                    </a:lnTo>
                    <a:lnTo>
                      <a:pt x="189738" y="221995"/>
                    </a:lnTo>
                  </a:path>
                  <a:path w="508000" h="508000">
                    <a:moveTo>
                      <a:pt x="190500" y="348995"/>
                    </a:moveTo>
                    <a:lnTo>
                      <a:pt x="190500" y="296544"/>
                    </a:lnTo>
                    <a:lnTo>
                      <a:pt x="126492" y="254507"/>
                    </a:lnTo>
                  </a:path>
                  <a:path w="508000" h="508000">
                    <a:moveTo>
                      <a:pt x="507492" y="201167"/>
                    </a:moveTo>
                    <a:lnTo>
                      <a:pt x="507492" y="256794"/>
                    </a:lnTo>
                    <a:lnTo>
                      <a:pt x="507492" y="312419"/>
                    </a:lnTo>
                    <a:lnTo>
                      <a:pt x="507492" y="201167"/>
                    </a:lnTo>
                    <a:close/>
                  </a:path>
                </a:pathLst>
              </a:custGeom>
              <a:ln w="19812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B567C9EB-06F4-D1C2-FCC9-3CDB26579306}"/>
                  </a:ext>
                </a:extLst>
              </p:cNvPr>
              <p:cNvSpPr/>
              <p:nvPr/>
            </p:nvSpPr>
            <p:spPr>
              <a:xfrm>
                <a:off x="10197846" y="4938521"/>
                <a:ext cx="254635" cy="327660"/>
              </a:xfrm>
              <a:custGeom>
                <a:avLst/>
                <a:gdLst/>
                <a:ahLst/>
                <a:cxnLst/>
                <a:rect l="l" t="t" r="r" b="b"/>
                <a:pathLst>
                  <a:path w="254634" h="327660">
                    <a:moveTo>
                      <a:pt x="190500" y="188975"/>
                    </a:moveTo>
                    <a:lnTo>
                      <a:pt x="254507" y="220979"/>
                    </a:lnTo>
                  </a:path>
                  <a:path w="254634" h="327660">
                    <a:moveTo>
                      <a:pt x="190500" y="21335"/>
                    </a:moveTo>
                    <a:lnTo>
                      <a:pt x="147827" y="21335"/>
                    </a:lnTo>
                  </a:path>
                  <a:path w="254634" h="327660">
                    <a:moveTo>
                      <a:pt x="0" y="306323"/>
                    </a:moveTo>
                    <a:lnTo>
                      <a:pt x="64007" y="306323"/>
                    </a:lnTo>
                  </a:path>
                  <a:path w="254634" h="327660">
                    <a:moveTo>
                      <a:pt x="147827" y="20573"/>
                    </a:moveTo>
                    <a:lnTo>
                      <a:pt x="146202" y="28557"/>
                    </a:lnTo>
                    <a:lnTo>
                      <a:pt x="141779" y="35099"/>
                    </a:lnTo>
                    <a:lnTo>
                      <a:pt x="135237" y="39522"/>
                    </a:lnTo>
                    <a:lnTo>
                      <a:pt x="127253" y="41147"/>
                    </a:lnTo>
                    <a:lnTo>
                      <a:pt x="119270" y="39522"/>
                    </a:lnTo>
                    <a:lnTo>
                      <a:pt x="112728" y="35099"/>
                    </a:lnTo>
                    <a:lnTo>
                      <a:pt x="108305" y="28557"/>
                    </a:lnTo>
                    <a:lnTo>
                      <a:pt x="106679" y="20573"/>
                    </a:lnTo>
                    <a:lnTo>
                      <a:pt x="108305" y="12590"/>
                    </a:lnTo>
                    <a:lnTo>
                      <a:pt x="112728" y="6048"/>
                    </a:lnTo>
                    <a:lnTo>
                      <a:pt x="119270" y="1625"/>
                    </a:lnTo>
                    <a:lnTo>
                      <a:pt x="127253" y="0"/>
                    </a:lnTo>
                    <a:lnTo>
                      <a:pt x="135237" y="1625"/>
                    </a:lnTo>
                    <a:lnTo>
                      <a:pt x="141779" y="6048"/>
                    </a:lnTo>
                    <a:lnTo>
                      <a:pt x="146202" y="12590"/>
                    </a:lnTo>
                    <a:lnTo>
                      <a:pt x="147827" y="20573"/>
                    </a:lnTo>
                    <a:close/>
                  </a:path>
                  <a:path w="254634" h="327660">
                    <a:moveTo>
                      <a:pt x="190500" y="179069"/>
                    </a:moveTo>
                    <a:lnTo>
                      <a:pt x="188827" y="187053"/>
                    </a:lnTo>
                    <a:lnTo>
                      <a:pt x="184261" y="193595"/>
                    </a:lnTo>
                    <a:lnTo>
                      <a:pt x="177480" y="198018"/>
                    </a:lnTo>
                    <a:lnTo>
                      <a:pt x="169163" y="199644"/>
                    </a:lnTo>
                    <a:lnTo>
                      <a:pt x="160847" y="198018"/>
                    </a:lnTo>
                    <a:lnTo>
                      <a:pt x="154066" y="193595"/>
                    </a:lnTo>
                    <a:lnTo>
                      <a:pt x="149500" y="187053"/>
                    </a:lnTo>
                    <a:lnTo>
                      <a:pt x="147827" y="179069"/>
                    </a:lnTo>
                    <a:lnTo>
                      <a:pt x="149500" y="171086"/>
                    </a:lnTo>
                    <a:lnTo>
                      <a:pt x="154066" y="164544"/>
                    </a:lnTo>
                    <a:lnTo>
                      <a:pt x="160847" y="160121"/>
                    </a:lnTo>
                    <a:lnTo>
                      <a:pt x="169163" y="158495"/>
                    </a:lnTo>
                    <a:lnTo>
                      <a:pt x="177480" y="160121"/>
                    </a:lnTo>
                    <a:lnTo>
                      <a:pt x="184261" y="164544"/>
                    </a:lnTo>
                    <a:lnTo>
                      <a:pt x="188827" y="171086"/>
                    </a:lnTo>
                    <a:lnTo>
                      <a:pt x="190500" y="179069"/>
                    </a:lnTo>
                    <a:close/>
                  </a:path>
                  <a:path w="254634" h="327660">
                    <a:moveTo>
                      <a:pt x="106679" y="126491"/>
                    </a:moveTo>
                    <a:lnTo>
                      <a:pt x="105007" y="134808"/>
                    </a:lnTo>
                    <a:lnTo>
                      <a:pt x="100441" y="141589"/>
                    </a:lnTo>
                    <a:lnTo>
                      <a:pt x="93660" y="146155"/>
                    </a:lnTo>
                    <a:lnTo>
                      <a:pt x="85344" y="147827"/>
                    </a:lnTo>
                    <a:lnTo>
                      <a:pt x="77027" y="146155"/>
                    </a:lnTo>
                    <a:lnTo>
                      <a:pt x="70246" y="141589"/>
                    </a:lnTo>
                    <a:lnTo>
                      <a:pt x="65680" y="134808"/>
                    </a:lnTo>
                    <a:lnTo>
                      <a:pt x="64007" y="126491"/>
                    </a:lnTo>
                    <a:lnTo>
                      <a:pt x="65680" y="118175"/>
                    </a:lnTo>
                    <a:lnTo>
                      <a:pt x="70246" y="111394"/>
                    </a:lnTo>
                    <a:lnTo>
                      <a:pt x="77027" y="106828"/>
                    </a:lnTo>
                    <a:lnTo>
                      <a:pt x="85344" y="105155"/>
                    </a:lnTo>
                    <a:lnTo>
                      <a:pt x="93660" y="106828"/>
                    </a:lnTo>
                    <a:lnTo>
                      <a:pt x="100441" y="111394"/>
                    </a:lnTo>
                    <a:lnTo>
                      <a:pt x="105007" y="118175"/>
                    </a:lnTo>
                    <a:lnTo>
                      <a:pt x="106679" y="126491"/>
                    </a:lnTo>
                    <a:close/>
                  </a:path>
                  <a:path w="254634" h="327660">
                    <a:moveTo>
                      <a:pt x="106679" y="306323"/>
                    </a:moveTo>
                    <a:lnTo>
                      <a:pt x="105007" y="314640"/>
                    </a:lnTo>
                    <a:lnTo>
                      <a:pt x="100441" y="321421"/>
                    </a:lnTo>
                    <a:lnTo>
                      <a:pt x="93660" y="325987"/>
                    </a:lnTo>
                    <a:lnTo>
                      <a:pt x="85344" y="327659"/>
                    </a:lnTo>
                    <a:lnTo>
                      <a:pt x="77027" y="325987"/>
                    </a:lnTo>
                    <a:lnTo>
                      <a:pt x="70246" y="321421"/>
                    </a:lnTo>
                    <a:lnTo>
                      <a:pt x="65680" y="314640"/>
                    </a:lnTo>
                    <a:lnTo>
                      <a:pt x="64007" y="306323"/>
                    </a:lnTo>
                    <a:lnTo>
                      <a:pt x="65680" y="298007"/>
                    </a:lnTo>
                    <a:lnTo>
                      <a:pt x="70246" y="291226"/>
                    </a:lnTo>
                    <a:lnTo>
                      <a:pt x="77027" y="286660"/>
                    </a:lnTo>
                    <a:lnTo>
                      <a:pt x="85344" y="284988"/>
                    </a:lnTo>
                    <a:lnTo>
                      <a:pt x="93660" y="286660"/>
                    </a:lnTo>
                    <a:lnTo>
                      <a:pt x="100441" y="291226"/>
                    </a:lnTo>
                    <a:lnTo>
                      <a:pt x="105007" y="298007"/>
                    </a:lnTo>
                    <a:lnTo>
                      <a:pt x="106679" y="306323"/>
                    </a:lnTo>
                    <a:close/>
                  </a:path>
                </a:pathLst>
              </a:custGeom>
              <a:ln w="19812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2" name="object 23">
                <a:extLst>
                  <a:ext uri="{FF2B5EF4-FFF2-40B4-BE49-F238E27FC236}">
                    <a16:creationId xmlns:a16="http://schemas.microsoft.com/office/drawing/2014/main" id="{DA803F54-849C-2546-16DB-6558F0DE2C2A}"/>
                  </a:ext>
                </a:extLst>
              </p:cNvPr>
              <p:cNvSpPr/>
              <p:nvPr/>
            </p:nvSpPr>
            <p:spPr>
              <a:xfrm>
                <a:off x="10197846" y="4842509"/>
                <a:ext cx="254635" cy="508000"/>
              </a:xfrm>
              <a:custGeom>
                <a:avLst/>
                <a:gdLst/>
                <a:ahLst/>
                <a:cxnLst/>
                <a:rect l="l" t="t" r="r" b="b"/>
                <a:pathLst>
                  <a:path w="254634" h="508000">
                    <a:moveTo>
                      <a:pt x="63626" y="211454"/>
                    </a:moveTo>
                    <a:lnTo>
                      <a:pt x="0" y="169163"/>
                    </a:lnTo>
                    <a:lnTo>
                      <a:pt x="0" y="42290"/>
                    </a:lnTo>
                    <a:lnTo>
                      <a:pt x="63626" y="0"/>
                    </a:lnTo>
                    <a:lnTo>
                      <a:pt x="190880" y="75818"/>
                    </a:lnTo>
                    <a:lnTo>
                      <a:pt x="190880" y="158114"/>
                    </a:lnTo>
                    <a:lnTo>
                      <a:pt x="254507" y="194056"/>
                    </a:lnTo>
                    <a:lnTo>
                      <a:pt x="254507" y="256539"/>
                    </a:lnTo>
                    <a:lnTo>
                      <a:pt x="254507" y="317245"/>
                    </a:lnTo>
                    <a:lnTo>
                      <a:pt x="190880" y="359537"/>
                    </a:lnTo>
                    <a:lnTo>
                      <a:pt x="190880" y="433450"/>
                    </a:lnTo>
                    <a:lnTo>
                      <a:pt x="63626" y="507491"/>
                    </a:lnTo>
                    <a:lnTo>
                      <a:pt x="0" y="475741"/>
                    </a:lnTo>
                    <a:lnTo>
                      <a:pt x="0" y="257175"/>
                    </a:lnTo>
                  </a:path>
                </a:pathLst>
              </a:custGeom>
              <a:ln w="19811">
                <a:solidFill>
                  <a:schemeClr val="accent2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</p:grp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787DEFE-A429-FD4D-F75F-452946E58781}"/>
              </a:ext>
            </a:extLst>
          </p:cNvPr>
          <p:cNvCxnSpPr>
            <a:cxnSpLocks/>
          </p:cNvCxnSpPr>
          <p:nvPr/>
        </p:nvCxnSpPr>
        <p:spPr>
          <a:xfrm>
            <a:off x="9066055" y="3203008"/>
            <a:ext cx="22144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AA31D80-EE00-008D-CED4-C5836294CB2C}"/>
              </a:ext>
            </a:extLst>
          </p:cNvPr>
          <p:cNvCxnSpPr>
            <a:cxnSpLocks/>
          </p:cNvCxnSpPr>
          <p:nvPr/>
        </p:nvCxnSpPr>
        <p:spPr>
          <a:xfrm>
            <a:off x="9066055" y="4486978"/>
            <a:ext cx="22144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B719EAD-BA6B-1322-D4AD-59ED91017836}"/>
              </a:ext>
            </a:extLst>
          </p:cNvPr>
          <p:cNvCxnSpPr>
            <a:cxnSpLocks/>
          </p:cNvCxnSpPr>
          <p:nvPr/>
        </p:nvCxnSpPr>
        <p:spPr>
          <a:xfrm rot="5400000" flipV="1">
            <a:off x="8584432" y="2497040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7C4F7CA-DA71-AC16-DC1B-E533B661DBD3}"/>
              </a:ext>
            </a:extLst>
          </p:cNvPr>
          <p:cNvCxnSpPr>
            <a:cxnSpLocks/>
          </p:cNvCxnSpPr>
          <p:nvPr/>
        </p:nvCxnSpPr>
        <p:spPr>
          <a:xfrm rot="5400000" flipV="1">
            <a:off x="8584432" y="3807229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AF88900-4C78-E9CC-34A2-2B7D157DFBFC}"/>
              </a:ext>
            </a:extLst>
          </p:cNvPr>
          <p:cNvCxnSpPr>
            <a:cxnSpLocks/>
          </p:cNvCxnSpPr>
          <p:nvPr/>
        </p:nvCxnSpPr>
        <p:spPr>
          <a:xfrm rot="5400000" flipV="1">
            <a:off x="8584432" y="5096503"/>
            <a:ext cx="0" cy="325778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bject 11">
            <a:extLst>
              <a:ext uri="{FF2B5EF4-FFF2-40B4-BE49-F238E27FC236}">
                <a16:creationId xmlns:a16="http://schemas.microsoft.com/office/drawing/2014/main" id="{6C825E30-6FE8-9FD6-D105-DA3E7C2F3A3E}"/>
              </a:ext>
            </a:extLst>
          </p:cNvPr>
          <p:cNvSpPr/>
          <p:nvPr/>
        </p:nvSpPr>
        <p:spPr>
          <a:xfrm>
            <a:off x="2727960" y="2527659"/>
            <a:ext cx="457518" cy="476108"/>
          </a:xfrm>
          <a:custGeom>
            <a:avLst/>
            <a:gdLst/>
            <a:ahLst/>
            <a:cxnLst/>
            <a:rect l="l" t="t" r="r" b="b"/>
            <a:pathLst>
              <a:path w="562609" h="585470">
                <a:moveTo>
                  <a:pt x="264108" y="0"/>
                </a:moveTo>
                <a:lnTo>
                  <a:pt x="201174" y="2539"/>
                </a:lnTo>
                <a:lnTo>
                  <a:pt x="140121" y="11429"/>
                </a:lnTo>
                <a:lnTo>
                  <a:pt x="85214" y="25399"/>
                </a:lnTo>
                <a:lnTo>
                  <a:pt x="40715" y="44449"/>
                </a:lnTo>
                <a:lnTo>
                  <a:pt x="0" y="93979"/>
                </a:lnTo>
                <a:lnTo>
                  <a:pt x="39" y="95249"/>
                </a:lnTo>
                <a:lnTo>
                  <a:pt x="799" y="100329"/>
                </a:lnTo>
                <a:lnTo>
                  <a:pt x="56938" y="519429"/>
                </a:lnTo>
                <a:lnTo>
                  <a:pt x="107716" y="563879"/>
                </a:lnTo>
                <a:lnTo>
                  <a:pt x="157332" y="576579"/>
                </a:lnTo>
                <a:lnTo>
                  <a:pt x="212190" y="584199"/>
                </a:lnTo>
                <a:lnTo>
                  <a:pt x="264109" y="585469"/>
                </a:lnTo>
                <a:lnTo>
                  <a:pt x="296986" y="585470"/>
                </a:lnTo>
                <a:lnTo>
                  <a:pt x="329152" y="582930"/>
                </a:lnTo>
                <a:lnTo>
                  <a:pt x="388305" y="572770"/>
                </a:lnTo>
                <a:lnTo>
                  <a:pt x="427101" y="561340"/>
                </a:lnTo>
                <a:lnTo>
                  <a:pt x="432521" y="558800"/>
                </a:lnTo>
                <a:lnTo>
                  <a:pt x="264109" y="558799"/>
                </a:lnTo>
                <a:lnTo>
                  <a:pt x="188515" y="554989"/>
                </a:lnTo>
                <a:lnTo>
                  <a:pt x="131723" y="543559"/>
                </a:lnTo>
                <a:lnTo>
                  <a:pt x="95991" y="529589"/>
                </a:lnTo>
                <a:lnTo>
                  <a:pt x="83579" y="518159"/>
                </a:lnTo>
                <a:lnTo>
                  <a:pt x="83545" y="516889"/>
                </a:lnTo>
                <a:lnTo>
                  <a:pt x="32520" y="137159"/>
                </a:lnTo>
                <a:lnTo>
                  <a:pt x="115977" y="137159"/>
                </a:lnTo>
                <a:lnTo>
                  <a:pt x="110335" y="135889"/>
                </a:lnTo>
                <a:lnTo>
                  <a:pt x="107902" y="135889"/>
                </a:lnTo>
                <a:lnTo>
                  <a:pt x="102471" y="134619"/>
                </a:lnTo>
                <a:lnTo>
                  <a:pt x="99472" y="133349"/>
                </a:lnTo>
                <a:lnTo>
                  <a:pt x="94352" y="132079"/>
                </a:lnTo>
                <a:lnTo>
                  <a:pt x="92186" y="132079"/>
                </a:lnTo>
                <a:lnTo>
                  <a:pt x="87255" y="130809"/>
                </a:lnTo>
                <a:lnTo>
                  <a:pt x="84511" y="129539"/>
                </a:lnTo>
                <a:lnTo>
                  <a:pt x="79891" y="128269"/>
                </a:lnTo>
                <a:lnTo>
                  <a:pt x="77969" y="126999"/>
                </a:lnTo>
                <a:lnTo>
                  <a:pt x="71116" y="124459"/>
                </a:lnTo>
                <a:lnTo>
                  <a:pt x="68906" y="124459"/>
                </a:lnTo>
                <a:lnTo>
                  <a:pt x="67029" y="123189"/>
                </a:lnTo>
                <a:lnTo>
                  <a:pt x="65374" y="123189"/>
                </a:lnTo>
                <a:lnTo>
                  <a:pt x="63597" y="121919"/>
                </a:lnTo>
                <a:lnTo>
                  <a:pt x="61536" y="120649"/>
                </a:lnTo>
                <a:lnTo>
                  <a:pt x="59363" y="120649"/>
                </a:lnTo>
                <a:lnTo>
                  <a:pt x="55831" y="118109"/>
                </a:lnTo>
                <a:lnTo>
                  <a:pt x="54432" y="118109"/>
                </a:lnTo>
                <a:lnTo>
                  <a:pt x="51153" y="116839"/>
                </a:lnTo>
                <a:lnTo>
                  <a:pt x="49300" y="115569"/>
                </a:lnTo>
                <a:lnTo>
                  <a:pt x="46355" y="114299"/>
                </a:lnTo>
                <a:lnTo>
                  <a:pt x="45249" y="113029"/>
                </a:lnTo>
                <a:lnTo>
                  <a:pt x="44022" y="113029"/>
                </a:lnTo>
                <a:lnTo>
                  <a:pt x="42556" y="111759"/>
                </a:lnTo>
                <a:lnTo>
                  <a:pt x="41010" y="110489"/>
                </a:lnTo>
                <a:lnTo>
                  <a:pt x="38665" y="109219"/>
                </a:lnTo>
                <a:lnTo>
                  <a:pt x="37825" y="107949"/>
                </a:lnTo>
                <a:lnTo>
                  <a:pt x="35759" y="106679"/>
                </a:lnTo>
                <a:lnTo>
                  <a:pt x="34533" y="105409"/>
                </a:lnTo>
                <a:lnTo>
                  <a:pt x="32800" y="104139"/>
                </a:lnTo>
                <a:lnTo>
                  <a:pt x="32254" y="104139"/>
                </a:lnTo>
                <a:lnTo>
                  <a:pt x="30814" y="101599"/>
                </a:lnTo>
                <a:lnTo>
                  <a:pt x="29948" y="101599"/>
                </a:lnTo>
                <a:lnTo>
                  <a:pt x="28855" y="99059"/>
                </a:lnTo>
                <a:lnTo>
                  <a:pt x="28602" y="99059"/>
                </a:lnTo>
                <a:lnTo>
                  <a:pt x="27802" y="97789"/>
                </a:lnTo>
                <a:lnTo>
                  <a:pt x="27269" y="96519"/>
                </a:lnTo>
                <a:lnTo>
                  <a:pt x="27042" y="95249"/>
                </a:lnTo>
                <a:lnTo>
                  <a:pt x="26683" y="92709"/>
                </a:lnTo>
                <a:lnTo>
                  <a:pt x="38807" y="77469"/>
                </a:lnTo>
                <a:lnTo>
                  <a:pt x="71240" y="59689"/>
                </a:lnTo>
                <a:lnTo>
                  <a:pt x="121352" y="43179"/>
                </a:lnTo>
                <a:lnTo>
                  <a:pt x="186518" y="30479"/>
                </a:lnTo>
                <a:lnTo>
                  <a:pt x="264108" y="26669"/>
                </a:lnTo>
                <a:lnTo>
                  <a:pt x="445999" y="26670"/>
                </a:lnTo>
                <a:lnTo>
                  <a:pt x="443032" y="25400"/>
                </a:lnTo>
                <a:lnTo>
                  <a:pt x="388119" y="11430"/>
                </a:lnTo>
                <a:lnTo>
                  <a:pt x="327057" y="2540"/>
                </a:lnTo>
                <a:lnTo>
                  <a:pt x="264108" y="0"/>
                </a:lnTo>
                <a:close/>
              </a:path>
              <a:path w="562609" h="585470">
                <a:moveTo>
                  <a:pt x="343234" y="262890"/>
                </a:moveTo>
                <a:lnTo>
                  <a:pt x="280269" y="262890"/>
                </a:lnTo>
                <a:lnTo>
                  <a:pt x="325856" y="284480"/>
                </a:lnTo>
                <a:lnTo>
                  <a:pt x="374404" y="306070"/>
                </a:lnTo>
                <a:lnTo>
                  <a:pt x="422916" y="325120"/>
                </a:lnTo>
                <a:lnTo>
                  <a:pt x="468396" y="340360"/>
                </a:lnTo>
                <a:lnTo>
                  <a:pt x="444806" y="515620"/>
                </a:lnTo>
                <a:lnTo>
                  <a:pt x="444717" y="516890"/>
                </a:lnTo>
                <a:lnTo>
                  <a:pt x="444684" y="518160"/>
                </a:lnTo>
                <a:lnTo>
                  <a:pt x="443548" y="520700"/>
                </a:lnTo>
                <a:lnTo>
                  <a:pt x="439374" y="524510"/>
                </a:lnTo>
                <a:lnTo>
                  <a:pt x="431011" y="529590"/>
                </a:lnTo>
                <a:lnTo>
                  <a:pt x="417305" y="535940"/>
                </a:lnTo>
                <a:lnTo>
                  <a:pt x="409494" y="539750"/>
                </a:lnTo>
                <a:lnTo>
                  <a:pt x="355321" y="552450"/>
                </a:lnTo>
                <a:lnTo>
                  <a:pt x="295494" y="558800"/>
                </a:lnTo>
                <a:lnTo>
                  <a:pt x="432521" y="558800"/>
                </a:lnTo>
                <a:lnTo>
                  <a:pt x="468217" y="530860"/>
                </a:lnTo>
                <a:lnTo>
                  <a:pt x="494409" y="346710"/>
                </a:lnTo>
                <a:lnTo>
                  <a:pt x="551023" y="346710"/>
                </a:lnTo>
                <a:lnTo>
                  <a:pt x="555740" y="341630"/>
                </a:lnTo>
                <a:lnTo>
                  <a:pt x="560383" y="336550"/>
                </a:lnTo>
                <a:lnTo>
                  <a:pt x="562227" y="330200"/>
                </a:lnTo>
                <a:lnTo>
                  <a:pt x="561566" y="326390"/>
                </a:lnTo>
                <a:lnTo>
                  <a:pt x="527920" y="326390"/>
                </a:lnTo>
                <a:lnTo>
                  <a:pt x="519854" y="325120"/>
                </a:lnTo>
                <a:lnTo>
                  <a:pt x="509773" y="323850"/>
                </a:lnTo>
                <a:lnTo>
                  <a:pt x="497863" y="321310"/>
                </a:lnTo>
                <a:lnTo>
                  <a:pt x="498905" y="313690"/>
                </a:lnTo>
                <a:lnTo>
                  <a:pt x="471995" y="313690"/>
                </a:lnTo>
                <a:lnTo>
                  <a:pt x="432501" y="299720"/>
                </a:lnTo>
                <a:lnTo>
                  <a:pt x="387866" y="281940"/>
                </a:lnTo>
                <a:lnTo>
                  <a:pt x="343234" y="262890"/>
                </a:lnTo>
                <a:close/>
              </a:path>
              <a:path w="562609" h="585470">
                <a:moveTo>
                  <a:pt x="240551" y="396239"/>
                </a:moveTo>
                <a:lnTo>
                  <a:pt x="133881" y="396239"/>
                </a:lnTo>
                <a:lnTo>
                  <a:pt x="127928" y="402589"/>
                </a:lnTo>
                <a:lnTo>
                  <a:pt x="127928" y="510539"/>
                </a:lnTo>
                <a:lnTo>
                  <a:pt x="133882" y="515619"/>
                </a:lnTo>
                <a:lnTo>
                  <a:pt x="240551" y="515619"/>
                </a:lnTo>
                <a:lnTo>
                  <a:pt x="246516" y="510539"/>
                </a:lnTo>
                <a:lnTo>
                  <a:pt x="246516" y="488949"/>
                </a:lnTo>
                <a:lnTo>
                  <a:pt x="154596" y="488949"/>
                </a:lnTo>
                <a:lnTo>
                  <a:pt x="154596" y="422909"/>
                </a:lnTo>
                <a:lnTo>
                  <a:pt x="246516" y="422909"/>
                </a:lnTo>
                <a:lnTo>
                  <a:pt x="246516" y="402589"/>
                </a:lnTo>
                <a:lnTo>
                  <a:pt x="240551" y="396239"/>
                </a:lnTo>
                <a:close/>
              </a:path>
              <a:path w="562609" h="585470">
                <a:moveTo>
                  <a:pt x="246516" y="422909"/>
                </a:moveTo>
                <a:lnTo>
                  <a:pt x="219859" y="422909"/>
                </a:lnTo>
                <a:lnTo>
                  <a:pt x="219859" y="488949"/>
                </a:lnTo>
                <a:lnTo>
                  <a:pt x="246516" y="488949"/>
                </a:lnTo>
                <a:lnTo>
                  <a:pt x="246516" y="422909"/>
                </a:lnTo>
                <a:close/>
              </a:path>
              <a:path w="562609" h="585470">
                <a:moveTo>
                  <a:pt x="355140" y="337820"/>
                </a:moveTo>
                <a:lnTo>
                  <a:pt x="329611" y="342900"/>
                </a:lnTo>
                <a:lnTo>
                  <a:pt x="308740" y="356870"/>
                </a:lnTo>
                <a:lnTo>
                  <a:pt x="294656" y="378460"/>
                </a:lnTo>
                <a:lnTo>
                  <a:pt x="289488" y="403860"/>
                </a:lnTo>
                <a:lnTo>
                  <a:pt x="294656" y="429260"/>
                </a:lnTo>
                <a:lnTo>
                  <a:pt x="308740" y="450850"/>
                </a:lnTo>
                <a:lnTo>
                  <a:pt x="329611" y="464820"/>
                </a:lnTo>
                <a:lnTo>
                  <a:pt x="355140" y="469900"/>
                </a:lnTo>
                <a:lnTo>
                  <a:pt x="380669" y="464820"/>
                </a:lnTo>
                <a:lnTo>
                  <a:pt x="401540" y="450850"/>
                </a:lnTo>
                <a:lnTo>
                  <a:pt x="406511" y="443230"/>
                </a:lnTo>
                <a:lnTo>
                  <a:pt x="355140" y="443230"/>
                </a:lnTo>
                <a:lnTo>
                  <a:pt x="339980" y="440690"/>
                </a:lnTo>
                <a:lnTo>
                  <a:pt x="327583" y="431800"/>
                </a:lnTo>
                <a:lnTo>
                  <a:pt x="319215" y="419100"/>
                </a:lnTo>
                <a:lnTo>
                  <a:pt x="316144" y="403860"/>
                </a:lnTo>
                <a:lnTo>
                  <a:pt x="319215" y="388620"/>
                </a:lnTo>
                <a:lnTo>
                  <a:pt x="327583" y="375920"/>
                </a:lnTo>
                <a:lnTo>
                  <a:pt x="339980" y="367030"/>
                </a:lnTo>
                <a:lnTo>
                  <a:pt x="355140" y="364490"/>
                </a:lnTo>
                <a:lnTo>
                  <a:pt x="406511" y="364490"/>
                </a:lnTo>
                <a:lnTo>
                  <a:pt x="401540" y="356870"/>
                </a:lnTo>
                <a:lnTo>
                  <a:pt x="380669" y="342900"/>
                </a:lnTo>
                <a:lnTo>
                  <a:pt x="355140" y="337820"/>
                </a:lnTo>
                <a:close/>
              </a:path>
              <a:path w="562609" h="585470">
                <a:moveTo>
                  <a:pt x="406511" y="364490"/>
                </a:moveTo>
                <a:lnTo>
                  <a:pt x="355140" y="364490"/>
                </a:lnTo>
                <a:lnTo>
                  <a:pt x="370305" y="367030"/>
                </a:lnTo>
                <a:lnTo>
                  <a:pt x="382702" y="375920"/>
                </a:lnTo>
                <a:lnTo>
                  <a:pt x="391067" y="388620"/>
                </a:lnTo>
                <a:lnTo>
                  <a:pt x="394136" y="403860"/>
                </a:lnTo>
                <a:lnTo>
                  <a:pt x="391067" y="419100"/>
                </a:lnTo>
                <a:lnTo>
                  <a:pt x="382702" y="431800"/>
                </a:lnTo>
                <a:lnTo>
                  <a:pt x="370305" y="440690"/>
                </a:lnTo>
                <a:lnTo>
                  <a:pt x="355140" y="443230"/>
                </a:lnTo>
                <a:lnTo>
                  <a:pt x="406511" y="443230"/>
                </a:lnTo>
                <a:lnTo>
                  <a:pt x="415625" y="429260"/>
                </a:lnTo>
                <a:lnTo>
                  <a:pt x="420793" y="403860"/>
                </a:lnTo>
                <a:lnTo>
                  <a:pt x="415625" y="378460"/>
                </a:lnTo>
                <a:lnTo>
                  <a:pt x="406511" y="364490"/>
                </a:lnTo>
                <a:close/>
              </a:path>
              <a:path w="562609" h="585470">
                <a:moveTo>
                  <a:pt x="163263" y="229869"/>
                </a:moveTo>
                <a:lnTo>
                  <a:pt x="156759" y="231139"/>
                </a:lnTo>
                <a:lnTo>
                  <a:pt x="151830" y="234949"/>
                </a:lnTo>
                <a:lnTo>
                  <a:pt x="91220" y="336549"/>
                </a:lnTo>
                <a:lnTo>
                  <a:pt x="91153" y="341629"/>
                </a:lnTo>
                <a:lnTo>
                  <a:pt x="95896" y="350519"/>
                </a:lnTo>
                <a:lnTo>
                  <a:pt x="100317" y="353059"/>
                </a:lnTo>
                <a:lnTo>
                  <a:pt x="226223" y="353059"/>
                </a:lnTo>
                <a:lnTo>
                  <a:pt x="230644" y="350519"/>
                </a:lnTo>
                <a:lnTo>
                  <a:pt x="233021" y="345439"/>
                </a:lnTo>
                <a:lnTo>
                  <a:pt x="235387" y="341629"/>
                </a:lnTo>
                <a:lnTo>
                  <a:pt x="235320" y="336549"/>
                </a:lnTo>
                <a:lnTo>
                  <a:pt x="229257" y="326389"/>
                </a:lnTo>
                <a:lnTo>
                  <a:pt x="128672" y="326389"/>
                </a:lnTo>
                <a:lnTo>
                  <a:pt x="163270" y="267969"/>
                </a:lnTo>
                <a:lnTo>
                  <a:pt x="194393" y="267969"/>
                </a:lnTo>
                <a:lnTo>
                  <a:pt x="174688" y="234949"/>
                </a:lnTo>
                <a:lnTo>
                  <a:pt x="169765" y="231139"/>
                </a:lnTo>
                <a:lnTo>
                  <a:pt x="163263" y="229869"/>
                </a:lnTo>
                <a:close/>
              </a:path>
              <a:path w="562609" h="585470">
                <a:moveTo>
                  <a:pt x="551023" y="346710"/>
                </a:moveTo>
                <a:lnTo>
                  <a:pt x="494409" y="346710"/>
                </a:lnTo>
                <a:lnTo>
                  <a:pt x="503639" y="347980"/>
                </a:lnTo>
                <a:lnTo>
                  <a:pt x="512370" y="350520"/>
                </a:lnTo>
                <a:lnTo>
                  <a:pt x="537062" y="350520"/>
                </a:lnTo>
                <a:lnTo>
                  <a:pt x="544760" y="349250"/>
                </a:lnTo>
                <a:lnTo>
                  <a:pt x="551023" y="346710"/>
                </a:lnTo>
                <a:close/>
              </a:path>
              <a:path w="562609" h="585470">
                <a:moveTo>
                  <a:pt x="194393" y="267969"/>
                </a:moveTo>
                <a:lnTo>
                  <a:pt x="163270" y="267969"/>
                </a:lnTo>
                <a:lnTo>
                  <a:pt x="197868" y="326389"/>
                </a:lnTo>
                <a:lnTo>
                  <a:pt x="229257" y="326389"/>
                </a:lnTo>
                <a:lnTo>
                  <a:pt x="194393" y="267969"/>
                </a:lnTo>
                <a:close/>
              </a:path>
              <a:path w="562609" h="585470">
                <a:moveTo>
                  <a:pt x="546242" y="299720"/>
                </a:moveTo>
                <a:lnTo>
                  <a:pt x="500817" y="299720"/>
                </a:lnTo>
                <a:lnTo>
                  <a:pt x="515560" y="308610"/>
                </a:lnTo>
                <a:lnTo>
                  <a:pt x="525284" y="316230"/>
                </a:lnTo>
                <a:lnTo>
                  <a:pt x="531016" y="321310"/>
                </a:lnTo>
                <a:lnTo>
                  <a:pt x="533782" y="325120"/>
                </a:lnTo>
                <a:lnTo>
                  <a:pt x="527920" y="326390"/>
                </a:lnTo>
                <a:lnTo>
                  <a:pt x="561566" y="326390"/>
                </a:lnTo>
                <a:lnTo>
                  <a:pt x="560905" y="322580"/>
                </a:lnTo>
                <a:lnTo>
                  <a:pt x="555962" y="311150"/>
                </a:lnTo>
                <a:lnTo>
                  <a:pt x="546242" y="299720"/>
                </a:lnTo>
                <a:close/>
              </a:path>
              <a:path w="562609" h="585470">
                <a:moveTo>
                  <a:pt x="522530" y="137160"/>
                </a:moveTo>
                <a:lnTo>
                  <a:pt x="495741" y="137160"/>
                </a:lnTo>
                <a:lnTo>
                  <a:pt x="471995" y="313690"/>
                </a:lnTo>
                <a:lnTo>
                  <a:pt x="498905" y="313690"/>
                </a:lnTo>
                <a:lnTo>
                  <a:pt x="500817" y="299720"/>
                </a:lnTo>
                <a:lnTo>
                  <a:pt x="546242" y="299720"/>
                </a:lnTo>
                <a:lnTo>
                  <a:pt x="545163" y="298450"/>
                </a:lnTo>
                <a:lnTo>
                  <a:pt x="528175" y="284480"/>
                </a:lnTo>
                <a:lnTo>
                  <a:pt x="504671" y="270510"/>
                </a:lnTo>
                <a:lnTo>
                  <a:pt x="522530" y="137160"/>
                </a:lnTo>
                <a:close/>
              </a:path>
              <a:path w="562609" h="585470">
                <a:moveTo>
                  <a:pt x="264120" y="212089"/>
                </a:moveTo>
                <a:lnTo>
                  <a:pt x="253292" y="214629"/>
                </a:lnTo>
                <a:lnTo>
                  <a:pt x="244436" y="220979"/>
                </a:lnTo>
                <a:lnTo>
                  <a:pt x="238458" y="229869"/>
                </a:lnTo>
                <a:lnTo>
                  <a:pt x="236264" y="240029"/>
                </a:lnTo>
                <a:lnTo>
                  <a:pt x="238458" y="251459"/>
                </a:lnTo>
                <a:lnTo>
                  <a:pt x="244436" y="260349"/>
                </a:lnTo>
                <a:lnTo>
                  <a:pt x="253292" y="266699"/>
                </a:lnTo>
                <a:lnTo>
                  <a:pt x="264120" y="267969"/>
                </a:lnTo>
                <a:lnTo>
                  <a:pt x="270151" y="267970"/>
                </a:lnTo>
                <a:lnTo>
                  <a:pt x="275704" y="266700"/>
                </a:lnTo>
                <a:lnTo>
                  <a:pt x="280269" y="262890"/>
                </a:lnTo>
                <a:lnTo>
                  <a:pt x="343234" y="262890"/>
                </a:lnTo>
                <a:lnTo>
                  <a:pt x="340258" y="261620"/>
                </a:lnTo>
                <a:lnTo>
                  <a:pt x="297222" y="241300"/>
                </a:lnTo>
                <a:lnTo>
                  <a:pt x="262920" y="241299"/>
                </a:lnTo>
                <a:lnTo>
                  <a:pt x="262920" y="240029"/>
                </a:lnTo>
                <a:lnTo>
                  <a:pt x="294532" y="240030"/>
                </a:lnTo>
                <a:lnTo>
                  <a:pt x="291842" y="238760"/>
                </a:lnTo>
                <a:lnTo>
                  <a:pt x="289287" y="228600"/>
                </a:lnTo>
                <a:lnTo>
                  <a:pt x="283283" y="220980"/>
                </a:lnTo>
                <a:lnTo>
                  <a:pt x="274629" y="214630"/>
                </a:lnTo>
                <a:lnTo>
                  <a:pt x="264120" y="212089"/>
                </a:lnTo>
                <a:close/>
              </a:path>
              <a:path w="562609" h="585470">
                <a:moveTo>
                  <a:pt x="294532" y="240030"/>
                </a:moveTo>
                <a:lnTo>
                  <a:pt x="264620" y="240029"/>
                </a:lnTo>
                <a:lnTo>
                  <a:pt x="263698" y="241299"/>
                </a:lnTo>
                <a:lnTo>
                  <a:pt x="297222" y="241300"/>
                </a:lnTo>
                <a:lnTo>
                  <a:pt x="294532" y="240030"/>
                </a:lnTo>
                <a:close/>
              </a:path>
              <a:path w="562609" h="585470">
                <a:moveTo>
                  <a:pt x="300739" y="177800"/>
                </a:moveTo>
                <a:lnTo>
                  <a:pt x="227501" y="177799"/>
                </a:lnTo>
                <a:lnTo>
                  <a:pt x="232621" y="179069"/>
                </a:lnTo>
                <a:lnTo>
                  <a:pt x="295607" y="179070"/>
                </a:lnTo>
                <a:lnTo>
                  <a:pt x="300739" y="177800"/>
                </a:lnTo>
                <a:close/>
              </a:path>
              <a:path w="562609" h="585470">
                <a:moveTo>
                  <a:pt x="339813" y="175260"/>
                </a:moveTo>
                <a:lnTo>
                  <a:pt x="188371" y="175259"/>
                </a:lnTo>
                <a:lnTo>
                  <a:pt x="196501" y="176529"/>
                </a:lnTo>
                <a:lnTo>
                  <a:pt x="203188" y="176529"/>
                </a:lnTo>
                <a:lnTo>
                  <a:pt x="209930" y="177799"/>
                </a:lnTo>
                <a:lnTo>
                  <a:pt x="318288" y="177800"/>
                </a:lnTo>
                <a:lnTo>
                  <a:pt x="325052" y="176530"/>
                </a:lnTo>
                <a:lnTo>
                  <a:pt x="339813" y="175260"/>
                </a:lnTo>
                <a:close/>
              </a:path>
              <a:path w="562609" h="585470">
                <a:moveTo>
                  <a:pt x="362604" y="172720"/>
                </a:moveTo>
                <a:lnTo>
                  <a:pt x="165624" y="172719"/>
                </a:lnTo>
                <a:lnTo>
                  <a:pt x="174510" y="173989"/>
                </a:lnTo>
                <a:lnTo>
                  <a:pt x="182396" y="175259"/>
                </a:lnTo>
                <a:lnTo>
                  <a:pt x="345821" y="175260"/>
                </a:lnTo>
                <a:lnTo>
                  <a:pt x="353741" y="173990"/>
                </a:lnTo>
                <a:lnTo>
                  <a:pt x="362604" y="172720"/>
                </a:lnTo>
                <a:close/>
              </a:path>
              <a:path w="562609" h="585470">
                <a:moveTo>
                  <a:pt x="374144" y="171450"/>
                </a:moveTo>
                <a:lnTo>
                  <a:pt x="154129" y="171449"/>
                </a:lnTo>
                <a:lnTo>
                  <a:pt x="160726" y="172719"/>
                </a:lnTo>
                <a:lnTo>
                  <a:pt x="367569" y="172720"/>
                </a:lnTo>
                <a:lnTo>
                  <a:pt x="374144" y="171450"/>
                </a:lnTo>
                <a:close/>
              </a:path>
              <a:path w="562609" h="585470">
                <a:moveTo>
                  <a:pt x="397290" y="167640"/>
                </a:moveTo>
                <a:lnTo>
                  <a:pt x="130927" y="167639"/>
                </a:lnTo>
                <a:lnTo>
                  <a:pt x="138080" y="168909"/>
                </a:lnTo>
                <a:lnTo>
                  <a:pt x="144344" y="170179"/>
                </a:lnTo>
                <a:lnTo>
                  <a:pt x="152396" y="171449"/>
                </a:lnTo>
                <a:lnTo>
                  <a:pt x="375843" y="171450"/>
                </a:lnTo>
                <a:lnTo>
                  <a:pt x="383896" y="170180"/>
                </a:lnTo>
                <a:lnTo>
                  <a:pt x="390182" y="168910"/>
                </a:lnTo>
                <a:lnTo>
                  <a:pt x="397290" y="167640"/>
                </a:lnTo>
                <a:close/>
              </a:path>
              <a:path w="562609" h="585470">
                <a:moveTo>
                  <a:pt x="434321" y="160020"/>
                </a:moveTo>
                <a:lnTo>
                  <a:pt x="95374" y="160019"/>
                </a:lnTo>
                <a:lnTo>
                  <a:pt x="104015" y="162559"/>
                </a:lnTo>
                <a:lnTo>
                  <a:pt x="112012" y="163829"/>
                </a:lnTo>
                <a:lnTo>
                  <a:pt x="118765" y="165099"/>
                </a:lnTo>
                <a:lnTo>
                  <a:pt x="123807" y="166369"/>
                </a:lnTo>
                <a:lnTo>
                  <a:pt x="129949" y="167639"/>
                </a:lnTo>
                <a:lnTo>
                  <a:pt x="398201" y="167640"/>
                </a:lnTo>
                <a:lnTo>
                  <a:pt x="404365" y="166370"/>
                </a:lnTo>
                <a:lnTo>
                  <a:pt x="409463" y="165100"/>
                </a:lnTo>
                <a:lnTo>
                  <a:pt x="416250" y="163830"/>
                </a:lnTo>
                <a:lnTo>
                  <a:pt x="424236" y="162560"/>
                </a:lnTo>
                <a:lnTo>
                  <a:pt x="428656" y="161290"/>
                </a:lnTo>
                <a:lnTo>
                  <a:pt x="434321" y="160020"/>
                </a:lnTo>
                <a:close/>
              </a:path>
              <a:path w="562609" h="585470">
                <a:moveTo>
                  <a:pt x="115977" y="137159"/>
                </a:moveTo>
                <a:lnTo>
                  <a:pt x="32520" y="137159"/>
                </a:lnTo>
                <a:lnTo>
                  <a:pt x="35786" y="138429"/>
                </a:lnTo>
                <a:lnTo>
                  <a:pt x="39318" y="139699"/>
                </a:lnTo>
                <a:lnTo>
                  <a:pt x="43916" y="142239"/>
                </a:lnTo>
                <a:lnTo>
                  <a:pt x="44942" y="143509"/>
                </a:lnTo>
                <a:lnTo>
                  <a:pt x="49207" y="144779"/>
                </a:lnTo>
                <a:lnTo>
                  <a:pt x="52646" y="146049"/>
                </a:lnTo>
                <a:lnTo>
                  <a:pt x="57657" y="148589"/>
                </a:lnTo>
                <a:lnTo>
                  <a:pt x="64319" y="151129"/>
                </a:lnTo>
                <a:lnTo>
                  <a:pt x="68184" y="152399"/>
                </a:lnTo>
                <a:lnTo>
                  <a:pt x="73249" y="153669"/>
                </a:lnTo>
                <a:lnTo>
                  <a:pt x="74282" y="154939"/>
                </a:lnTo>
                <a:lnTo>
                  <a:pt x="80457" y="156209"/>
                </a:lnTo>
                <a:lnTo>
                  <a:pt x="85722" y="157479"/>
                </a:lnTo>
                <a:lnTo>
                  <a:pt x="92542" y="160019"/>
                </a:lnTo>
                <a:lnTo>
                  <a:pt x="435709" y="160020"/>
                </a:lnTo>
                <a:lnTo>
                  <a:pt x="442506" y="157480"/>
                </a:lnTo>
                <a:lnTo>
                  <a:pt x="447815" y="156210"/>
                </a:lnTo>
                <a:lnTo>
                  <a:pt x="453957" y="154940"/>
                </a:lnTo>
                <a:lnTo>
                  <a:pt x="455957" y="153670"/>
                </a:lnTo>
                <a:lnTo>
                  <a:pt x="460011" y="152400"/>
                </a:lnTo>
                <a:lnTo>
                  <a:pt x="236108" y="152399"/>
                </a:lnTo>
                <a:lnTo>
                  <a:pt x="233432" y="151129"/>
                </a:lnTo>
                <a:lnTo>
                  <a:pt x="211673" y="151129"/>
                </a:lnTo>
                <a:lnTo>
                  <a:pt x="208730" y="149859"/>
                </a:lnTo>
                <a:lnTo>
                  <a:pt x="196368" y="149859"/>
                </a:lnTo>
                <a:lnTo>
                  <a:pt x="191881" y="148589"/>
                </a:lnTo>
                <a:lnTo>
                  <a:pt x="185639" y="148589"/>
                </a:lnTo>
                <a:lnTo>
                  <a:pt x="178375" y="147319"/>
                </a:lnTo>
                <a:lnTo>
                  <a:pt x="170156" y="147319"/>
                </a:lnTo>
                <a:lnTo>
                  <a:pt x="167113" y="146049"/>
                </a:lnTo>
                <a:lnTo>
                  <a:pt x="164247" y="146049"/>
                </a:lnTo>
                <a:lnTo>
                  <a:pt x="157383" y="144779"/>
                </a:lnTo>
                <a:lnTo>
                  <a:pt x="153429" y="144779"/>
                </a:lnTo>
                <a:lnTo>
                  <a:pt x="146787" y="143509"/>
                </a:lnTo>
                <a:lnTo>
                  <a:pt x="144055" y="143509"/>
                </a:lnTo>
                <a:lnTo>
                  <a:pt x="137680" y="142239"/>
                </a:lnTo>
                <a:lnTo>
                  <a:pt x="134037" y="140969"/>
                </a:lnTo>
                <a:lnTo>
                  <a:pt x="127772" y="139699"/>
                </a:lnTo>
                <a:lnTo>
                  <a:pt x="125140" y="139699"/>
                </a:lnTo>
                <a:lnTo>
                  <a:pt x="119231" y="138429"/>
                </a:lnTo>
                <a:lnTo>
                  <a:pt x="115977" y="137159"/>
                </a:lnTo>
                <a:close/>
              </a:path>
              <a:path w="562609" h="585470">
                <a:moveTo>
                  <a:pt x="445999" y="26670"/>
                </a:moveTo>
                <a:lnTo>
                  <a:pt x="264108" y="26669"/>
                </a:lnTo>
                <a:lnTo>
                  <a:pt x="341716" y="30480"/>
                </a:lnTo>
                <a:lnTo>
                  <a:pt x="406893" y="43180"/>
                </a:lnTo>
                <a:lnTo>
                  <a:pt x="457011" y="59690"/>
                </a:lnTo>
                <a:lnTo>
                  <a:pt x="489442" y="77470"/>
                </a:lnTo>
                <a:lnTo>
                  <a:pt x="501561" y="92710"/>
                </a:lnTo>
                <a:lnTo>
                  <a:pt x="501217" y="95250"/>
                </a:lnTo>
                <a:lnTo>
                  <a:pt x="500961" y="96520"/>
                </a:lnTo>
                <a:lnTo>
                  <a:pt x="500450" y="97790"/>
                </a:lnTo>
                <a:lnTo>
                  <a:pt x="499651" y="99060"/>
                </a:lnTo>
                <a:lnTo>
                  <a:pt x="499395" y="99060"/>
                </a:lnTo>
                <a:lnTo>
                  <a:pt x="498318" y="101600"/>
                </a:lnTo>
                <a:lnTo>
                  <a:pt x="497452" y="101600"/>
                </a:lnTo>
                <a:lnTo>
                  <a:pt x="495985" y="104140"/>
                </a:lnTo>
                <a:lnTo>
                  <a:pt x="495452" y="104140"/>
                </a:lnTo>
                <a:lnTo>
                  <a:pt x="493720" y="105410"/>
                </a:lnTo>
                <a:lnTo>
                  <a:pt x="492520" y="106680"/>
                </a:lnTo>
                <a:lnTo>
                  <a:pt x="490421" y="107950"/>
                </a:lnTo>
                <a:lnTo>
                  <a:pt x="489599" y="109220"/>
                </a:lnTo>
                <a:lnTo>
                  <a:pt x="487256" y="110490"/>
                </a:lnTo>
                <a:lnTo>
                  <a:pt x="485734" y="111760"/>
                </a:lnTo>
                <a:lnTo>
                  <a:pt x="483035" y="113030"/>
                </a:lnTo>
                <a:lnTo>
                  <a:pt x="481902" y="114300"/>
                </a:lnTo>
                <a:lnTo>
                  <a:pt x="478970" y="115570"/>
                </a:lnTo>
                <a:lnTo>
                  <a:pt x="475427" y="116840"/>
                </a:lnTo>
                <a:lnTo>
                  <a:pt x="473883" y="118110"/>
                </a:lnTo>
                <a:lnTo>
                  <a:pt x="472461" y="118110"/>
                </a:lnTo>
                <a:lnTo>
                  <a:pt x="468929" y="120650"/>
                </a:lnTo>
                <a:lnTo>
                  <a:pt x="466830" y="120650"/>
                </a:lnTo>
                <a:lnTo>
                  <a:pt x="463009" y="123190"/>
                </a:lnTo>
                <a:lnTo>
                  <a:pt x="461277" y="123190"/>
                </a:lnTo>
                <a:lnTo>
                  <a:pt x="457167" y="124460"/>
                </a:lnTo>
                <a:lnTo>
                  <a:pt x="450403" y="127000"/>
                </a:lnTo>
                <a:lnTo>
                  <a:pt x="448415" y="128270"/>
                </a:lnTo>
                <a:lnTo>
                  <a:pt x="443806" y="129540"/>
                </a:lnTo>
                <a:lnTo>
                  <a:pt x="441173" y="129540"/>
                </a:lnTo>
                <a:lnTo>
                  <a:pt x="438641" y="130810"/>
                </a:lnTo>
                <a:lnTo>
                  <a:pt x="436253" y="132080"/>
                </a:lnTo>
                <a:lnTo>
                  <a:pt x="433987" y="132080"/>
                </a:lnTo>
                <a:lnTo>
                  <a:pt x="428856" y="133350"/>
                </a:lnTo>
                <a:lnTo>
                  <a:pt x="426013" y="134620"/>
                </a:lnTo>
                <a:lnTo>
                  <a:pt x="420592" y="135890"/>
                </a:lnTo>
                <a:lnTo>
                  <a:pt x="418038" y="135890"/>
                </a:lnTo>
                <a:lnTo>
                  <a:pt x="412385" y="137160"/>
                </a:lnTo>
                <a:lnTo>
                  <a:pt x="406298" y="138430"/>
                </a:lnTo>
                <a:lnTo>
                  <a:pt x="403388" y="139700"/>
                </a:lnTo>
                <a:lnTo>
                  <a:pt x="400589" y="139700"/>
                </a:lnTo>
                <a:lnTo>
                  <a:pt x="394358" y="140970"/>
                </a:lnTo>
                <a:lnTo>
                  <a:pt x="390926" y="142240"/>
                </a:lnTo>
                <a:lnTo>
                  <a:pt x="384540" y="143510"/>
                </a:lnTo>
                <a:lnTo>
                  <a:pt x="381608" y="143510"/>
                </a:lnTo>
                <a:lnTo>
                  <a:pt x="374943" y="144780"/>
                </a:lnTo>
                <a:lnTo>
                  <a:pt x="371200" y="144780"/>
                </a:lnTo>
                <a:lnTo>
                  <a:pt x="364370" y="146050"/>
                </a:lnTo>
                <a:lnTo>
                  <a:pt x="361304" y="146050"/>
                </a:lnTo>
                <a:lnTo>
                  <a:pt x="354240" y="147320"/>
                </a:lnTo>
                <a:lnTo>
                  <a:pt x="350209" y="147320"/>
                </a:lnTo>
                <a:lnTo>
                  <a:pt x="342945" y="148590"/>
                </a:lnTo>
                <a:lnTo>
                  <a:pt x="339735" y="148590"/>
                </a:lnTo>
                <a:lnTo>
                  <a:pt x="332005" y="149860"/>
                </a:lnTo>
                <a:lnTo>
                  <a:pt x="319809" y="149860"/>
                </a:lnTo>
                <a:lnTo>
                  <a:pt x="316688" y="151130"/>
                </a:lnTo>
                <a:lnTo>
                  <a:pt x="294963" y="151130"/>
                </a:lnTo>
                <a:lnTo>
                  <a:pt x="292209" y="152400"/>
                </a:lnTo>
                <a:lnTo>
                  <a:pt x="460011" y="152400"/>
                </a:lnTo>
                <a:lnTo>
                  <a:pt x="463942" y="151130"/>
                </a:lnTo>
                <a:lnTo>
                  <a:pt x="469163" y="148590"/>
                </a:lnTo>
                <a:lnTo>
                  <a:pt x="475605" y="146050"/>
                </a:lnTo>
                <a:lnTo>
                  <a:pt x="479092" y="144780"/>
                </a:lnTo>
                <a:lnTo>
                  <a:pt x="483346" y="143510"/>
                </a:lnTo>
                <a:lnTo>
                  <a:pt x="484334" y="142240"/>
                </a:lnTo>
                <a:lnTo>
                  <a:pt x="488933" y="139700"/>
                </a:lnTo>
                <a:lnTo>
                  <a:pt x="492465" y="138430"/>
                </a:lnTo>
                <a:lnTo>
                  <a:pt x="495741" y="137160"/>
                </a:lnTo>
                <a:lnTo>
                  <a:pt x="522530" y="137160"/>
                </a:lnTo>
                <a:lnTo>
                  <a:pt x="527462" y="100330"/>
                </a:lnTo>
                <a:lnTo>
                  <a:pt x="528206" y="95250"/>
                </a:lnTo>
                <a:lnTo>
                  <a:pt x="528251" y="93980"/>
                </a:lnTo>
                <a:lnTo>
                  <a:pt x="517361" y="67310"/>
                </a:lnTo>
                <a:lnTo>
                  <a:pt x="487534" y="44450"/>
                </a:lnTo>
                <a:lnTo>
                  <a:pt x="445999" y="2667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6" name="object 11">
            <a:extLst>
              <a:ext uri="{FF2B5EF4-FFF2-40B4-BE49-F238E27FC236}">
                <a16:creationId xmlns:a16="http://schemas.microsoft.com/office/drawing/2014/main" id="{D7D5DF89-D367-F08B-3405-BD46068F3EED}"/>
              </a:ext>
            </a:extLst>
          </p:cNvPr>
          <p:cNvSpPr/>
          <p:nvPr/>
        </p:nvSpPr>
        <p:spPr>
          <a:xfrm>
            <a:off x="2727960" y="3337218"/>
            <a:ext cx="457518" cy="476108"/>
          </a:xfrm>
          <a:custGeom>
            <a:avLst/>
            <a:gdLst/>
            <a:ahLst/>
            <a:cxnLst/>
            <a:rect l="l" t="t" r="r" b="b"/>
            <a:pathLst>
              <a:path w="562609" h="585470">
                <a:moveTo>
                  <a:pt x="264108" y="0"/>
                </a:moveTo>
                <a:lnTo>
                  <a:pt x="201174" y="2539"/>
                </a:lnTo>
                <a:lnTo>
                  <a:pt x="140121" y="11429"/>
                </a:lnTo>
                <a:lnTo>
                  <a:pt x="85214" y="25399"/>
                </a:lnTo>
                <a:lnTo>
                  <a:pt x="40715" y="44449"/>
                </a:lnTo>
                <a:lnTo>
                  <a:pt x="0" y="93979"/>
                </a:lnTo>
                <a:lnTo>
                  <a:pt x="39" y="95249"/>
                </a:lnTo>
                <a:lnTo>
                  <a:pt x="799" y="100329"/>
                </a:lnTo>
                <a:lnTo>
                  <a:pt x="56938" y="519429"/>
                </a:lnTo>
                <a:lnTo>
                  <a:pt x="107716" y="563879"/>
                </a:lnTo>
                <a:lnTo>
                  <a:pt x="157332" y="576579"/>
                </a:lnTo>
                <a:lnTo>
                  <a:pt x="212190" y="584199"/>
                </a:lnTo>
                <a:lnTo>
                  <a:pt x="264109" y="585469"/>
                </a:lnTo>
                <a:lnTo>
                  <a:pt x="296986" y="585470"/>
                </a:lnTo>
                <a:lnTo>
                  <a:pt x="329152" y="582930"/>
                </a:lnTo>
                <a:lnTo>
                  <a:pt x="388305" y="572770"/>
                </a:lnTo>
                <a:lnTo>
                  <a:pt x="427101" y="561340"/>
                </a:lnTo>
                <a:lnTo>
                  <a:pt x="432521" y="558800"/>
                </a:lnTo>
                <a:lnTo>
                  <a:pt x="264109" y="558799"/>
                </a:lnTo>
                <a:lnTo>
                  <a:pt x="188515" y="554989"/>
                </a:lnTo>
                <a:lnTo>
                  <a:pt x="131723" y="543559"/>
                </a:lnTo>
                <a:lnTo>
                  <a:pt x="95991" y="529589"/>
                </a:lnTo>
                <a:lnTo>
                  <a:pt x="83579" y="518159"/>
                </a:lnTo>
                <a:lnTo>
                  <a:pt x="83545" y="516889"/>
                </a:lnTo>
                <a:lnTo>
                  <a:pt x="32520" y="137159"/>
                </a:lnTo>
                <a:lnTo>
                  <a:pt x="115977" y="137159"/>
                </a:lnTo>
                <a:lnTo>
                  <a:pt x="110335" y="135889"/>
                </a:lnTo>
                <a:lnTo>
                  <a:pt x="107902" y="135889"/>
                </a:lnTo>
                <a:lnTo>
                  <a:pt x="102471" y="134619"/>
                </a:lnTo>
                <a:lnTo>
                  <a:pt x="99472" y="133349"/>
                </a:lnTo>
                <a:lnTo>
                  <a:pt x="94352" y="132079"/>
                </a:lnTo>
                <a:lnTo>
                  <a:pt x="92186" y="132079"/>
                </a:lnTo>
                <a:lnTo>
                  <a:pt x="87255" y="130809"/>
                </a:lnTo>
                <a:lnTo>
                  <a:pt x="84511" y="129539"/>
                </a:lnTo>
                <a:lnTo>
                  <a:pt x="79891" y="128269"/>
                </a:lnTo>
                <a:lnTo>
                  <a:pt x="77969" y="126999"/>
                </a:lnTo>
                <a:lnTo>
                  <a:pt x="71116" y="124459"/>
                </a:lnTo>
                <a:lnTo>
                  <a:pt x="68906" y="124459"/>
                </a:lnTo>
                <a:lnTo>
                  <a:pt x="67029" y="123189"/>
                </a:lnTo>
                <a:lnTo>
                  <a:pt x="65374" y="123189"/>
                </a:lnTo>
                <a:lnTo>
                  <a:pt x="63597" y="121919"/>
                </a:lnTo>
                <a:lnTo>
                  <a:pt x="61536" y="120649"/>
                </a:lnTo>
                <a:lnTo>
                  <a:pt x="59363" y="120649"/>
                </a:lnTo>
                <a:lnTo>
                  <a:pt x="55831" y="118109"/>
                </a:lnTo>
                <a:lnTo>
                  <a:pt x="54432" y="118109"/>
                </a:lnTo>
                <a:lnTo>
                  <a:pt x="51153" y="116839"/>
                </a:lnTo>
                <a:lnTo>
                  <a:pt x="49300" y="115569"/>
                </a:lnTo>
                <a:lnTo>
                  <a:pt x="46355" y="114299"/>
                </a:lnTo>
                <a:lnTo>
                  <a:pt x="45249" y="113029"/>
                </a:lnTo>
                <a:lnTo>
                  <a:pt x="44022" y="113029"/>
                </a:lnTo>
                <a:lnTo>
                  <a:pt x="42556" y="111759"/>
                </a:lnTo>
                <a:lnTo>
                  <a:pt x="41010" y="110489"/>
                </a:lnTo>
                <a:lnTo>
                  <a:pt x="38665" y="109219"/>
                </a:lnTo>
                <a:lnTo>
                  <a:pt x="37825" y="107949"/>
                </a:lnTo>
                <a:lnTo>
                  <a:pt x="35759" y="106679"/>
                </a:lnTo>
                <a:lnTo>
                  <a:pt x="34533" y="105409"/>
                </a:lnTo>
                <a:lnTo>
                  <a:pt x="32800" y="104139"/>
                </a:lnTo>
                <a:lnTo>
                  <a:pt x="32254" y="104139"/>
                </a:lnTo>
                <a:lnTo>
                  <a:pt x="30814" y="101599"/>
                </a:lnTo>
                <a:lnTo>
                  <a:pt x="29948" y="101599"/>
                </a:lnTo>
                <a:lnTo>
                  <a:pt x="28855" y="99059"/>
                </a:lnTo>
                <a:lnTo>
                  <a:pt x="28602" y="99059"/>
                </a:lnTo>
                <a:lnTo>
                  <a:pt x="27802" y="97789"/>
                </a:lnTo>
                <a:lnTo>
                  <a:pt x="27269" y="96519"/>
                </a:lnTo>
                <a:lnTo>
                  <a:pt x="27042" y="95249"/>
                </a:lnTo>
                <a:lnTo>
                  <a:pt x="26683" y="92709"/>
                </a:lnTo>
                <a:lnTo>
                  <a:pt x="38807" y="77469"/>
                </a:lnTo>
                <a:lnTo>
                  <a:pt x="71240" y="59689"/>
                </a:lnTo>
                <a:lnTo>
                  <a:pt x="121352" y="43179"/>
                </a:lnTo>
                <a:lnTo>
                  <a:pt x="186518" y="30479"/>
                </a:lnTo>
                <a:lnTo>
                  <a:pt x="264108" y="26669"/>
                </a:lnTo>
                <a:lnTo>
                  <a:pt x="445999" y="26670"/>
                </a:lnTo>
                <a:lnTo>
                  <a:pt x="443032" y="25400"/>
                </a:lnTo>
                <a:lnTo>
                  <a:pt x="388119" y="11430"/>
                </a:lnTo>
                <a:lnTo>
                  <a:pt x="327057" y="2540"/>
                </a:lnTo>
                <a:lnTo>
                  <a:pt x="264108" y="0"/>
                </a:lnTo>
                <a:close/>
              </a:path>
              <a:path w="562609" h="585470">
                <a:moveTo>
                  <a:pt x="343234" y="262890"/>
                </a:moveTo>
                <a:lnTo>
                  <a:pt x="280269" y="262890"/>
                </a:lnTo>
                <a:lnTo>
                  <a:pt x="325856" y="284480"/>
                </a:lnTo>
                <a:lnTo>
                  <a:pt x="374404" y="306070"/>
                </a:lnTo>
                <a:lnTo>
                  <a:pt x="422916" y="325120"/>
                </a:lnTo>
                <a:lnTo>
                  <a:pt x="468396" y="340360"/>
                </a:lnTo>
                <a:lnTo>
                  <a:pt x="444806" y="515620"/>
                </a:lnTo>
                <a:lnTo>
                  <a:pt x="444717" y="516890"/>
                </a:lnTo>
                <a:lnTo>
                  <a:pt x="444684" y="518160"/>
                </a:lnTo>
                <a:lnTo>
                  <a:pt x="443548" y="520700"/>
                </a:lnTo>
                <a:lnTo>
                  <a:pt x="439374" y="524510"/>
                </a:lnTo>
                <a:lnTo>
                  <a:pt x="431011" y="529590"/>
                </a:lnTo>
                <a:lnTo>
                  <a:pt x="417305" y="535940"/>
                </a:lnTo>
                <a:lnTo>
                  <a:pt x="409494" y="539750"/>
                </a:lnTo>
                <a:lnTo>
                  <a:pt x="355321" y="552450"/>
                </a:lnTo>
                <a:lnTo>
                  <a:pt x="295494" y="558800"/>
                </a:lnTo>
                <a:lnTo>
                  <a:pt x="432521" y="558800"/>
                </a:lnTo>
                <a:lnTo>
                  <a:pt x="468217" y="530860"/>
                </a:lnTo>
                <a:lnTo>
                  <a:pt x="494409" y="346710"/>
                </a:lnTo>
                <a:lnTo>
                  <a:pt x="551023" y="346710"/>
                </a:lnTo>
                <a:lnTo>
                  <a:pt x="555740" y="341630"/>
                </a:lnTo>
                <a:lnTo>
                  <a:pt x="560383" y="336550"/>
                </a:lnTo>
                <a:lnTo>
                  <a:pt x="562227" y="330200"/>
                </a:lnTo>
                <a:lnTo>
                  <a:pt x="561566" y="326390"/>
                </a:lnTo>
                <a:lnTo>
                  <a:pt x="527920" y="326390"/>
                </a:lnTo>
                <a:lnTo>
                  <a:pt x="519854" y="325120"/>
                </a:lnTo>
                <a:lnTo>
                  <a:pt x="509773" y="323850"/>
                </a:lnTo>
                <a:lnTo>
                  <a:pt x="497863" y="321310"/>
                </a:lnTo>
                <a:lnTo>
                  <a:pt x="498905" y="313690"/>
                </a:lnTo>
                <a:lnTo>
                  <a:pt x="471995" y="313690"/>
                </a:lnTo>
                <a:lnTo>
                  <a:pt x="432501" y="299720"/>
                </a:lnTo>
                <a:lnTo>
                  <a:pt x="387866" y="281940"/>
                </a:lnTo>
                <a:lnTo>
                  <a:pt x="343234" y="262890"/>
                </a:lnTo>
                <a:close/>
              </a:path>
              <a:path w="562609" h="585470">
                <a:moveTo>
                  <a:pt x="240551" y="396239"/>
                </a:moveTo>
                <a:lnTo>
                  <a:pt x="133881" y="396239"/>
                </a:lnTo>
                <a:lnTo>
                  <a:pt x="127928" y="402589"/>
                </a:lnTo>
                <a:lnTo>
                  <a:pt x="127928" y="510539"/>
                </a:lnTo>
                <a:lnTo>
                  <a:pt x="133882" y="515619"/>
                </a:lnTo>
                <a:lnTo>
                  <a:pt x="240551" y="515619"/>
                </a:lnTo>
                <a:lnTo>
                  <a:pt x="246516" y="510539"/>
                </a:lnTo>
                <a:lnTo>
                  <a:pt x="246516" y="488949"/>
                </a:lnTo>
                <a:lnTo>
                  <a:pt x="154596" y="488949"/>
                </a:lnTo>
                <a:lnTo>
                  <a:pt x="154596" y="422909"/>
                </a:lnTo>
                <a:lnTo>
                  <a:pt x="246516" y="422909"/>
                </a:lnTo>
                <a:lnTo>
                  <a:pt x="246516" y="402589"/>
                </a:lnTo>
                <a:lnTo>
                  <a:pt x="240551" y="396239"/>
                </a:lnTo>
                <a:close/>
              </a:path>
              <a:path w="562609" h="585470">
                <a:moveTo>
                  <a:pt x="246516" y="422909"/>
                </a:moveTo>
                <a:lnTo>
                  <a:pt x="219859" y="422909"/>
                </a:lnTo>
                <a:lnTo>
                  <a:pt x="219859" y="488949"/>
                </a:lnTo>
                <a:lnTo>
                  <a:pt x="246516" y="488949"/>
                </a:lnTo>
                <a:lnTo>
                  <a:pt x="246516" y="422909"/>
                </a:lnTo>
                <a:close/>
              </a:path>
              <a:path w="562609" h="585470">
                <a:moveTo>
                  <a:pt x="355140" y="337820"/>
                </a:moveTo>
                <a:lnTo>
                  <a:pt x="329611" y="342900"/>
                </a:lnTo>
                <a:lnTo>
                  <a:pt x="308740" y="356870"/>
                </a:lnTo>
                <a:lnTo>
                  <a:pt x="294656" y="378460"/>
                </a:lnTo>
                <a:lnTo>
                  <a:pt x="289488" y="403860"/>
                </a:lnTo>
                <a:lnTo>
                  <a:pt x="294656" y="429260"/>
                </a:lnTo>
                <a:lnTo>
                  <a:pt x="308740" y="450850"/>
                </a:lnTo>
                <a:lnTo>
                  <a:pt x="329611" y="464820"/>
                </a:lnTo>
                <a:lnTo>
                  <a:pt x="355140" y="469900"/>
                </a:lnTo>
                <a:lnTo>
                  <a:pt x="380669" y="464820"/>
                </a:lnTo>
                <a:lnTo>
                  <a:pt x="401540" y="450850"/>
                </a:lnTo>
                <a:lnTo>
                  <a:pt x="406511" y="443230"/>
                </a:lnTo>
                <a:lnTo>
                  <a:pt x="355140" y="443230"/>
                </a:lnTo>
                <a:lnTo>
                  <a:pt x="339980" y="440690"/>
                </a:lnTo>
                <a:lnTo>
                  <a:pt x="327583" y="431800"/>
                </a:lnTo>
                <a:lnTo>
                  <a:pt x="319215" y="419100"/>
                </a:lnTo>
                <a:lnTo>
                  <a:pt x="316144" y="403860"/>
                </a:lnTo>
                <a:lnTo>
                  <a:pt x="319215" y="388620"/>
                </a:lnTo>
                <a:lnTo>
                  <a:pt x="327583" y="375920"/>
                </a:lnTo>
                <a:lnTo>
                  <a:pt x="339980" y="367030"/>
                </a:lnTo>
                <a:lnTo>
                  <a:pt x="355140" y="364490"/>
                </a:lnTo>
                <a:lnTo>
                  <a:pt x="406511" y="364490"/>
                </a:lnTo>
                <a:lnTo>
                  <a:pt x="401540" y="356870"/>
                </a:lnTo>
                <a:lnTo>
                  <a:pt x="380669" y="342900"/>
                </a:lnTo>
                <a:lnTo>
                  <a:pt x="355140" y="337820"/>
                </a:lnTo>
                <a:close/>
              </a:path>
              <a:path w="562609" h="585470">
                <a:moveTo>
                  <a:pt x="406511" y="364490"/>
                </a:moveTo>
                <a:lnTo>
                  <a:pt x="355140" y="364490"/>
                </a:lnTo>
                <a:lnTo>
                  <a:pt x="370305" y="367030"/>
                </a:lnTo>
                <a:lnTo>
                  <a:pt x="382702" y="375920"/>
                </a:lnTo>
                <a:lnTo>
                  <a:pt x="391067" y="388620"/>
                </a:lnTo>
                <a:lnTo>
                  <a:pt x="394136" y="403860"/>
                </a:lnTo>
                <a:lnTo>
                  <a:pt x="391067" y="419100"/>
                </a:lnTo>
                <a:lnTo>
                  <a:pt x="382702" y="431800"/>
                </a:lnTo>
                <a:lnTo>
                  <a:pt x="370305" y="440690"/>
                </a:lnTo>
                <a:lnTo>
                  <a:pt x="355140" y="443230"/>
                </a:lnTo>
                <a:lnTo>
                  <a:pt x="406511" y="443230"/>
                </a:lnTo>
                <a:lnTo>
                  <a:pt x="415625" y="429260"/>
                </a:lnTo>
                <a:lnTo>
                  <a:pt x="420793" y="403860"/>
                </a:lnTo>
                <a:lnTo>
                  <a:pt x="415625" y="378460"/>
                </a:lnTo>
                <a:lnTo>
                  <a:pt x="406511" y="364490"/>
                </a:lnTo>
                <a:close/>
              </a:path>
              <a:path w="562609" h="585470">
                <a:moveTo>
                  <a:pt x="163263" y="229869"/>
                </a:moveTo>
                <a:lnTo>
                  <a:pt x="156759" y="231139"/>
                </a:lnTo>
                <a:lnTo>
                  <a:pt x="151830" y="234949"/>
                </a:lnTo>
                <a:lnTo>
                  <a:pt x="91220" y="336549"/>
                </a:lnTo>
                <a:lnTo>
                  <a:pt x="91153" y="341629"/>
                </a:lnTo>
                <a:lnTo>
                  <a:pt x="95896" y="350519"/>
                </a:lnTo>
                <a:lnTo>
                  <a:pt x="100317" y="353059"/>
                </a:lnTo>
                <a:lnTo>
                  <a:pt x="226223" y="353059"/>
                </a:lnTo>
                <a:lnTo>
                  <a:pt x="230644" y="350519"/>
                </a:lnTo>
                <a:lnTo>
                  <a:pt x="233021" y="345439"/>
                </a:lnTo>
                <a:lnTo>
                  <a:pt x="235387" y="341629"/>
                </a:lnTo>
                <a:lnTo>
                  <a:pt x="235320" y="336549"/>
                </a:lnTo>
                <a:lnTo>
                  <a:pt x="229257" y="326389"/>
                </a:lnTo>
                <a:lnTo>
                  <a:pt x="128672" y="326389"/>
                </a:lnTo>
                <a:lnTo>
                  <a:pt x="163270" y="267969"/>
                </a:lnTo>
                <a:lnTo>
                  <a:pt x="194393" y="267969"/>
                </a:lnTo>
                <a:lnTo>
                  <a:pt x="174688" y="234949"/>
                </a:lnTo>
                <a:lnTo>
                  <a:pt x="169765" y="231139"/>
                </a:lnTo>
                <a:lnTo>
                  <a:pt x="163263" y="229869"/>
                </a:lnTo>
                <a:close/>
              </a:path>
              <a:path w="562609" h="585470">
                <a:moveTo>
                  <a:pt x="551023" y="346710"/>
                </a:moveTo>
                <a:lnTo>
                  <a:pt x="494409" y="346710"/>
                </a:lnTo>
                <a:lnTo>
                  <a:pt x="503639" y="347980"/>
                </a:lnTo>
                <a:lnTo>
                  <a:pt x="512370" y="350520"/>
                </a:lnTo>
                <a:lnTo>
                  <a:pt x="537062" y="350520"/>
                </a:lnTo>
                <a:lnTo>
                  <a:pt x="544760" y="349250"/>
                </a:lnTo>
                <a:lnTo>
                  <a:pt x="551023" y="346710"/>
                </a:lnTo>
                <a:close/>
              </a:path>
              <a:path w="562609" h="585470">
                <a:moveTo>
                  <a:pt x="194393" y="267969"/>
                </a:moveTo>
                <a:lnTo>
                  <a:pt x="163270" y="267969"/>
                </a:lnTo>
                <a:lnTo>
                  <a:pt x="197868" y="326389"/>
                </a:lnTo>
                <a:lnTo>
                  <a:pt x="229257" y="326389"/>
                </a:lnTo>
                <a:lnTo>
                  <a:pt x="194393" y="267969"/>
                </a:lnTo>
                <a:close/>
              </a:path>
              <a:path w="562609" h="585470">
                <a:moveTo>
                  <a:pt x="546242" y="299720"/>
                </a:moveTo>
                <a:lnTo>
                  <a:pt x="500817" y="299720"/>
                </a:lnTo>
                <a:lnTo>
                  <a:pt x="515560" y="308610"/>
                </a:lnTo>
                <a:lnTo>
                  <a:pt x="525284" y="316230"/>
                </a:lnTo>
                <a:lnTo>
                  <a:pt x="531016" y="321310"/>
                </a:lnTo>
                <a:lnTo>
                  <a:pt x="533782" y="325120"/>
                </a:lnTo>
                <a:lnTo>
                  <a:pt x="527920" y="326390"/>
                </a:lnTo>
                <a:lnTo>
                  <a:pt x="561566" y="326390"/>
                </a:lnTo>
                <a:lnTo>
                  <a:pt x="560905" y="322580"/>
                </a:lnTo>
                <a:lnTo>
                  <a:pt x="555962" y="311150"/>
                </a:lnTo>
                <a:lnTo>
                  <a:pt x="546242" y="299720"/>
                </a:lnTo>
                <a:close/>
              </a:path>
              <a:path w="562609" h="585470">
                <a:moveTo>
                  <a:pt x="522530" y="137160"/>
                </a:moveTo>
                <a:lnTo>
                  <a:pt x="495741" y="137160"/>
                </a:lnTo>
                <a:lnTo>
                  <a:pt x="471995" y="313690"/>
                </a:lnTo>
                <a:lnTo>
                  <a:pt x="498905" y="313690"/>
                </a:lnTo>
                <a:lnTo>
                  <a:pt x="500817" y="299720"/>
                </a:lnTo>
                <a:lnTo>
                  <a:pt x="546242" y="299720"/>
                </a:lnTo>
                <a:lnTo>
                  <a:pt x="545163" y="298450"/>
                </a:lnTo>
                <a:lnTo>
                  <a:pt x="528175" y="284480"/>
                </a:lnTo>
                <a:lnTo>
                  <a:pt x="504671" y="270510"/>
                </a:lnTo>
                <a:lnTo>
                  <a:pt x="522530" y="137160"/>
                </a:lnTo>
                <a:close/>
              </a:path>
              <a:path w="562609" h="585470">
                <a:moveTo>
                  <a:pt x="264120" y="212089"/>
                </a:moveTo>
                <a:lnTo>
                  <a:pt x="253292" y="214629"/>
                </a:lnTo>
                <a:lnTo>
                  <a:pt x="244436" y="220979"/>
                </a:lnTo>
                <a:lnTo>
                  <a:pt x="238458" y="229869"/>
                </a:lnTo>
                <a:lnTo>
                  <a:pt x="236264" y="240029"/>
                </a:lnTo>
                <a:lnTo>
                  <a:pt x="238458" y="251459"/>
                </a:lnTo>
                <a:lnTo>
                  <a:pt x="244436" y="260349"/>
                </a:lnTo>
                <a:lnTo>
                  <a:pt x="253292" y="266699"/>
                </a:lnTo>
                <a:lnTo>
                  <a:pt x="264120" y="267969"/>
                </a:lnTo>
                <a:lnTo>
                  <a:pt x="270151" y="267970"/>
                </a:lnTo>
                <a:lnTo>
                  <a:pt x="275704" y="266700"/>
                </a:lnTo>
                <a:lnTo>
                  <a:pt x="280269" y="262890"/>
                </a:lnTo>
                <a:lnTo>
                  <a:pt x="343234" y="262890"/>
                </a:lnTo>
                <a:lnTo>
                  <a:pt x="340258" y="261620"/>
                </a:lnTo>
                <a:lnTo>
                  <a:pt x="297222" y="241300"/>
                </a:lnTo>
                <a:lnTo>
                  <a:pt x="262920" y="241299"/>
                </a:lnTo>
                <a:lnTo>
                  <a:pt x="262920" y="240029"/>
                </a:lnTo>
                <a:lnTo>
                  <a:pt x="294532" y="240030"/>
                </a:lnTo>
                <a:lnTo>
                  <a:pt x="291842" y="238760"/>
                </a:lnTo>
                <a:lnTo>
                  <a:pt x="289287" y="228600"/>
                </a:lnTo>
                <a:lnTo>
                  <a:pt x="283283" y="220980"/>
                </a:lnTo>
                <a:lnTo>
                  <a:pt x="274629" y="214630"/>
                </a:lnTo>
                <a:lnTo>
                  <a:pt x="264120" y="212089"/>
                </a:lnTo>
                <a:close/>
              </a:path>
              <a:path w="562609" h="585470">
                <a:moveTo>
                  <a:pt x="294532" y="240030"/>
                </a:moveTo>
                <a:lnTo>
                  <a:pt x="264620" y="240029"/>
                </a:lnTo>
                <a:lnTo>
                  <a:pt x="263698" y="241299"/>
                </a:lnTo>
                <a:lnTo>
                  <a:pt x="297222" y="241300"/>
                </a:lnTo>
                <a:lnTo>
                  <a:pt x="294532" y="240030"/>
                </a:lnTo>
                <a:close/>
              </a:path>
              <a:path w="562609" h="585470">
                <a:moveTo>
                  <a:pt x="300739" y="177800"/>
                </a:moveTo>
                <a:lnTo>
                  <a:pt x="227501" y="177799"/>
                </a:lnTo>
                <a:lnTo>
                  <a:pt x="232621" y="179069"/>
                </a:lnTo>
                <a:lnTo>
                  <a:pt x="295607" y="179070"/>
                </a:lnTo>
                <a:lnTo>
                  <a:pt x="300739" y="177800"/>
                </a:lnTo>
                <a:close/>
              </a:path>
              <a:path w="562609" h="585470">
                <a:moveTo>
                  <a:pt x="339813" y="175260"/>
                </a:moveTo>
                <a:lnTo>
                  <a:pt x="188371" y="175259"/>
                </a:lnTo>
                <a:lnTo>
                  <a:pt x="196501" y="176529"/>
                </a:lnTo>
                <a:lnTo>
                  <a:pt x="203188" y="176529"/>
                </a:lnTo>
                <a:lnTo>
                  <a:pt x="209930" y="177799"/>
                </a:lnTo>
                <a:lnTo>
                  <a:pt x="318288" y="177800"/>
                </a:lnTo>
                <a:lnTo>
                  <a:pt x="325052" y="176530"/>
                </a:lnTo>
                <a:lnTo>
                  <a:pt x="339813" y="175260"/>
                </a:lnTo>
                <a:close/>
              </a:path>
              <a:path w="562609" h="585470">
                <a:moveTo>
                  <a:pt x="362604" y="172720"/>
                </a:moveTo>
                <a:lnTo>
                  <a:pt x="165624" y="172719"/>
                </a:lnTo>
                <a:lnTo>
                  <a:pt x="174510" y="173989"/>
                </a:lnTo>
                <a:lnTo>
                  <a:pt x="182396" y="175259"/>
                </a:lnTo>
                <a:lnTo>
                  <a:pt x="345821" y="175260"/>
                </a:lnTo>
                <a:lnTo>
                  <a:pt x="353741" y="173990"/>
                </a:lnTo>
                <a:lnTo>
                  <a:pt x="362604" y="172720"/>
                </a:lnTo>
                <a:close/>
              </a:path>
              <a:path w="562609" h="585470">
                <a:moveTo>
                  <a:pt x="374144" y="171450"/>
                </a:moveTo>
                <a:lnTo>
                  <a:pt x="154129" y="171449"/>
                </a:lnTo>
                <a:lnTo>
                  <a:pt x="160726" y="172719"/>
                </a:lnTo>
                <a:lnTo>
                  <a:pt x="367569" y="172720"/>
                </a:lnTo>
                <a:lnTo>
                  <a:pt x="374144" y="171450"/>
                </a:lnTo>
                <a:close/>
              </a:path>
              <a:path w="562609" h="585470">
                <a:moveTo>
                  <a:pt x="397290" y="167640"/>
                </a:moveTo>
                <a:lnTo>
                  <a:pt x="130927" y="167639"/>
                </a:lnTo>
                <a:lnTo>
                  <a:pt x="138080" y="168909"/>
                </a:lnTo>
                <a:lnTo>
                  <a:pt x="144344" y="170179"/>
                </a:lnTo>
                <a:lnTo>
                  <a:pt x="152396" y="171449"/>
                </a:lnTo>
                <a:lnTo>
                  <a:pt x="375843" y="171450"/>
                </a:lnTo>
                <a:lnTo>
                  <a:pt x="383896" y="170180"/>
                </a:lnTo>
                <a:lnTo>
                  <a:pt x="390182" y="168910"/>
                </a:lnTo>
                <a:lnTo>
                  <a:pt x="397290" y="167640"/>
                </a:lnTo>
                <a:close/>
              </a:path>
              <a:path w="562609" h="585470">
                <a:moveTo>
                  <a:pt x="434321" y="160020"/>
                </a:moveTo>
                <a:lnTo>
                  <a:pt x="95374" y="160019"/>
                </a:lnTo>
                <a:lnTo>
                  <a:pt x="104015" y="162559"/>
                </a:lnTo>
                <a:lnTo>
                  <a:pt x="112012" y="163829"/>
                </a:lnTo>
                <a:lnTo>
                  <a:pt x="118765" y="165099"/>
                </a:lnTo>
                <a:lnTo>
                  <a:pt x="123807" y="166369"/>
                </a:lnTo>
                <a:lnTo>
                  <a:pt x="129949" y="167639"/>
                </a:lnTo>
                <a:lnTo>
                  <a:pt x="398201" y="167640"/>
                </a:lnTo>
                <a:lnTo>
                  <a:pt x="404365" y="166370"/>
                </a:lnTo>
                <a:lnTo>
                  <a:pt x="409463" y="165100"/>
                </a:lnTo>
                <a:lnTo>
                  <a:pt x="416250" y="163830"/>
                </a:lnTo>
                <a:lnTo>
                  <a:pt x="424236" y="162560"/>
                </a:lnTo>
                <a:lnTo>
                  <a:pt x="428656" y="161290"/>
                </a:lnTo>
                <a:lnTo>
                  <a:pt x="434321" y="160020"/>
                </a:lnTo>
                <a:close/>
              </a:path>
              <a:path w="562609" h="585470">
                <a:moveTo>
                  <a:pt x="115977" y="137159"/>
                </a:moveTo>
                <a:lnTo>
                  <a:pt x="32520" y="137159"/>
                </a:lnTo>
                <a:lnTo>
                  <a:pt x="35786" y="138429"/>
                </a:lnTo>
                <a:lnTo>
                  <a:pt x="39318" y="139699"/>
                </a:lnTo>
                <a:lnTo>
                  <a:pt x="43916" y="142239"/>
                </a:lnTo>
                <a:lnTo>
                  <a:pt x="44942" y="143509"/>
                </a:lnTo>
                <a:lnTo>
                  <a:pt x="49207" y="144779"/>
                </a:lnTo>
                <a:lnTo>
                  <a:pt x="52646" y="146049"/>
                </a:lnTo>
                <a:lnTo>
                  <a:pt x="57657" y="148589"/>
                </a:lnTo>
                <a:lnTo>
                  <a:pt x="64319" y="151129"/>
                </a:lnTo>
                <a:lnTo>
                  <a:pt x="68184" y="152399"/>
                </a:lnTo>
                <a:lnTo>
                  <a:pt x="73249" y="153669"/>
                </a:lnTo>
                <a:lnTo>
                  <a:pt x="74282" y="154939"/>
                </a:lnTo>
                <a:lnTo>
                  <a:pt x="80457" y="156209"/>
                </a:lnTo>
                <a:lnTo>
                  <a:pt x="85722" y="157479"/>
                </a:lnTo>
                <a:lnTo>
                  <a:pt x="92542" y="160019"/>
                </a:lnTo>
                <a:lnTo>
                  <a:pt x="435709" y="160020"/>
                </a:lnTo>
                <a:lnTo>
                  <a:pt x="442506" y="157480"/>
                </a:lnTo>
                <a:lnTo>
                  <a:pt x="447815" y="156210"/>
                </a:lnTo>
                <a:lnTo>
                  <a:pt x="453957" y="154940"/>
                </a:lnTo>
                <a:lnTo>
                  <a:pt x="455957" y="153670"/>
                </a:lnTo>
                <a:lnTo>
                  <a:pt x="460011" y="152400"/>
                </a:lnTo>
                <a:lnTo>
                  <a:pt x="236108" y="152399"/>
                </a:lnTo>
                <a:lnTo>
                  <a:pt x="233432" y="151129"/>
                </a:lnTo>
                <a:lnTo>
                  <a:pt x="211673" y="151129"/>
                </a:lnTo>
                <a:lnTo>
                  <a:pt x="208730" y="149859"/>
                </a:lnTo>
                <a:lnTo>
                  <a:pt x="196368" y="149859"/>
                </a:lnTo>
                <a:lnTo>
                  <a:pt x="191881" y="148589"/>
                </a:lnTo>
                <a:lnTo>
                  <a:pt x="185639" y="148589"/>
                </a:lnTo>
                <a:lnTo>
                  <a:pt x="178375" y="147319"/>
                </a:lnTo>
                <a:lnTo>
                  <a:pt x="170156" y="147319"/>
                </a:lnTo>
                <a:lnTo>
                  <a:pt x="167113" y="146049"/>
                </a:lnTo>
                <a:lnTo>
                  <a:pt x="164247" y="146049"/>
                </a:lnTo>
                <a:lnTo>
                  <a:pt x="157383" y="144779"/>
                </a:lnTo>
                <a:lnTo>
                  <a:pt x="153429" y="144779"/>
                </a:lnTo>
                <a:lnTo>
                  <a:pt x="146787" y="143509"/>
                </a:lnTo>
                <a:lnTo>
                  <a:pt x="144055" y="143509"/>
                </a:lnTo>
                <a:lnTo>
                  <a:pt x="137680" y="142239"/>
                </a:lnTo>
                <a:lnTo>
                  <a:pt x="134037" y="140969"/>
                </a:lnTo>
                <a:lnTo>
                  <a:pt x="127772" y="139699"/>
                </a:lnTo>
                <a:lnTo>
                  <a:pt x="125140" y="139699"/>
                </a:lnTo>
                <a:lnTo>
                  <a:pt x="119231" y="138429"/>
                </a:lnTo>
                <a:lnTo>
                  <a:pt x="115977" y="137159"/>
                </a:lnTo>
                <a:close/>
              </a:path>
              <a:path w="562609" h="585470">
                <a:moveTo>
                  <a:pt x="445999" y="26670"/>
                </a:moveTo>
                <a:lnTo>
                  <a:pt x="264108" y="26669"/>
                </a:lnTo>
                <a:lnTo>
                  <a:pt x="341716" y="30480"/>
                </a:lnTo>
                <a:lnTo>
                  <a:pt x="406893" y="43180"/>
                </a:lnTo>
                <a:lnTo>
                  <a:pt x="457011" y="59690"/>
                </a:lnTo>
                <a:lnTo>
                  <a:pt x="489442" y="77470"/>
                </a:lnTo>
                <a:lnTo>
                  <a:pt x="501561" y="92710"/>
                </a:lnTo>
                <a:lnTo>
                  <a:pt x="501217" y="95250"/>
                </a:lnTo>
                <a:lnTo>
                  <a:pt x="500961" y="96520"/>
                </a:lnTo>
                <a:lnTo>
                  <a:pt x="500450" y="97790"/>
                </a:lnTo>
                <a:lnTo>
                  <a:pt x="499651" y="99060"/>
                </a:lnTo>
                <a:lnTo>
                  <a:pt x="499395" y="99060"/>
                </a:lnTo>
                <a:lnTo>
                  <a:pt x="498318" y="101600"/>
                </a:lnTo>
                <a:lnTo>
                  <a:pt x="497452" y="101600"/>
                </a:lnTo>
                <a:lnTo>
                  <a:pt x="495985" y="104140"/>
                </a:lnTo>
                <a:lnTo>
                  <a:pt x="495452" y="104140"/>
                </a:lnTo>
                <a:lnTo>
                  <a:pt x="493720" y="105410"/>
                </a:lnTo>
                <a:lnTo>
                  <a:pt x="492520" y="106680"/>
                </a:lnTo>
                <a:lnTo>
                  <a:pt x="490421" y="107950"/>
                </a:lnTo>
                <a:lnTo>
                  <a:pt x="489599" y="109220"/>
                </a:lnTo>
                <a:lnTo>
                  <a:pt x="487256" y="110490"/>
                </a:lnTo>
                <a:lnTo>
                  <a:pt x="485734" y="111760"/>
                </a:lnTo>
                <a:lnTo>
                  <a:pt x="483035" y="113030"/>
                </a:lnTo>
                <a:lnTo>
                  <a:pt x="481902" y="114300"/>
                </a:lnTo>
                <a:lnTo>
                  <a:pt x="478970" y="115570"/>
                </a:lnTo>
                <a:lnTo>
                  <a:pt x="475427" y="116840"/>
                </a:lnTo>
                <a:lnTo>
                  <a:pt x="473883" y="118110"/>
                </a:lnTo>
                <a:lnTo>
                  <a:pt x="472461" y="118110"/>
                </a:lnTo>
                <a:lnTo>
                  <a:pt x="468929" y="120650"/>
                </a:lnTo>
                <a:lnTo>
                  <a:pt x="466830" y="120650"/>
                </a:lnTo>
                <a:lnTo>
                  <a:pt x="463009" y="123190"/>
                </a:lnTo>
                <a:lnTo>
                  <a:pt x="461277" y="123190"/>
                </a:lnTo>
                <a:lnTo>
                  <a:pt x="457167" y="124460"/>
                </a:lnTo>
                <a:lnTo>
                  <a:pt x="450403" y="127000"/>
                </a:lnTo>
                <a:lnTo>
                  <a:pt x="448415" y="128270"/>
                </a:lnTo>
                <a:lnTo>
                  <a:pt x="443806" y="129540"/>
                </a:lnTo>
                <a:lnTo>
                  <a:pt x="441173" y="129540"/>
                </a:lnTo>
                <a:lnTo>
                  <a:pt x="438641" y="130810"/>
                </a:lnTo>
                <a:lnTo>
                  <a:pt x="436253" y="132080"/>
                </a:lnTo>
                <a:lnTo>
                  <a:pt x="433987" y="132080"/>
                </a:lnTo>
                <a:lnTo>
                  <a:pt x="428856" y="133350"/>
                </a:lnTo>
                <a:lnTo>
                  <a:pt x="426013" y="134620"/>
                </a:lnTo>
                <a:lnTo>
                  <a:pt x="420592" y="135890"/>
                </a:lnTo>
                <a:lnTo>
                  <a:pt x="418038" y="135890"/>
                </a:lnTo>
                <a:lnTo>
                  <a:pt x="412385" y="137160"/>
                </a:lnTo>
                <a:lnTo>
                  <a:pt x="406298" y="138430"/>
                </a:lnTo>
                <a:lnTo>
                  <a:pt x="403388" y="139700"/>
                </a:lnTo>
                <a:lnTo>
                  <a:pt x="400589" y="139700"/>
                </a:lnTo>
                <a:lnTo>
                  <a:pt x="394358" y="140970"/>
                </a:lnTo>
                <a:lnTo>
                  <a:pt x="390926" y="142240"/>
                </a:lnTo>
                <a:lnTo>
                  <a:pt x="384540" y="143510"/>
                </a:lnTo>
                <a:lnTo>
                  <a:pt x="381608" y="143510"/>
                </a:lnTo>
                <a:lnTo>
                  <a:pt x="374943" y="144780"/>
                </a:lnTo>
                <a:lnTo>
                  <a:pt x="371200" y="144780"/>
                </a:lnTo>
                <a:lnTo>
                  <a:pt x="364370" y="146050"/>
                </a:lnTo>
                <a:lnTo>
                  <a:pt x="361304" y="146050"/>
                </a:lnTo>
                <a:lnTo>
                  <a:pt x="354240" y="147320"/>
                </a:lnTo>
                <a:lnTo>
                  <a:pt x="350209" y="147320"/>
                </a:lnTo>
                <a:lnTo>
                  <a:pt x="342945" y="148590"/>
                </a:lnTo>
                <a:lnTo>
                  <a:pt x="339735" y="148590"/>
                </a:lnTo>
                <a:lnTo>
                  <a:pt x="332005" y="149860"/>
                </a:lnTo>
                <a:lnTo>
                  <a:pt x="319809" y="149860"/>
                </a:lnTo>
                <a:lnTo>
                  <a:pt x="316688" y="151130"/>
                </a:lnTo>
                <a:lnTo>
                  <a:pt x="294963" y="151130"/>
                </a:lnTo>
                <a:lnTo>
                  <a:pt x="292209" y="152400"/>
                </a:lnTo>
                <a:lnTo>
                  <a:pt x="460011" y="152400"/>
                </a:lnTo>
                <a:lnTo>
                  <a:pt x="463942" y="151130"/>
                </a:lnTo>
                <a:lnTo>
                  <a:pt x="469163" y="148590"/>
                </a:lnTo>
                <a:lnTo>
                  <a:pt x="475605" y="146050"/>
                </a:lnTo>
                <a:lnTo>
                  <a:pt x="479092" y="144780"/>
                </a:lnTo>
                <a:lnTo>
                  <a:pt x="483346" y="143510"/>
                </a:lnTo>
                <a:lnTo>
                  <a:pt x="484334" y="142240"/>
                </a:lnTo>
                <a:lnTo>
                  <a:pt x="488933" y="139700"/>
                </a:lnTo>
                <a:lnTo>
                  <a:pt x="492465" y="138430"/>
                </a:lnTo>
                <a:lnTo>
                  <a:pt x="495741" y="137160"/>
                </a:lnTo>
                <a:lnTo>
                  <a:pt x="522530" y="137160"/>
                </a:lnTo>
                <a:lnTo>
                  <a:pt x="527462" y="100330"/>
                </a:lnTo>
                <a:lnTo>
                  <a:pt x="528206" y="95250"/>
                </a:lnTo>
                <a:lnTo>
                  <a:pt x="528251" y="93980"/>
                </a:lnTo>
                <a:lnTo>
                  <a:pt x="517361" y="67310"/>
                </a:lnTo>
                <a:lnTo>
                  <a:pt x="487534" y="44450"/>
                </a:lnTo>
                <a:lnTo>
                  <a:pt x="445999" y="2667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7" name="object 11">
            <a:extLst>
              <a:ext uri="{FF2B5EF4-FFF2-40B4-BE49-F238E27FC236}">
                <a16:creationId xmlns:a16="http://schemas.microsoft.com/office/drawing/2014/main" id="{AA12D597-26A7-3599-6530-50DD622F0AF2}"/>
              </a:ext>
            </a:extLst>
          </p:cNvPr>
          <p:cNvSpPr/>
          <p:nvPr/>
        </p:nvSpPr>
        <p:spPr>
          <a:xfrm>
            <a:off x="2727960" y="4975237"/>
            <a:ext cx="457518" cy="476108"/>
          </a:xfrm>
          <a:custGeom>
            <a:avLst/>
            <a:gdLst/>
            <a:ahLst/>
            <a:cxnLst/>
            <a:rect l="l" t="t" r="r" b="b"/>
            <a:pathLst>
              <a:path w="562609" h="585470">
                <a:moveTo>
                  <a:pt x="264108" y="0"/>
                </a:moveTo>
                <a:lnTo>
                  <a:pt x="201174" y="2539"/>
                </a:lnTo>
                <a:lnTo>
                  <a:pt x="140121" y="11429"/>
                </a:lnTo>
                <a:lnTo>
                  <a:pt x="85214" y="25399"/>
                </a:lnTo>
                <a:lnTo>
                  <a:pt x="40715" y="44449"/>
                </a:lnTo>
                <a:lnTo>
                  <a:pt x="0" y="93979"/>
                </a:lnTo>
                <a:lnTo>
                  <a:pt x="39" y="95249"/>
                </a:lnTo>
                <a:lnTo>
                  <a:pt x="799" y="100329"/>
                </a:lnTo>
                <a:lnTo>
                  <a:pt x="56938" y="519429"/>
                </a:lnTo>
                <a:lnTo>
                  <a:pt x="107716" y="563879"/>
                </a:lnTo>
                <a:lnTo>
                  <a:pt x="157332" y="576579"/>
                </a:lnTo>
                <a:lnTo>
                  <a:pt x="212190" y="584199"/>
                </a:lnTo>
                <a:lnTo>
                  <a:pt x="264109" y="585469"/>
                </a:lnTo>
                <a:lnTo>
                  <a:pt x="296986" y="585470"/>
                </a:lnTo>
                <a:lnTo>
                  <a:pt x="329152" y="582930"/>
                </a:lnTo>
                <a:lnTo>
                  <a:pt x="388305" y="572770"/>
                </a:lnTo>
                <a:lnTo>
                  <a:pt x="427101" y="561340"/>
                </a:lnTo>
                <a:lnTo>
                  <a:pt x="432521" y="558800"/>
                </a:lnTo>
                <a:lnTo>
                  <a:pt x="264109" y="558799"/>
                </a:lnTo>
                <a:lnTo>
                  <a:pt x="188515" y="554989"/>
                </a:lnTo>
                <a:lnTo>
                  <a:pt x="131723" y="543559"/>
                </a:lnTo>
                <a:lnTo>
                  <a:pt x="95991" y="529589"/>
                </a:lnTo>
                <a:lnTo>
                  <a:pt x="83579" y="518159"/>
                </a:lnTo>
                <a:lnTo>
                  <a:pt x="83545" y="516889"/>
                </a:lnTo>
                <a:lnTo>
                  <a:pt x="32520" y="137159"/>
                </a:lnTo>
                <a:lnTo>
                  <a:pt x="115977" y="137159"/>
                </a:lnTo>
                <a:lnTo>
                  <a:pt x="110335" y="135889"/>
                </a:lnTo>
                <a:lnTo>
                  <a:pt x="107902" y="135889"/>
                </a:lnTo>
                <a:lnTo>
                  <a:pt x="102471" y="134619"/>
                </a:lnTo>
                <a:lnTo>
                  <a:pt x="99472" y="133349"/>
                </a:lnTo>
                <a:lnTo>
                  <a:pt x="94352" y="132079"/>
                </a:lnTo>
                <a:lnTo>
                  <a:pt x="92186" y="132079"/>
                </a:lnTo>
                <a:lnTo>
                  <a:pt x="87255" y="130809"/>
                </a:lnTo>
                <a:lnTo>
                  <a:pt x="84511" y="129539"/>
                </a:lnTo>
                <a:lnTo>
                  <a:pt x="79891" y="128269"/>
                </a:lnTo>
                <a:lnTo>
                  <a:pt x="77969" y="126999"/>
                </a:lnTo>
                <a:lnTo>
                  <a:pt x="71116" y="124459"/>
                </a:lnTo>
                <a:lnTo>
                  <a:pt x="68906" y="124459"/>
                </a:lnTo>
                <a:lnTo>
                  <a:pt x="67029" y="123189"/>
                </a:lnTo>
                <a:lnTo>
                  <a:pt x="65374" y="123189"/>
                </a:lnTo>
                <a:lnTo>
                  <a:pt x="63597" y="121919"/>
                </a:lnTo>
                <a:lnTo>
                  <a:pt x="61536" y="120649"/>
                </a:lnTo>
                <a:lnTo>
                  <a:pt x="59363" y="120649"/>
                </a:lnTo>
                <a:lnTo>
                  <a:pt x="55831" y="118109"/>
                </a:lnTo>
                <a:lnTo>
                  <a:pt x="54432" y="118109"/>
                </a:lnTo>
                <a:lnTo>
                  <a:pt x="51153" y="116839"/>
                </a:lnTo>
                <a:lnTo>
                  <a:pt x="49300" y="115569"/>
                </a:lnTo>
                <a:lnTo>
                  <a:pt x="46355" y="114299"/>
                </a:lnTo>
                <a:lnTo>
                  <a:pt x="45249" y="113029"/>
                </a:lnTo>
                <a:lnTo>
                  <a:pt x="44022" y="113029"/>
                </a:lnTo>
                <a:lnTo>
                  <a:pt x="42556" y="111759"/>
                </a:lnTo>
                <a:lnTo>
                  <a:pt x="41010" y="110489"/>
                </a:lnTo>
                <a:lnTo>
                  <a:pt x="38665" y="109219"/>
                </a:lnTo>
                <a:lnTo>
                  <a:pt x="37825" y="107949"/>
                </a:lnTo>
                <a:lnTo>
                  <a:pt x="35759" y="106679"/>
                </a:lnTo>
                <a:lnTo>
                  <a:pt x="34533" y="105409"/>
                </a:lnTo>
                <a:lnTo>
                  <a:pt x="32800" y="104139"/>
                </a:lnTo>
                <a:lnTo>
                  <a:pt x="32254" y="104139"/>
                </a:lnTo>
                <a:lnTo>
                  <a:pt x="30814" y="101599"/>
                </a:lnTo>
                <a:lnTo>
                  <a:pt x="29948" y="101599"/>
                </a:lnTo>
                <a:lnTo>
                  <a:pt x="28855" y="99059"/>
                </a:lnTo>
                <a:lnTo>
                  <a:pt x="28602" y="99059"/>
                </a:lnTo>
                <a:lnTo>
                  <a:pt x="27802" y="97789"/>
                </a:lnTo>
                <a:lnTo>
                  <a:pt x="27269" y="96519"/>
                </a:lnTo>
                <a:lnTo>
                  <a:pt x="27042" y="95249"/>
                </a:lnTo>
                <a:lnTo>
                  <a:pt x="26683" y="92709"/>
                </a:lnTo>
                <a:lnTo>
                  <a:pt x="38807" y="77469"/>
                </a:lnTo>
                <a:lnTo>
                  <a:pt x="71240" y="59689"/>
                </a:lnTo>
                <a:lnTo>
                  <a:pt x="121352" y="43179"/>
                </a:lnTo>
                <a:lnTo>
                  <a:pt x="186518" y="30479"/>
                </a:lnTo>
                <a:lnTo>
                  <a:pt x="264108" y="26669"/>
                </a:lnTo>
                <a:lnTo>
                  <a:pt x="445999" y="26670"/>
                </a:lnTo>
                <a:lnTo>
                  <a:pt x="443032" y="25400"/>
                </a:lnTo>
                <a:lnTo>
                  <a:pt x="388119" y="11430"/>
                </a:lnTo>
                <a:lnTo>
                  <a:pt x="327057" y="2540"/>
                </a:lnTo>
                <a:lnTo>
                  <a:pt x="264108" y="0"/>
                </a:lnTo>
                <a:close/>
              </a:path>
              <a:path w="562609" h="585470">
                <a:moveTo>
                  <a:pt x="343234" y="262890"/>
                </a:moveTo>
                <a:lnTo>
                  <a:pt x="280269" y="262890"/>
                </a:lnTo>
                <a:lnTo>
                  <a:pt x="325856" y="284480"/>
                </a:lnTo>
                <a:lnTo>
                  <a:pt x="374404" y="306070"/>
                </a:lnTo>
                <a:lnTo>
                  <a:pt x="422916" y="325120"/>
                </a:lnTo>
                <a:lnTo>
                  <a:pt x="468396" y="340360"/>
                </a:lnTo>
                <a:lnTo>
                  <a:pt x="444806" y="515620"/>
                </a:lnTo>
                <a:lnTo>
                  <a:pt x="444717" y="516890"/>
                </a:lnTo>
                <a:lnTo>
                  <a:pt x="444684" y="518160"/>
                </a:lnTo>
                <a:lnTo>
                  <a:pt x="443548" y="520700"/>
                </a:lnTo>
                <a:lnTo>
                  <a:pt x="439374" y="524510"/>
                </a:lnTo>
                <a:lnTo>
                  <a:pt x="431011" y="529590"/>
                </a:lnTo>
                <a:lnTo>
                  <a:pt x="417305" y="535940"/>
                </a:lnTo>
                <a:lnTo>
                  <a:pt x="409494" y="539750"/>
                </a:lnTo>
                <a:lnTo>
                  <a:pt x="355321" y="552450"/>
                </a:lnTo>
                <a:lnTo>
                  <a:pt x="295494" y="558800"/>
                </a:lnTo>
                <a:lnTo>
                  <a:pt x="432521" y="558800"/>
                </a:lnTo>
                <a:lnTo>
                  <a:pt x="468217" y="530860"/>
                </a:lnTo>
                <a:lnTo>
                  <a:pt x="494409" y="346710"/>
                </a:lnTo>
                <a:lnTo>
                  <a:pt x="551023" y="346710"/>
                </a:lnTo>
                <a:lnTo>
                  <a:pt x="555740" y="341630"/>
                </a:lnTo>
                <a:lnTo>
                  <a:pt x="560383" y="336550"/>
                </a:lnTo>
                <a:lnTo>
                  <a:pt x="562227" y="330200"/>
                </a:lnTo>
                <a:lnTo>
                  <a:pt x="561566" y="326390"/>
                </a:lnTo>
                <a:lnTo>
                  <a:pt x="527920" y="326390"/>
                </a:lnTo>
                <a:lnTo>
                  <a:pt x="519854" y="325120"/>
                </a:lnTo>
                <a:lnTo>
                  <a:pt x="509773" y="323850"/>
                </a:lnTo>
                <a:lnTo>
                  <a:pt x="497863" y="321310"/>
                </a:lnTo>
                <a:lnTo>
                  <a:pt x="498905" y="313690"/>
                </a:lnTo>
                <a:lnTo>
                  <a:pt x="471995" y="313690"/>
                </a:lnTo>
                <a:lnTo>
                  <a:pt x="432501" y="299720"/>
                </a:lnTo>
                <a:lnTo>
                  <a:pt x="387866" y="281940"/>
                </a:lnTo>
                <a:lnTo>
                  <a:pt x="343234" y="262890"/>
                </a:lnTo>
                <a:close/>
              </a:path>
              <a:path w="562609" h="585470">
                <a:moveTo>
                  <a:pt x="240551" y="396239"/>
                </a:moveTo>
                <a:lnTo>
                  <a:pt x="133881" y="396239"/>
                </a:lnTo>
                <a:lnTo>
                  <a:pt x="127928" y="402589"/>
                </a:lnTo>
                <a:lnTo>
                  <a:pt x="127928" y="510539"/>
                </a:lnTo>
                <a:lnTo>
                  <a:pt x="133882" y="515619"/>
                </a:lnTo>
                <a:lnTo>
                  <a:pt x="240551" y="515619"/>
                </a:lnTo>
                <a:lnTo>
                  <a:pt x="246516" y="510539"/>
                </a:lnTo>
                <a:lnTo>
                  <a:pt x="246516" y="488949"/>
                </a:lnTo>
                <a:lnTo>
                  <a:pt x="154596" y="488949"/>
                </a:lnTo>
                <a:lnTo>
                  <a:pt x="154596" y="422909"/>
                </a:lnTo>
                <a:lnTo>
                  <a:pt x="246516" y="422909"/>
                </a:lnTo>
                <a:lnTo>
                  <a:pt x="246516" y="402589"/>
                </a:lnTo>
                <a:lnTo>
                  <a:pt x="240551" y="396239"/>
                </a:lnTo>
                <a:close/>
              </a:path>
              <a:path w="562609" h="585470">
                <a:moveTo>
                  <a:pt x="246516" y="422909"/>
                </a:moveTo>
                <a:lnTo>
                  <a:pt x="219859" y="422909"/>
                </a:lnTo>
                <a:lnTo>
                  <a:pt x="219859" y="488949"/>
                </a:lnTo>
                <a:lnTo>
                  <a:pt x="246516" y="488949"/>
                </a:lnTo>
                <a:lnTo>
                  <a:pt x="246516" y="422909"/>
                </a:lnTo>
                <a:close/>
              </a:path>
              <a:path w="562609" h="585470">
                <a:moveTo>
                  <a:pt x="355140" y="337820"/>
                </a:moveTo>
                <a:lnTo>
                  <a:pt x="329611" y="342900"/>
                </a:lnTo>
                <a:lnTo>
                  <a:pt x="308740" y="356870"/>
                </a:lnTo>
                <a:lnTo>
                  <a:pt x="294656" y="378460"/>
                </a:lnTo>
                <a:lnTo>
                  <a:pt x="289488" y="403860"/>
                </a:lnTo>
                <a:lnTo>
                  <a:pt x="294656" y="429260"/>
                </a:lnTo>
                <a:lnTo>
                  <a:pt x="308740" y="450850"/>
                </a:lnTo>
                <a:lnTo>
                  <a:pt x="329611" y="464820"/>
                </a:lnTo>
                <a:lnTo>
                  <a:pt x="355140" y="469900"/>
                </a:lnTo>
                <a:lnTo>
                  <a:pt x="380669" y="464820"/>
                </a:lnTo>
                <a:lnTo>
                  <a:pt x="401540" y="450850"/>
                </a:lnTo>
                <a:lnTo>
                  <a:pt x="406511" y="443230"/>
                </a:lnTo>
                <a:lnTo>
                  <a:pt x="355140" y="443230"/>
                </a:lnTo>
                <a:lnTo>
                  <a:pt x="339980" y="440690"/>
                </a:lnTo>
                <a:lnTo>
                  <a:pt x="327583" y="431800"/>
                </a:lnTo>
                <a:lnTo>
                  <a:pt x="319215" y="419100"/>
                </a:lnTo>
                <a:lnTo>
                  <a:pt x="316144" y="403860"/>
                </a:lnTo>
                <a:lnTo>
                  <a:pt x="319215" y="388620"/>
                </a:lnTo>
                <a:lnTo>
                  <a:pt x="327583" y="375920"/>
                </a:lnTo>
                <a:lnTo>
                  <a:pt x="339980" y="367030"/>
                </a:lnTo>
                <a:lnTo>
                  <a:pt x="355140" y="364490"/>
                </a:lnTo>
                <a:lnTo>
                  <a:pt x="406511" y="364490"/>
                </a:lnTo>
                <a:lnTo>
                  <a:pt x="401540" y="356870"/>
                </a:lnTo>
                <a:lnTo>
                  <a:pt x="380669" y="342900"/>
                </a:lnTo>
                <a:lnTo>
                  <a:pt x="355140" y="337820"/>
                </a:lnTo>
                <a:close/>
              </a:path>
              <a:path w="562609" h="585470">
                <a:moveTo>
                  <a:pt x="406511" y="364490"/>
                </a:moveTo>
                <a:lnTo>
                  <a:pt x="355140" y="364490"/>
                </a:lnTo>
                <a:lnTo>
                  <a:pt x="370305" y="367030"/>
                </a:lnTo>
                <a:lnTo>
                  <a:pt x="382702" y="375920"/>
                </a:lnTo>
                <a:lnTo>
                  <a:pt x="391067" y="388620"/>
                </a:lnTo>
                <a:lnTo>
                  <a:pt x="394136" y="403860"/>
                </a:lnTo>
                <a:lnTo>
                  <a:pt x="391067" y="419100"/>
                </a:lnTo>
                <a:lnTo>
                  <a:pt x="382702" y="431800"/>
                </a:lnTo>
                <a:lnTo>
                  <a:pt x="370305" y="440690"/>
                </a:lnTo>
                <a:lnTo>
                  <a:pt x="355140" y="443230"/>
                </a:lnTo>
                <a:lnTo>
                  <a:pt x="406511" y="443230"/>
                </a:lnTo>
                <a:lnTo>
                  <a:pt x="415625" y="429260"/>
                </a:lnTo>
                <a:lnTo>
                  <a:pt x="420793" y="403860"/>
                </a:lnTo>
                <a:lnTo>
                  <a:pt x="415625" y="378460"/>
                </a:lnTo>
                <a:lnTo>
                  <a:pt x="406511" y="364490"/>
                </a:lnTo>
                <a:close/>
              </a:path>
              <a:path w="562609" h="585470">
                <a:moveTo>
                  <a:pt x="163263" y="229869"/>
                </a:moveTo>
                <a:lnTo>
                  <a:pt x="156759" y="231139"/>
                </a:lnTo>
                <a:lnTo>
                  <a:pt x="151830" y="234949"/>
                </a:lnTo>
                <a:lnTo>
                  <a:pt x="91220" y="336549"/>
                </a:lnTo>
                <a:lnTo>
                  <a:pt x="91153" y="341629"/>
                </a:lnTo>
                <a:lnTo>
                  <a:pt x="95896" y="350519"/>
                </a:lnTo>
                <a:lnTo>
                  <a:pt x="100317" y="353059"/>
                </a:lnTo>
                <a:lnTo>
                  <a:pt x="226223" y="353059"/>
                </a:lnTo>
                <a:lnTo>
                  <a:pt x="230644" y="350519"/>
                </a:lnTo>
                <a:lnTo>
                  <a:pt x="233021" y="345439"/>
                </a:lnTo>
                <a:lnTo>
                  <a:pt x="235387" y="341629"/>
                </a:lnTo>
                <a:lnTo>
                  <a:pt x="235320" y="336549"/>
                </a:lnTo>
                <a:lnTo>
                  <a:pt x="229257" y="326389"/>
                </a:lnTo>
                <a:lnTo>
                  <a:pt x="128672" y="326389"/>
                </a:lnTo>
                <a:lnTo>
                  <a:pt x="163270" y="267969"/>
                </a:lnTo>
                <a:lnTo>
                  <a:pt x="194393" y="267969"/>
                </a:lnTo>
                <a:lnTo>
                  <a:pt x="174688" y="234949"/>
                </a:lnTo>
                <a:lnTo>
                  <a:pt x="169765" y="231139"/>
                </a:lnTo>
                <a:lnTo>
                  <a:pt x="163263" y="229869"/>
                </a:lnTo>
                <a:close/>
              </a:path>
              <a:path w="562609" h="585470">
                <a:moveTo>
                  <a:pt x="551023" y="346710"/>
                </a:moveTo>
                <a:lnTo>
                  <a:pt x="494409" y="346710"/>
                </a:lnTo>
                <a:lnTo>
                  <a:pt x="503639" y="347980"/>
                </a:lnTo>
                <a:lnTo>
                  <a:pt x="512370" y="350520"/>
                </a:lnTo>
                <a:lnTo>
                  <a:pt x="537062" y="350520"/>
                </a:lnTo>
                <a:lnTo>
                  <a:pt x="544760" y="349250"/>
                </a:lnTo>
                <a:lnTo>
                  <a:pt x="551023" y="346710"/>
                </a:lnTo>
                <a:close/>
              </a:path>
              <a:path w="562609" h="585470">
                <a:moveTo>
                  <a:pt x="194393" y="267969"/>
                </a:moveTo>
                <a:lnTo>
                  <a:pt x="163270" y="267969"/>
                </a:lnTo>
                <a:lnTo>
                  <a:pt x="197868" y="326389"/>
                </a:lnTo>
                <a:lnTo>
                  <a:pt x="229257" y="326389"/>
                </a:lnTo>
                <a:lnTo>
                  <a:pt x="194393" y="267969"/>
                </a:lnTo>
                <a:close/>
              </a:path>
              <a:path w="562609" h="585470">
                <a:moveTo>
                  <a:pt x="546242" y="299720"/>
                </a:moveTo>
                <a:lnTo>
                  <a:pt x="500817" y="299720"/>
                </a:lnTo>
                <a:lnTo>
                  <a:pt x="515560" y="308610"/>
                </a:lnTo>
                <a:lnTo>
                  <a:pt x="525284" y="316230"/>
                </a:lnTo>
                <a:lnTo>
                  <a:pt x="531016" y="321310"/>
                </a:lnTo>
                <a:lnTo>
                  <a:pt x="533782" y="325120"/>
                </a:lnTo>
                <a:lnTo>
                  <a:pt x="527920" y="326390"/>
                </a:lnTo>
                <a:lnTo>
                  <a:pt x="561566" y="326390"/>
                </a:lnTo>
                <a:lnTo>
                  <a:pt x="560905" y="322580"/>
                </a:lnTo>
                <a:lnTo>
                  <a:pt x="555962" y="311150"/>
                </a:lnTo>
                <a:lnTo>
                  <a:pt x="546242" y="299720"/>
                </a:lnTo>
                <a:close/>
              </a:path>
              <a:path w="562609" h="585470">
                <a:moveTo>
                  <a:pt x="522530" y="137160"/>
                </a:moveTo>
                <a:lnTo>
                  <a:pt x="495741" y="137160"/>
                </a:lnTo>
                <a:lnTo>
                  <a:pt x="471995" y="313690"/>
                </a:lnTo>
                <a:lnTo>
                  <a:pt x="498905" y="313690"/>
                </a:lnTo>
                <a:lnTo>
                  <a:pt x="500817" y="299720"/>
                </a:lnTo>
                <a:lnTo>
                  <a:pt x="546242" y="299720"/>
                </a:lnTo>
                <a:lnTo>
                  <a:pt x="545163" y="298450"/>
                </a:lnTo>
                <a:lnTo>
                  <a:pt x="528175" y="284480"/>
                </a:lnTo>
                <a:lnTo>
                  <a:pt x="504671" y="270510"/>
                </a:lnTo>
                <a:lnTo>
                  <a:pt x="522530" y="137160"/>
                </a:lnTo>
                <a:close/>
              </a:path>
              <a:path w="562609" h="585470">
                <a:moveTo>
                  <a:pt x="264120" y="212089"/>
                </a:moveTo>
                <a:lnTo>
                  <a:pt x="253292" y="214629"/>
                </a:lnTo>
                <a:lnTo>
                  <a:pt x="244436" y="220979"/>
                </a:lnTo>
                <a:lnTo>
                  <a:pt x="238458" y="229869"/>
                </a:lnTo>
                <a:lnTo>
                  <a:pt x="236264" y="240029"/>
                </a:lnTo>
                <a:lnTo>
                  <a:pt x="238458" y="251459"/>
                </a:lnTo>
                <a:lnTo>
                  <a:pt x="244436" y="260349"/>
                </a:lnTo>
                <a:lnTo>
                  <a:pt x="253292" y="266699"/>
                </a:lnTo>
                <a:lnTo>
                  <a:pt x="264120" y="267969"/>
                </a:lnTo>
                <a:lnTo>
                  <a:pt x="270151" y="267970"/>
                </a:lnTo>
                <a:lnTo>
                  <a:pt x="275704" y="266700"/>
                </a:lnTo>
                <a:lnTo>
                  <a:pt x="280269" y="262890"/>
                </a:lnTo>
                <a:lnTo>
                  <a:pt x="343234" y="262890"/>
                </a:lnTo>
                <a:lnTo>
                  <a:pt x="340258" y="261620"/>
                </a:lnTo>
                <a:lnTo>
                  <a:pt x="297222" y="241300"/>
                </a:lnTo>
                <a:lnTo>
                  <a:pt x="262920" y="241299"/>
                </a:lnTo>
                <a:lnTo>
                  <a:pt x="262920" y="240029"/>
                </a:lnTo>
                <a:lnTo>
                  <a:pt x="294532" y="240030"/>
                </a:lnTo>
                <a:lnTo>
                  <a:pt x="291842" y="238760"/>
                </a:lnTo>
                <a:lnTo>
                  <a:pt x="289287" y="228600"/>
                </a:lnTo>
                <a:lnTo>
                  <a:pt x="283283" y="220980"/>
                </a:lnTo>
                <a:lnTo>
                  <a:pt x="274629" y="214630"/>
                </a:lnTo>
                <a:lnTo>
                  <a:pt x="264120" y="212089"/>
                </a:lnTo>
                <a:close/>
              </a:path>
              <a:path w="562609" h="585470">
                <a:moveTo>
                  <a:pt x="294532" y="240030"/>
                </a:moveTo>
                <a:lnTo>
                  <a:pt x="264620" y="240029"/>
                </a:lnTo>
                <a:lnTo>
                  <a:pt x="263698" y="241299"/>
                </a:lnTo>
                <a:lnTo>
                  <a:pt x="297222" y="241300"/>
                </a:lnTo>
                <a:lnTo>
                  <a:pt x="294532" y="240030"/>
                </a:lnTo>
                <a:close/>
              </a:path>
              <a:path w="562609" h="585470">
                <a:moveTo>
                  <a:pt x="300739" y="177800"/>
                </a:moveTo>
                <a:lnTo>
                  <a:pt x="227501" y="177799"/>
                </a:lnTo>
                <a:lnTo>
                  <a:pt x="232621" y="179069"/>
                </a:lnTo>
                <a:lnTo>
                  <a:pt x="295607" y="179070"/>
                </a:lnTo>
                <a:lnTo>
                  <a:pt x="300739" y="177800"/>
                </a:lnTo>
                <a:close/>
              </a:path>
              <a:path w="562609" h="585470">
                <a:moveTo>
                  <a:pt x="339813" y="175260"/>
                </a:moveTo>
                <a:lnTo>
                  <a:pt x="188371" y="175259"/>
                </a:lnTo>
                <a:lnTo>
                  <a:pt x="196501" y="176529"/>
                </a:lnTo>
                <a:lnTo>
                  <a:pt x="203188" y="176529"/>
                </a:lnTo>
                <a:lnTo>
                  <a:pt x="209930" y="177799"/>
                </a:lnTo>
                <a:lnTo>
                  <a:pt x="318288" y="177800"/>
                </a:lnTo>
                <a:lnTo>
                  <a:pt x="325052" y="176530"/>
                </a:lnTo>
                <a:lnTo>
                  <a:pt x="339813" y="175260"/>
                </a:lnTo>
                <a:close/>
              </a:path>
              <a:path w="562609" h="585470">
                <a:moveTo>
                  <a:pt x="362604" y="172720"/>
                </a:moveTo>
                <a:lnTo>
                  <a:pt x="165624" y="172719"/>
                </a:lnTo>
                <a:lnTo>
                  <a:pt x="174510" y="173989"/>
                </a:lnTo>
                <a:lnTo>
                  <a:pt x="182396" y="175259"/>
                </a:lnTo>
                <a:lnTo>
                  <a:pt x="345821" y="175260"/>
                </a:lnTo>
                <a:lnTo>
                  <a:pt x="353741" y="173990"/>
                </a:lnTo>
                <a:lnTo>
                  <a:pt x="362604" y="172720"/>
                </a:lnTo>
                <a:close/>
              </a:path>
              <a:path w="562609" h="585470">
                <a:moveTo>
                  <a:pt x="374144" y="171450"/>
                </a:moveTo>
                <a:lnTo>
                  <a:pt x="154129" y="171449"/>
                </a:lnTo>
                <a:lnTo>
                  <a:pt x="160726" y="172719"/>
                </a:lnTo>
                <a:lnTo>
                  <a:pt x="367569" y="172720"/>
                </a:lnTo>
                <a:lnTo>
                  <a:pt x="374144" y="171450"/>
                </a:lnTo>
                <a:close/>
              </a:path>
              <a:path w="562609" h="585470">
                <a:moveTo>
                  <a:pt x="397290" y="167640"/>
                </a:moveTo>
                <a:lnTo>
                  <a:pt x="130927" y="167639"/>
                </a:lnTo>
                <a:lnTo>
                  <a:pt x="138080" y="168909"/>
                </a:lnTo>
                <a:lnTo>
                  <a:pt x="144344" y="170179"/>
                </a:lnTo>
                <a:lnTo>
                  <a:pt x="152396" y="171449"/>
                </a:lnTo>
                <a:lnTo>
                  <a:pt x="375843" y="171450"/>
                </a:lnTo>
                <a:lnTo>
                  <a:pt x="383896" y="170180"/>
                </a:lnTo>
                <a:lnTo>
                  <a:pt x="390182" y="168910"/>
                </a:lnTo>
                <a:lnTo>
                  <a:pt x="397290" y="167640"/>
                </a:lnTo>
                <a:close/>
              </a:path>
              <a:path w="562609" h="585470">
                <a:moveTo>
                  <a:pt x="434321" y="160020"/>
                </a:moveTo>
                <a:lnTo>
                  <a:pt x="95374" y="160019"/>
                </a:lnTo>
                <a:lnTo>
                  <a:pt x="104015" y="162559"/>
                </a:lnTo>
                <a:lnTo>
                  <a:pt x="112012" y="163829"/>
                </a:lnTo>
                <a:lnTo>
                  <a:pt x="118765" y="165099"/>
                </a:lnTo>
                <a:lnTo>
                  <a:pt x="123807" y="166369"/>
                </a:lnTo>
                <a:lnTo>
                  <a:pt x="129949" y="167639"/>
                </a:lnTo>
                <a:lnTo>
                  <a:pt x="398201" y="167640"/>
                </a:lnTo>
                <a:lnTo>
                  <a:pt x="404365" y="166370"/>
                </a:lnTo>
                <a:lnTo>
                  <a:pt x="409463" y="165100"/>
                </a:lnTo>
                <a:lnTo>
                  <a:pt x="416250" y="163830"/>
                </a:lnTo>
                <a:lnTo>
                  <a:pt x="424236" y="162560"/>
                </a:lnTo>
                <a:lnTo>
                  <a:pt x="428656" y="161290"/>
                </a:lnTo>
                <a:lnTo>
                  <a:pt x="434321" y="160020"/>
                </a:lnTo>
                <a:close/>
              </a:path>
              <a:path w="562609" h="585470">
                <a:moveTo>
                  <a:pt x="115977" y="137159"/>
                </a:moveTo>
                <a:lnTo>
                  <a:pt x="32520" y="137159"/>
                </a:lnTo>
                <a:lnTo>
                  <a:pt x="35786" y="138429"/>
                </a:lnTo>
                <a:lnTo>
                  <a:pt x="39318" y="139699"/>
                </a:lnTo>
                <a:lnTo>
                  <a:pt x="43916" y="142239"/>
                </a:lnTo>
                <a:lnTo>
                  <a:pt x="44942" y="143509"/>
                </a:lnTo>
                <a:lnTo>
                  <a:pt x="49207" y="144779"/>
                </a:lnTo>
                <a:lnTo>
                  <a:pt x="52646" y="146049"/>
                </a:lnTo>
                <a:lnTo>
                  <a:pt x="57657" y="148589"/>
                </a:lnTo>
                <a:lnTo>
                  <a:pt x="64319" y="151129"/>
                </a:lnTo>
                <a:lnTo>
                  <a:pt x="68184" y="152399"/>
                </a:lnTo>
                <a:lnTo>
                  <a:pt x="73249" y="153669"/>
                </a:lnTo>
                <a:lnTo>
                  <a:pt x="74282" y="154939"/>
                </a:lnTo>
                <a:lnTo>
                  <a:pt x="80457" y="156209"/>
                </a:lnTo>
                <a:lnTo>
                  <a:pt x="85722" y="157479"/>
                </a:lnTo>
                <a:lnTo>
                  <a:pt x="92542" y="160019"/>
                </a:lnTo>
                <a:lnTo>
                  <a:pt x="435709" y="160020"/>
                </a:lnTo>
                <a:lnTo>
                  <a:pt x="442506" y="157480"/>
                </a:lnTo>
                <a:lnTo>
                  <a:pt x="447815" y="156210"/>
                </a:lnTo>
                <a:lnTo>
                  <a:pt x="453957" y="154940"/>
                </a:lnTo>
                <a:lnTo>
                  <a:pt x="455957" y="153670"/>
                </a:lnTo>
                <a:lnTo>
                  <a:pt x="460011" y="152400"/>
                </a:lnTo>
                <a:lnTo>
                  <a:pt x="236108" y="152399"/>
                </a:lnTo>
                <a:lnTo>
                  <a:pt x="233432" y="151129"/>
                </a:lnTo>
                <a:lnTo>
                  <a:pt x="211673" y="151129"/>
                </a:lnTo>
                <a:lnTo>
                  <a:pt x="208730" y="149859"/>
                </a:lnTo>
                <a:lnTo>
                  <a:pt x="196368" y="149859"/>
                </a:lnTo>
                <a:lnTo>
                  <a:pt x="191881" y="148589"/>
                </a:lnTo>
                <a:lnTo>
                  <a:pt x="185639" y="148589"/>
                </a:lnTo>
                <a:lnTo>
                  <a:pt x="178375" y="147319"/>
                </a:lnTo>
                <a:lnTo>
                  <a:pt x="170156" y="147319"/>
                </a:lnTo>
                <a:lnTo>
                  <a:pt x="167113" y="146049"/>
                </a:lnTo>
                <a:lnTo>
                  <a:pt x="164247" y="146049"/>
                </a:lnTo>
                <a:lnTo>
                  <a:pt x="157383" y="144779"/>
                </a:lnTo>
                <a:lnTo>
                  <a:pt x="153429" y="144779"/>
                </a:lnTo>
                <a:lnTo>
                  <a:pt x="146787" y="143509"/>
                </a:lnTo>
                <a:lnTo>
                  <a:pt x="144055" y="143509"/>
                </a:lnTo>
                <a:lnTo>
                  <a:pt x="137680" y="142239"/>
                </a:lnTo>
                <a:lnTo>
                  <a:pt x="134037" y="140969"/>
                </a:lnTo>
                <a:lnTo>
                  <a:pt x="127772" y="139699"/>
                </a:lnTo>
                <a:lnTo>
                  <a:pt x="125140" y="139699"/>
                </a:lnTo>
                <a:lnTo>
                  <a:pt x="119231" y="138429"/>
                </a:lnTo>
                <a:lnTo>
                  <a:pt x="115977" y="137159"/>
                </a:lnTo>
                <a:close/>
              </a:path>
              <a:path w="562609" h="585470">
                <a:moveTo>
                  <a:pt x="445999" y="26670"/>
                </a:moveTo>
                <a:lnTo>
                  <a:pt x="264108" y="26669"/>
                </a:lnTo>
                <a:lnTo>
                  <a:pt x="341716" y="30480"/>
                </a:lnTo>
                <a:lnTo>
                  <a:pt x="406893" y="43180"/>
                </a:lnTo>
                <a:lnTo>
                  <a:pt x="457011" y="59690"/>
                </a:lnTo>
                <a:lnTo>
                  <a:pt x="489442" y="77470"/>
                </a:lnTo>
                <a:lnTo>
                  <a:pt x="501561" y="92710"/>
                </a:lnTo>
                <a:lnTo>
                  <a:pt x="501217" y="95250"/>
                </a:lnTo>
                <a:lnTo>
                  <a:pt x="500961" y="96520"/>
                </a:lnTo>
                <a:lnTo>
                  <a:pt x="500450" y="97790"/>
                </a:lnTo>
                <a:lnTo>
                  <a:pt x="499651" y="99060"/>
                </a:lnTo>
                <a:lnTo>
                  <a:pt x="499395" y="99060"/>
                </a:lnTo>
                <a:lnTo>
                  <a:pt x="498318" y="101600"/>
                </a:lnTo>
                <a:lnTo>
                  <a:pt x="497452" y="101600"/>
                </a:lnTo>
                <a:lnTo>
                  <a:pt x="495985" y="104140"/>
                </a:lnTo>
                <a:lnTo>
                  <a:pt x="495452" y="104140"/>
                </a:lnTo>
                <a:lnTo>
                  <a:pt x="493720" y="105410"/>
                </a:lnTo>
                <a:lnTo>
                  <a:pt x="492520" y="106680"/>
                </a:lnTo>
                <a:lnTo>
                  <a:pt x="490421" y="107950"/>
                </a:lnTo>
                <a:lnTo>
                  <a:pt x="489599" y="109220"/>
                </a:lnTo>
                <a:lnTo>
                  <a:pt x="487256" y="110490"/>
                </a:lnTo>
                <a:lnTo>
                  <a:pt x="485734" y="111760"/>
                </a:lnTo>
                <a:lnTo>
                  <a:pt x="483035" y="113030"/>
                </a:lnTo>
                <a:lnTo>
                  <a:pt x="481902" y="114300"/>
                </a:lnTo>
                <a:lnTo>
                  <a:pt x="478970" y="115570"/>
                </a:lnTo>
                <a:lnTo>
                  <a:pt x="475427" y="116840"/>
                </a:lnTo>
                <a:lnTo>
                  <a:pt x="473883" y="118110"/>
                </a:lnTo>
                <a:lnTo>
                  <a:pt x="472461" y="118110"/>
                </a:lnTo>
                <a:lnTo>
                  <a:pt x="468929" y="120650"/>
                </a:lnTo>
                <a:lnTo>
                  <a:pt x="466830" y="120650"/>
                </a:lnTo>
                <a:lnTo>
                  <a:pt x="463009" y="123190"/>
                </a:lnTo>
                <a:lnTo>
                  <a:pt x="461277" y="123190"/>
                </a:lnTo>
                <a:lnTo>
                  <a:pt x="457167" y="124460"/>
                </a:lnTo>
                <a:lnTo>
                  <a:pt x="450403" y="127000"/>
                </a:lnTo>
                <a:lnTo>
                  <a:pt x="448415" y="128270"/>
                </a:lnTo>
                <a:lnTo>
                  <a:pt x="443806" y="129540"/>
                </a:lnTo>
                <a:lnTo>
                  <a:pt x="441173" y="129540"/>
                </a:lnTo>
                <a:lnTo>
                  <a:pt x="438641" y="130810"/>
                </a:lnTo>
                <a:lnTo>
                  <a:pt x="436253" y="132080"/>
                </a:lnTo>
                <a:lnTo>
                  <a:pt x="433987" y="132080"/>
                </a:lnTo>
                <a:lnTo>
                  <a:pt x="428856" y="133350"/>
                </a:lnTo>
                <a:lnTo>
                  <a:pt x="426013" y="134620"/>
                </a:lnTo>
                <a:lnTo>
                  <a:pt x="420592" y="135890"/>
                </a:lnTo>
                <a:lnTo>
                  <a:pt x="418038" y="135890"/>
                </a:lnTo>
                <a:lnTo>
                  <a:pt x="412385" y="137160"/>
                </a:lnTo>
                <a:lnTo>
                  <a:pt x="406298" y="138430"/>
                </a:lnTo>
                <a:lnTo>
                  <a:pt x="403388" y="139700"/>
                </a:lnTo>
                <a:lnTo>
                  <a:pt x="400589" y="139700"/>
                </a:lnTo>
                <a:lnTo>
                  <a:pt x="394358" y="140970"/>
                </a:lnTo>
                <a:lnTo>
                  <a:pt x="390926" y="142240"/>
                </a:lnTo>
                <a:lnTo>
                  <a:pt x="384540" y="143510"/>
                </a:lnTo>
                <a:lnTo>
                  <a:pt x="381608" y="143510"/>
                </a:lnTo>
                <a:lnTo>
                  <a:pt x="374943" y="144780"/>
                </a:lnTo>
                <a:lnTo>
                  <a:pt x="371200" y="144780"/>
                </a:lnTo>
                <a:lnTo>
                  <a:pt x="364370" y="146050"/>
                </a:lnTo>
                <a:lnTo>
                  <a:pt x="361304" y="146050"/>
                </a:lnTo>
                <a:lnTo>
                  <a:pt x="354240" y="147320"/>
                </a:lnTo>
                <a:lnTo>
                  <a:pt x="350209" y="147320"/>
                </a:lnTo>
                <a:lnTo>
                  <a:pt x="342945" y="148590"/>
                </a:lnTo>
                <a:lnTo>
                  <a:pt x="339735" y="148590"/>
                </a:lnTo>
                <a:lnTo>
                  <a:pt x="332005" y="149860"/>
                </a:lnTo>
                <a:lnTo>
                  <a:pt x="319809" y="149860"/>
                </a:lnTo>
                <a:lnTo>
                  <a:pt x="316688" y="151130"/>
                </a:lnTo>
                <a:lnTo>
                  <a:pt x="294963" y="151130"/>
                </a:lnTo>
                <a:lnTo>
                  <a:pt x="292209" y="152400"/>
                </a:lnTo>
                <a:lnTo>
                  <a:pt x="460011" y="152400"/>
                </a:lnTo>
                <a:lnTo>
                  <a:pt x="463942" y="151130"/>
                </a:lnTo>
                <a:lnTo>
                  <a:pt x="469163" y="148590"/>
                </a:lnTo>
                <a:lnTo>
                  <a:pt x="475605" y="146050"/>
                </a:lnTo>
                <a:lnTo>
                  <a:pt x="479092" y="144780"/>
                </a:lnTo>
                <a:lnTo>
                  <a:pt x="483346" y="143510"/>
                </a:lnTo>
                <a:lnTo>
                  <a:pt x="484334" y="142240"/>
                </a:lnTo>
                <a:lnTo>
                  <a:pt x="488933" y="139700"/>
                </a:lnTo>
                <a:lnTo>
                  <a:pt x="492465" y="138430"/>
                </a:lnTo>
                <a:lnTo>
                  <a:pt x="495741" y="137160"/>
                </a:lnTo>
                <a:lnTo>
                  <a:pt x="522530" y="137160"/>
                </a:lnTo>
                <a:lnTo>
                  <a:pt x="527462" y="100330"/>
                </a:lnTo>
                <a:lnTo>
                  <a:pt x="528206" y="95250"/>
                </a:lnTo>
                <a:lnTo>
                  <a:pt x="528251" y="93980"/>
                </a:lnTo>
                <a:lnTo>
                  <a:pt x="517361" y="67310"/>
                </a:lnTo>
                <a:lnTo>
                  <a:pt x="487534" y="44450"/>
                </a:lnTo>
                <a:lnTo>
                  <a:pt x="445999" y="2667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76751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50277-4047-4177-ED3B-E879F563F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CE7202-D5EB-2578-B1B7-FFF089A21F52}"/>
              </a:ext>
            </a:extLst>
          </p:cNvPr>
          <p:cNvSpPr/>
          <p:nvPr/>
        </p:nvSpPr>
        <p:spPr>
          <a:xfrm>
            <a:off x="520585" y="1111109"/>
            <a:ext cx="11173282" cy="474661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996BE3-C12E-5B61-F6DC-A13494A89594}"/>
              </a:ext>
            </a:extLst>
          </p:cNvPr>
          <p:cNvSpPr txBox="1"/>
          <p:nvPr/>
        </p:nvSpPr>
        <p:spPr>
          <a:xfrm>
            <a:off x="1530395" y="534873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Amazon SageMaker Overview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425D51E-FADD-38C6-DE18-E11ED9B0EE79}"/>
              </a:ext>
            </a:extLst>
          </p:cNvPr>
          <p:cNvGrpSpPr/>
          <p:nvPr/>
        </p:nvGrpSpPr>
        <p:grpSpPr>
          <a:xfrm>
            <a:off x="786993" y="1280071"/>
            <a:ext cx="10640466" cy="4257555"/>
            <a:chOff x="786993" y="1527240"/>
            <a:chExt cx="10640466" cy="425755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E79E47F9-E647-4FA5-32E0-81B19A751575}"/>
                </a:ext>
              </a:extLst>
            </p:cNvPr>
            <p:cNvGrpSpPr/>
            <p:nvPr/>
          </p:nvGrpSpPr>
          <p:grpSpPr>
            <a:xfrm>
              <a:off x="786993" y="1527240"/>
              <a:ext cx="2315279" cy="3353962"/>
              <a:chOff x="788138" y="1538407"/>
              <a:chExt cx="2315279" cy="335396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2B670B-6EF9-AF06-E604-55AADB4EAA4B}"/>
                  </a:ext>
                </a:extLst>
              </p:cNvPr>
              <p:cNvSpPr txBox="1"/>
              <p:nvPr/>
            </p:nvSpPr>
            <p:spPr>
              <a:xfrm>
                <a:off x="788138" y="1538407"/>
                <a:ext cx="231527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chemeClr val="accent1"/>
                    </a:solidFill>
                  </a:rPr>
                  <a:t>PREPARE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36A5FE3-D00E-DA8D-E432-75100E0111CB}"/>
                  </a:ext>
                </a:extLst>
              </p:cNvPr>
              <p:cNvSpPr txBox="1"/>
              <p:nvPr/>
            </p:nvSpPr>
            <p:spPr>
              <a:xfrm>
                <a:off x="788138" y="1991025"/>
                <a:ext cx="231527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SageMaker Ground Truth </a:t>
                </a:r>
              </a:p>
              <a:p>
                <a:r>
                  <a:rPr lang="en-US" sz="900" dirty="0"/>
                  <a:t>Label training data for machine learning</a:t>
                </a: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4D1565F-F1FD-0600-4DBD-DADBCF596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21" y="2666942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10F76A-B854-E961-B2B0-989D49730626}"/>
                  </a:ext>
                </a:extLst>
              </p:cNvPr>
              <p:cNvSpPr txBox="1"/>
              <p:nvPr/>
            </p:nvSpPr>
            <p:spPr>
              <a:xfrm>
                <a:off x="788138" y="2835028"/>
                <a:ext cx="231527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SageMaker Data Wrangler </a:t>
                </a:r>
                <a:r>
                  <a:rPr lang="en-US" sz="900" dirty="0"/>
                  <a:t>Aggregate and prepare data for machine learning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5741021-4BC0-9EC4-1782-0170E35366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21" y="3510945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C0D9E1-2B7E-187F-AF7A-37E858F3DE83}"/>
                  </a:ext>
                </a:extLst>
              </p:cNvPr>
              <p:cNvSpPr txBox="1"/>
              <p:nvPr/>
            </p:nvSpPr>
            <p:spPr>
              <a:xfrm>
                <a:off x="788138" y="3679031"/>
                <a:ext cx="2315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SageMaker Processing</a:t>
                </a:r>
              </a:p>
              <a:p>
                <a:r>
                  <a:rPr lang="en-US" sz="900" dirty="0"/>
                  <a:t>Built-in Python, BYO R/Spark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26ED1BA-8D43-8C17-11A8-C10807B02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521" y="4216449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3AD7204-9C76-B142-2C3C-DCEE0856AE0C}"/>
                  </a:ext>
                </a:extLst>
              </p:cNvPr>
              <p:cNvSpPr txBox="1"/>
              <p:nvPr/>
            </p:nvSpPr>
            <p:spPr>
              <a:xfrm>
                <a:off x="788138" y="4384538"/>
                <a:ext cx="231527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SageMaker Feature Store</a:t>
                </a:r>
              </a:p>
              <a:p>
                <a:r>
                  <a:rPr lang="en-US" sz="900" dirty="0"/>
                  <a:t>Store, update, retrieve, and share features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820A63C-9C07-805D-A573-0DBD13F3C93E}"/>
                </a:ext>
              </a:extLst>
            </p:cNvPr>
            <p:cNvSpPr txBox="1"/>
            <p:nvPr/>
          </p:nvSpPr>
          <p:spPr>
            <a:xfrm>
              <a:off x="3562055" y="1527240"/>
              <a:ext cx="231527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chemeClr val="accent1"/>
                  </a:solidFill>
                </a:rPr>
                <a:t>BUILD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20D82C-04E1-F5DD-FC8B-BB6FA0427743}"/>
                </a:ext>
              </a:extLst>
            </p:cNvPr>
            <p:cNvSpPr txBox="1"/>
            <p:nvPr/>
          </p:nvSpPr>
          <p:spPr>
            <a:xfrm>
              <a:off x="3562055" y="1979858"/>
              <a:ext cx="2315279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SageMaker Studio notebooks </a:t>
              </a:r>
              <a:r>
                <a:rPr lang="en-US" sz="900" dirty="0" err="1"/>
                <a:t>Jupyter</a:t>
              </a:r>
              <a:r>
                <a:rPr lang="en-US" sz="900" dirty="0"/>
                <a:t> notebooks with elastic compute and sharing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6A8E07E-1885-EBF6-34E2-D0EF5E2FED06}"/>
                </a:ext>
              </a:extLst>
            </p:cNvPr>
            <p:cNvCxnSpPr>
              <a:cxnSpLocks/>
            </p:cNvCxnSpPr>
            <p:nvPr/>
          </p:nvCxnSpPr>
          <p:spPr>
            <a:xfrm>
              <a:off x="3644438" y="2616299"/>
              <a:ext cx="221442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A742DCA-D70A-216D-7FB0-636F767DD118}"/>
                </a:ext>
              </a:extLst>
            </p:cNvPr>
            <p:cNvSpPr txBox="1"/>
            <p:nvPr/>
          </p:nvSpPr>
          <p:spPr>
            <a:xfrm>
              <a:off x="3562055" y="2744909"/>
              <a:ext cx="231527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Built-in and bring-your-own algorithms</a:t>
              </a:r>
            </a:p>
            <a:p>
              <a:r>
                <a:rPr lang="en-US" sz="900" dirty="0"/>
                <a:t>Dozens of optimized algorithms, or bring your own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43CAE39-988C-5068-022D-45276CF47817}"/>
                </a:ext>
              </a:extLst>
            </p:cNvPr>
            <p:cNvCxnSpPr>
              <a:cxnSpLocks/>
            </p:cNvCxnSpPr>
            <p:nvPr/>
          </p:nvCxnSpPr>
          <p:spPr>
            <a:xfrm>
              <a:off x="3644438" y="3519850"/>
              <a:ext cx="221442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6CA9B47-0892-D590-5CF2-4E3E554141BC}"/>
                </a:ext>
              </a:extLst>
            </p:cNvPr>
            <p:cNvSpPr txBox="1"/>
            <p:nvPr/>
          </p:nvSpPr>
          <p:spPr>
            <a:xfrm>
              <a:off x="3562055" y="3648460"/>
              <a:ext cx="2315279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Local mode</a:t>
              </a:r>
            </a:p>
            <a:p>
              <a:r>
                <a:rPr lang="en-US" sz="900" dirty="0"/>
                <a:t>Test and prototype on your local machine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E57DD5-471B-936C-561F-ECEBEB2CF3BE}"/>
                </a:ext>
              </a:extLst>
            </p:cNvPr>
            <p:cNvCxnSpPr>
              <a:cxnSpLocks/>
            </p:cNvCxnSpPr>
            <p:nvPr/>
          </p:nvCxnSpPr>
          <p:spPr>
            <a:xfrm>
              <a:off x="3644438" y="4284901"/>
              <a:ext cx="221442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262EE4-0224-B5A7-E150-E7CB532EDBF2}"/>
                </a:ext>
              </a:extLst>
            </p:cNvPr>
            <p:cNvSpPr txBox="1"/>
            <p:nvPr/>
          </p:nvSpPr>
          <p:spPr>
            <a:xfrm>
              <a:off x="3562055" y="4413511"/>
              <a:ext cx="2315279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SageMaker Autopilot </a:t>
              </a:r>
              <a:r>
                <a:rPr lang="en-US" sz="900" dirty="0"/>
                <a:t>Automatically create machine learning models with full visibility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300083A-F466-911B-B377-F798378B9AEF}"/>
                </a:ext>
              </a:extLst>
            </p:cNvPr>
            <p:cNvCxnSpPr>
              <a:cxnSpLocks/>
            </p:cNvCxnSpPr>
            <p:nvPr/>
          </p:nvCxnSpPr>
          <p:spPr>
            <a:xfrm>
              <a:off x="3644438" y="5049952"/>
              <a:ext cx="221442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DB9D6C2-F5B3-DA83-BED2-E95D1BB75E8C}"/>
                </a:ext>
              </a:extLst>
            </p:cNvPr>
            <p:cNvSpPr txBox="1"/>
            <p:nvPr/>
          </p:nvSpPr>
          <p:spPr>
            <a:xfrm>
              <a:off x="3562055" y="5178565"/>
              <a:ext cx="2315279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accent2"/>
                  </a:solidFill>
                </a:rPr>
                <a:t>SageMaker JumpStart </a:t>
              </a:r>
            </a:p>
            <a:p>
              <a:r>
                <a:rPr lang="en-US" sz="900" dirty="0"/>
                <a:t>Prebuilt solutions for common use cases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05F1886-FAD9-6BAD-765B-32ADA68C81F7}"/>
                </a:ext>
              </a:extLst>
            </p:cNvPr>
            <p:cNvGrpSpPr/>
            <p:nvPr/>
          </p:nvGrpSpPr>
          <p:grpSpPr>
            <a:xfrm>
              <a:off x="6337117" y="1527240"/>
              <a:ext cx="2315279" cy="4257555"/>
              <a:chOff x="6231766" y="1538407"/>
              <a:chExt cx="2315279" cy="4257555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FAF2FB8-AFE6-C74C-2300-B1C03A31F392}"/>
                  </a:ext>
                </a:extLst>
              </p:cNvPr>
              <p:cNvSpPr txBox="1"/>
              <p:nvPr/>
            </p:nvSpPr>
            <p:spPr>
              <a:xfrm>
                <a:off x="6231766" y="1538407"/>
                <a:ext cx="231527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chemeClr val="accent1"/>
                    </a:solidFill>
                  </a:rPr>
                  <a:t>TRAIN &amp; TUNE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9B55911-4A6E-C1C9-749D-3F928FA8999F}"/>
                  </a:ext>
                </a:extLst>
              </p:cNvPr>
              <p:cNvSpPr txBox="1"/>
              <p:nvPr/>
            </p:nvSpPr>
            <p:spPr>
              <a:xfrm>
                <a:off x="6231766" y="1991025"/>
                <a:ext cx="231527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Managed training </a:t>
                </a:r>
              </a:p>
              <a:p>
                <a:r>
                  <a:rPr lang="en-US" sz="900" dirty="0"/>
                  <a:t>Distributed infrastructure management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E8A9E55-69D9-B26F-3AD4-738F51181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4149" y="2630051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C657684-21A5-F8F7-B33D-1B0BA74C4B37}"/>
                  </a:ext>
                </a:extLst>
              </p:cNvPr>
              <p:cNvSpPr txBox="1"/>
              <p:nvPr/>
            </p:nvSpPr>
            <p:spPr>
              <a:xfrm>
                <a:off x="6231766" y="2761246"/>
                <a:ext cx="2315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SageMaker Experiments </a:t>
                </a:r>
                <a:r>
                  <a:rPr lang="en-US" sz="900" dirty="0"/>
                  <a:t>Capture, organize, and compare every step</a:t>
                </a: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AAA5E4F-6E02-7E30-31F4-0DEF02B50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4149" y="3261773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5F705A8-82DC-4830-46AD-66F3D9950890}"/>
                  </a:ext>
                </a:extLst>
              </p:cNvPr>
              <p:cNvSpPr txBox="1"/>
              <p:nvPr/>
            </p:nvSpPr>
            <p:spPr>
              <a:xfrm>
                <a:off x="6231766" y="3392968"/>
                <a:ext cx="2315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Automatic model tuning</a:t>
                </a:r>
              </a:p>
              <a:p>
                <a:r>
                  <a:rPr lang="en-US" sz="900" dirty="0"/>
                  <a:t>Hyperparameter optimization</a:t>
                </a: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E9CC3FB-A530-28D4-1062-304A0F923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4149" y="3893495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83A1EAE-0CEC-6969-D5EA-12FBD34E50CF}"/>
                  </a:ext>
                </a:extLst>
              </p:cNvPr>
              <p:cNvSpPr txBox="1"/>
              <p:nvPr/>
            </p:nvSpPr>
            <p:spPr>
              <a:xfrm>
                <a:off x="6231766" y="4024690"/>
                <a:ext cx="231527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Distributed training libraries</a:t>
                </a:r>
              </a:p>
              <a:p>
                <a:r>
                  <a:rPr lang="en-US" sz="900" dirty="0"/>
                  <a:t>Training for large datasets</a:t>
                </a:r>
              </a:p>
              <a:p>
                <a:r>
                  <a:rPr lang="en-US" sz="900" dirty="0"/>
                  <a:t>and models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A934812-280D-8B05-49DC-17962F11B9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4149" y="4663716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3280091-9C0B-E944-36B4-1C22E3D56EC6}"/>
                  </a:ext>
                </a:extLst>
              </p:cNvPr>
              <p:cNvSpPr txBox="1"/>
              <p:nvPr/>
            </p:nvSpPr>
            <p:spPr>
              <a:xfrm>
                <a:off x="6231766" y="4794911"/>
                <a:ext cx="2315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SageMaker Debugger </a:t>
                </a:r>
              </a:p>
              <a:p>
                <a:r>
                  <a:rPr lang="en-US" sz="900" dirty="0"/>
                  <a:t>Debug and profile training runs</a:t>
                </a: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A58B09D2-F5A7-CF3F-C062-366C3CB7F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4149" y="5295438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55B6D59-7FDE-AABA-CB32-737F5B77C962}"/>
                  </a:ext>
                </a:extLst>
              </p:cNvPr>
              <p:cNvSpPr txBox="1"/>
              <p:nvPr/>
            </p:nvSpPr>
            <p:spPr>
              <a:xfrm>
                <a:off x="6231766" y="5426630"/>
                <a:ext cx="2315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Managed spot training</a:t>
                </a:r>
              </a:p>
              <a:p>
                <a:r>
                  <a:rPr lang="en-US" sz="900" dirty="0"/>
                  <a:t>Reduce training cost by 90%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1815901-6328-8603-2061-261D34757888}"/>
                </a:ext>
              </a:extLst>
            </p:cNvPr>
            <p:cNvGrpSpPr/>
            <p:nvPr/>
          </p:nvGrpSpPr>
          <p:grpSpPr>
            <a:xfrm>
              <a:off x="9112180" y="1527240"/>
              <a:ext cx="2315279" cy="4242166"/>
              <a:chOff x="9006200" y="1538407"/>
              <a:chExt cx="2315279" cy="4242166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D8A03E-0F61-A200-34E0-7ADBB9432467}"/>
                  </a:ext>
                </a:extLst>
              </p:cNvPr>
              <p:cNvSpPr txBox="1"/>
              <p:nvPr/>
            </p:nvSpPr>
            <p:spPr>
              <a:xfrm>
                <a:off x="9006200" y="1538407"/>
                <a:ext cx="231527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chemeClr val="accent1"/>
                    </a:solidFill>
                  </a:rPr>
                  <a:t>DEPLOY &amp; MANAGE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8F67A96-97C2-04F2-E6D4-64E00DA4092F}"/>
                  </a:ext>
                </a:extLst>
              </p:cNvPr>
              <p:cNvSpPr txBox="1"/>
              <p:nvPr/>
            </p:nvSpPr>
            <p:spPr>
              <a:xfrm>
                <a:off x="9006200" y="1991025"/>
                <a:ext cx="231527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Managed deployment</a:t>
                </a:r>
              </a:p>
              <a:p>
                <a:r>
                  <a:rPr lang="en-US" sz="900" dirty="0"/>
                  <a:t>Fully managed, ultra-low latency, high throughput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BDDA503-0812-ACE0-7008-4CC66F916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8583" y="2573112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52ECB49-DC06-EDC7-9D83-84ABD18EABC1}"/>
                  </a:ext>
                </a:extLst>
              </p:cNvPr>
              <p:cNvSpPr txBox="1"/>
              <p:nvPr/>
            </p:nvSpPr>
            <p:spPr>
              <a:xfrm>
                <a:off x="9006200" y="2647368"/>
                <a:ext cx="231527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Kubernetes and Kubeflow integration</a:t>
                </a:r>
              </a:p>
              <a:p>
                <a:r>
                  <a:rPr lang="en-US" sz="900" dirty="0"/>
                  <a:t>Simplify Kubernetes-based</a:t>
                </a:r>
              </a:p>
              <a:p>
                <a:r>
                  <a:rPr lang="en-US" sz="900" dirty="0"/>
                  <a:t>machine learning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F205885-F8C1-E672-0A6E-2577C1D32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8583" y="3367955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6827CA-DADB-E4C4-F119-AE9E329013E4}"/>
                  </a:ext>
                </a:extLst>
              </p:cNvPr>
              <p:cNvSpPr txBox="1"/>
              <p:nvPr/>
            </p:nvSpPr>
            <p:spPr>
              <a:xfrm>
                <a:off x="9006200" y="3442211"/>
                <a:ext cx="231527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Multi-model endpoints</a:t>
                </a:r>
              </a:p>
              <a:p>
                <a:r>
                  <a:rPr lang="en-US" sz="900" dirty="0"/>
                  <a:t>Reduce cost by hosting multiple models per instance</a:t>
                </a: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1897081-1DF0-9E93-E859-0AEB385776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8583" y="4024298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888D32A-70A1-5D23-5CF0-C1550FAAC467}"/>
                  </a:ext>
                </a:extLst>
              </p:cNvPr>
              <p:cNvSpPr txBox="1"/>
              <p:nvPr/>
            </p:nvSpPr>
            <p:spPr>
              <a:xfrm>
                <a:off x="9006200" y="4098554"/>
                <a:ext cx="231527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SageMaker Model Monitor </a:t>
                </a:r>
              </a:p>
              <a:p>
                <a:r>
                  <a:rPr lang="en-US" sz="900" dirty="0"/>
                  <a:t>Maintain accuracy of deployed models</a:t>
                </a: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AD9DD4C-1E4F-FB73-9F9B-F2F1F3342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8583" y="4680641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86C6706D-391B-52F2-7A58-2028A7936C5C}"/>
                  </a:ext>
                </a:extLst>
              </p:cNvPr>
              <p:cNvSpPr txBox="1"/>
              <p:nvPr/>
            </p:nvSpPr>
            <p:spPr>
              <a:xfrm>
                <a:off x="9006200" y="4754897"/>
                <a:ext cx="23152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SageMaker Edge </a:t>
                </a:r>
                <a:r>
                  <a:rPr lang="en-US" sz="900" dirty="0"/>
                  <a:t>Manager Manage and monitor models on edge devices</a:t>
                </a: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8DB9F45-732D-3B3F-720C-2BB6B14C8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88583" y="5198485"/>
                <a:ext cx="221442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67CBA94-DB2B-CDEA-73B0-B73D3AB2FD21}"/>
                  </a:ext>
                </a:extLst>
              </p:cNvPr>
              <p:cNvSpPr txBox="1"/>
              <p:nvPr/>
            </p:nvSpPr>
            <p:spPr>
              <a:xfrm>
                <a:off x="9006200" y="5272742"/>
                <a:ext cx="231527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solidFill>
                      <a:schemeClr val="accent2"/>
                    </a:solidFill>
                  </a:rPr>
                  <a:t>SageMaker Pipelines </a:t>
                </a:r>
              </a:p>
              <a:p>
                <a:r>
                  <a:rPr lang="en-US" sz="900" dirty="0"/>
                  <a:t>Workflow orchestration and automation</a:t>
                </a:r>
              </a:p>
            </p:txBody>
          </p:sp>
        </p:grp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16082F2-9C36-A33A-32B6-36C8B9C6C133}"/>
                </a:ext>
              </a:extLst>
            </p:cNvPr>
            <p:cNvCxnSpPr>
              <a:cxnSpLocks/>
            </p:cNvCxnSpPr>
            <p:nvPr/>
          </p:nvCxnSpPr>
          <p:spPr>
            <a:xfrm>
              <a:off x="2235200" y="1658045"/>
              <a:ext cx="1043048" cy="0"/>
            </a:xfrm>
            <a:prstGeom prst="line">
              <a:avLst/>
            </a:prstGeom>
            <a:ln w="28575" cap="rnd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0B8A29-36FA-91A3-6F34-13EFA72AAD20}"/>
                </a:ext>
              </a:extLst>
            </p:cNvPr>
            <p:cNvCxnSpPr>
              <a:cxnSpLocks/>
            </p:cNvCxnSpPr>
            <p:nvPr/>
          </p:nvCxnSpPr>
          <p:spPr>
            <a:xfrm>
              <a:off x="4905170" y="1658045"/>
              <a:ext cx="1043048" cy="0"/>
            </a:xfrm>
            <a:prstGeom prst="line">
              <a:avLst/>
            </a:prstGeom>
            <a:ln w="28575" cap="rnd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0A36B65-CC96-12E1-EDAE-61685FA07AF0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79" y="1658045"/>
              <a:ext cx="1043048" cy="0"/>
            </a:xfrm>
            <a:prstGeom prst="line">
              <a:avLst/>
            </a:prstGeom>
            <a:ln w="28575" cap="rnd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FA19135A-BF1E-C949-FBB0-BA3591B37E23}"/>
                </a:ext>
              </a:extLst>
            </p:cNvPr>
            <p:cNvCxnSpPr>
              <a:cxnSpLocks/>
            </p:cNvCxnSpPr>
            <p:nvPr/>
          </p:nvCxnSpPr>
          <p:spPr>
            <a:xfrm>
              <a:off x="3332163" y="1919655"/>
              <a:ext cx="0" cy="38651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A75143B-D867-78A6-5132-8D6D717A2153}"/>
                </a:ext>
              </a:extLst>
            </p:cNvPr>
            <p:cNvCxnSpPr>
              <a:cxnSpLocks/>
            </p:cNvCxnSpPr>
            <p:nvPr/>
          </p:nvCxnSpPr>
          <p:spPr>
            <a:xfrm>
              <a:off x="6107225" y="1919655"/>
              <a:ext cx="0" cy="38651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B6AD9DF-DE71-6AC1-CB20-6D11F9545690}"/>
                </a:ext>
              </a:extLst>
            </p:cNvPr>
            <p:cNvCxnSpPr>
              <a:cxnSpLocks/>
            </p:cNvCxnSpPr>
            <p:nvPr/>
          </p:nvCxnSpPr>
          <p:spPr>
            <a:xfrm>
              <a:off x="8882288" y="1919655"/>
              <a:ext cx="0" cy="38651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C8682425-FD01-22CB-DFA9-B544F49513C3}"/>
              </a:ext>
            </a:extLst>
          </p:cNvPr>
          <p:cNvSpPr/>
          <p:nvPr/>
        </p:nvSpPr>
        <p:spPr>
          <a:xfrm>
            <a:off x="877456" y="5727318"/>
            <a:ext cx="10437090" cy="537935"/>
          </a:xfrm>
          <a:prstGeom prst="roundRect">
            <a:avLst>
              <a:gd name="adj" fmla="val 21818"/>
            </a:avLst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0B4DDE0-A395-D173-5A12-40CAE4E36983}"/>
              </a:ext>
            </a:extLst>
          </p:cNvPr>
          <p:cNvSpPr txBox="1"/>
          <p:nvPr/>
        </p:nvSpPr>
        <p:spPr>
          <a:xfrm>
            <a:off x="3048000" y="5792383"/>
            <a:ext cx="6096000" cy="407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SageMaker Studio</a:t>
            </a:r>
          </a:p>
          <a:p>
            <a:pPr algn="ctr"/>
            <a:r>
              <a:rPr lang="en-US" sz="1000" dirty="0"/>
              <a:t>Integrated development environment (IDE) for ML</a:t>
            </a:r>
          </a:p>
        </p:txBody>
      </p:sp>
    </p:spTree>
    <p:extLst>
      <p:ext uri="{BB962C8B-B14F-4D97-AF65-F5344CB8AC3E}">
        <p14:creationId xmlns:p14="http://schemas.microsoft.com/office/powerpoint/2010/main" val="55156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904D-0FC1-7AC8-65DE-711893B53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E62C8CD-43B3-FAD8-E019-F5A0EB39BBE7}"/>
              </a:ext>
            </a:extLst>
          </p:cNvPr>
          <p:cNvSpPr/>
          <p:nvPr/>
        </p:nvSpPr>
        <p:spPr>
          <a:xfrm>
            <a:off x="520585" y="1325346"/>
            <a:ext cx="11173282" cy="4207308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317946-1B90-DC4B-2FED-EC05F95FCB0E}"/>
              </a:ext>
            </a:extLst>
          </p:cNvPr>
          <p:cNvSpPr txBox="1"/>
          <p:nvPr/>
        </p:nvSpPr>
        <p:spPr>
          <a:xfrm>
            <a:off x="2623127" y="534873"/>
            <a:ext cx="6945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How SageMaker Data Wrangler works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DEBBF9F-E184-6F05-CF71-A31F6C08DB0B}"/>
              </a:ext>
            </a:extLst>
          </p:cNvPr>
          <p:cNvSpPr/>
          <p:nvPr/>
        </p:nvSpPr>
        <p:spPr>
          <a:xfrm>
            <a:off x="9054639" y="1715116"/>
            <a:ext cx="2295363" cy="1978902"/>
          </a:xfrm>
          <a:prstGeom prst="roundRect">
            <a:avLst>
              <a:gd name="adj" fmla="val 8733"/>
            </a:avLst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3BA54F41-1E3F-341B-2533-19632B6E477C}"/>
              </a:ext>
            </a:extLst>
          </p:cNvPr>
          <p:cNvSpPr/>
          <p:nvPr/>
        </p:nvSpPr>
        <p:spPr>
          <a:xfrm>
            <a:off x="661336" y="1715117"/>
            <a:ext cx="1698541" cy="2443354"/>
          </a:xfrm>
          <a:prstGeom prst="roundRect">
            <a:avLst>
              <a:gd name="adj" fmla="val 8733"/>
            </a:avLst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0E4D015-BDB3-7F06-EAD6-549B1D852DF1}"/>
              </a:ext>
            </a:extLst>
          </p:cNvPr>
          <p:cNvGrpSpPr/>
          <p:nvPr/>
        </p:nvGrpSpPr>
        <p:grpSpPr>
          <a:xfrm>
            <a:off x="2478992" y="2041071"/>
            <a:ext cx="1341352" cy="1791446"/>
            <a:chOff x="2478992" y="1909656"/>
            <a:chExt cx="1341352" cy="1791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7AD3E4-72D9-4304-A3E4-7FCB5F4BFB9F}"/>
                </a:ext>
              </a:extLst>
            </p:cNvPr>
            <p:cNvSpPr txBox="1"/>
            <p:nvPr/>
          </p:nvSpPr>
          <p:spPr>
            <a:xfrm>
              <a:off x="2478992" y="1909656"/>
              <a:ext cx="127680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chemeClr val="accent1"/>
                  </a:solidFill>
                </a:rPr>
                <a:t>Select </a:t>
              </a:r>
            </a:p>
            <a:p>
              <a:r>
                <a:rPr lang="en-US" sz="1100" b="1" dirty="0">
                  <a:solidFill>
                    <a:schemeClr val="accent1"/>
                  </a:solidFill>
                </a:rPr>
                <a:t>and query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7C3692B-4829-59EE-1FB9-73D02292BAE5}"/>
                </a:ext>
              </a:extLst>
            </p:cNvPr>
            <p:cNvSpPr txBox="1"/>
            <p:nvPr/>
          </p:nvSpPr>
          <p:spPr>
            <a:xfrm>
              <a:off x="2478992" y="2362274"/>
              <a:ext cx="1341352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Select and query data from a variety of data sources such as</a:t>
              </a:r>
            </a:p>
            <a:p>
              <a:r>
                <a:rPr lang="en-US" sz="900" dirty="0"/>
                <a:t>Amazon Athena, Amazon Redshift, AWS Lake Formation, and Amazon S3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A28910D-7237-90F2-5BFC-BF5CDFA02000}"/>
              </a:ext>
            </a:extLst>
          </p:cNvPr>
          <p:cNvSpPr txBox="1"/>
          <p:nvPr/>
        </p:nvSpPr>
        <p:spPr>
          <a:xfrm>
            <a:off x="2478991" y="4496554"/>
            <a:ext cx="1455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Import data from a feature store such as Amazon SageMaker Feature Store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D5A887-F4A0-BF88-16C3-4DCA1CCBE759}"/>
              </a:ext>
            </a:extLst>
          </p:cNvPr>
          <p:cNvGrpSpPr/>
          <p:nvPr/>
        </p:nvGrpSpPr>
        <p:grpSpPr>
          <a:xfrm>
            <a:off x="4152055" y="2041071"/>
            <a:ext cx="1341352" cy="1375948"/>
            <a:chOff x="1350412" y="1280071"/>
            <a:chExt cx="1919262" cy="13759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847441-6CEF-D405-90B0-47311825EBA7}"/>
                </a:ext>
              </a:extLst>
            </p:cNvPr>
            <p:cNvSpPr txBox="1"/>
            <p:nvPr/>
          </p:nvSpPr>
          <p:spPr>
            <a:xfrm>
              <a:off x="1350412" y="1280071"/>
              <a:ext cx="18268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chemeClr val="accent1"/>
                  </a:solidFill>
                </a:rPr>
                <a:t>Visualize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565D60-9DC5-16E1-20E8-6EDC9BC57EE6}"/>
                </a:ext>
              </a:extLst>
            </p:cNvPr>
            <p:cNvSpPr txBox="1"/>
            <p:nvPr/>
          </p:nvSpPr>
          <p:spPr>
            <a:xfrm>
              <a:off x="1350412" y="1732689"/>
              <a:ext cx="191926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Graphically understand data and detect outliers with preconfigured visualization templates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CA0971-9B00-40BA-A961-0CDAFD13C5A4}"/>
              </a:ext>
            </a:extLst>
          </p:cNvPr>
          <p:cNvGrpSpPr/>
          <p:nvPr/>
        </p:nvGrpSpPr>
        <p:grpSpPr>
          <a:xfrm>
            <a:off x="5825118" y="2041071"/>
            <a:ext cx="1341352" cy="1652947"/>
            <a:chOff x="1350412" y="1280071"/>
            <a:chExt cx="1919262" cy="16529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5DF7C3-3A86-43DF-16BD-6DB42F75D269}"/>
                </a:ext>
              </a:extLst>
            </p:cNvPr>
            <p:cNvSpPr txBox="1"/>
            <p:nvPr/>
          </p:nvSpPr>
          <p:spPr>
            <a:xfrm>
              <a:off x="1350412" y="1280071"/>
              <a:ext cx="182689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chemeClr val="accent1"/>
                  </a:solidFill>
                </a:rPr>
                <a:t>Cleanse </a:t>
              </a:r>
            </a:p>
            <a:p>
              <a:r>
                <a:rPr lang="en-US" sz="1100" b="1" dirty="0">
                  <a:solidFill>
                    <a:schemeClr val="accent1"/>
                  </a:solidFill>
                </a:rPr>
                <a:t>and enrich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F5B443-07BF-90A8-6E2D-920A4F59584D}"/>
                </a:ext>
              </a:extLst>
            </p:cNvPr>
            <p:cNvSpPr txBox="1"/>
            <p:nvPr/>
          </p:nvSpPr>
          <p:spPr>
            <a:xfrm>
              <a:off x="1350412" y="1732689"/>
              <a:ext cx="19192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Cleanse and explore data, perform feature engineering with built-in data transforms, and detect statistical bias with SageMaker Clarify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F96EB1-8F6F-D169-12A1-1F5EFC3D264C}"/>
              </a:ext>
            </a:extLst>
          </p:cNvPr>
          <p:cNvGrpSpPr/>
          <p:nvPr/>
        </p:nvGrpSpPr>
        <p:grpSpPr>
          <a:xfrm>
            <a:off x="7498180" y="2041071"/>
            <a:ext cx="1341352" cy="1514447"/>
            <a:chOff x="1350412" y="1280071"/>
            <a:chExt cx="1919262" cy="15144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138309-CA3E-23D0-0E7A-7C9E19367D4C}"/>
                </a:ext>
              </a:extLst>
            </p:cNvPr>
            <p:cNvSpPr txBox="1"/>
            <p:nvPr/>
          </p:nvSpPr>
          <p:spPr>
            <a:xfrm>
              <a:off x="1350412" y="1280071"/>
              <a:ext cx="18268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>
                  <a:solidFill>
                    <a:schemeClr val="accent1"/>
                  </a:solidFill>
                </a:rPr>
                <a:t>Understand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DF23C9-DD37-C628-3824-BE94599272AB}"/>
                </a:ext>
              </a:extLst>
            </p:cNvPr>
            <p:cNvSpPr txBox="1"/>
            <p:nvPr/>
          </p:nvSpPr>
          <p:spPr>
            <a:xfrm>
              <a:off x="1350412" y="1732689"/>
              <a:ext cx="1919262" cy="10618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Use a sample dataset to quickly estimate model performance and accuracy and diagnose potential issues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D05224-54CE-18A3-B4D9-9B8A0147E043}"/>
              </a:ext>
            </a:extLst>
          </p:cNvPr>
          <p:cNvGrpSpPr/>
          <p:nvPr/>
        </p:nvGrpSpPr>
        <p:grpSpPr>
          <a:xfrm>
            <a:off x="9347313" y="2095811"/>
            <a:ext cx="1710014" cy="1217513"/>
            <a:chOff x="9497736" y="1815929"/>
            <a:chExt cx="1710014" cy="121751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D32899-A62C-A38A-D55B-64EE6B8964BE}"/>
                </a:ext>
              </a:extLst>
            </p:cNvPr>
            <p:cNvSpPr txBox="1"/>
            <p:nvPr/>
          </p:nvSpPr>
          <p:spPr>
            <a:xfrm>
              <a:off x="9538883" y="1815929"/>
              <a:ext cx="1627720" cy="3175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b="1" dirty="0">
                  <a:solidFill>
                    <a:schemeClr val="accent1"/>
                  </a:solidFill>
                </a:rPr>
                <a:t>Operationalize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A4315B-1578-27EA-BB9F-BD36073C96EC}"/>
                </a:ext>
              </a:extLst>
            </p:cNvPr>
            <p:cNvSpPr txBox="1"/>
            <p:nvPr/>
          </p:nvSpPr>
          <p:spPr>
            <a:xfrm>
              <a:off x="9497736" y="2133516"/>
              <a:ext cx="1710014" cy="8999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dirty="0"/>
                <a:t>Export data preparation workflow to a notebook or code script to bring the workflow into production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E9A41C1-AA98-D1C2-378F-A674EBEF95A6}"/>
              </a:ext>
            </a:extLst>
          </p:cNvPr>
          <p:cNvCxnSpPr>
            <a:cxnSpLocks/>
          </p:cNvCxnSpPr>
          <p:nvPr/>
        </p:nvCxnSpPr>
        <p:spPr>
          <a:xfrm>
            <a:off x="3663869" y="2166419"/>
            <a:ext cx="396524" cy="0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609C23-F2E7-016C-CB57-6E6A2BA8C882}"/>
              </a:ext>
            </a:extLst>
          </p:cNvPr>
          <p:cNvCxnSpPr>
            <a:cxnSpLocks/>
          </p:cNvCxnSpPr>
          <p:nvPr/>
        </p:nvCxnSpPr>
        <p:spPr>
          <a:xfrm>
            <a:off x="5348485" y="2166419"/>
            <a:ext cx="396524" cy="0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DBAE58A-108D-D98C-6A05-C65166121553}"/>
              </a:ext>
            </a:extLst>
          </p:cNvPr>
          <p:cNvCxnSpPr>
            <a:cxnSpLocks/>
          </p:cNvCxnSpPr>
          <p:nvPr/>
        </p:nvCxnSpPr>
        <p:spPr>
          <a:xfrm>
            <a:off x="7101918" y="2166419"/>
            <a:ext cx="396524" cy="0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0FC5344-569C-5D01-49AA-25511FD49FCA}"/>
              </a:ext>
            </a:extLst>
          </p:cNvPr>
          <p:cNvCxnSpPr>
            <a:cxnSpLocks/>
          </p:cNvCxnSpPr>
          <p:nvPr/>
        </p:nvCxnSpPr>
        <p:spPr>
          <a:xfrm rot="16200000">
            <a:off x="2951406" y="4118181"/>
            <a:ext cx="396524" cy="0"/>
          </a:xfrm>
          <a:prstGeom prst="line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A05F2E2-F7C2-C244-411F-CC21583E69CB}"/>
              </a:ext>
            </a:extLst>
          </p:cNvPr>
          <p:cNvSpPr txBox="1"/>
          <p:nvPr/>
        </p:nvSpPr>
        <p:spPr>
          <a:xfrm>
            <a:off x="8660611" y="4496554"/>
            <a:ext cx="1455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Integrate data preparation workflow with Amazon SageMaker Pipelines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291088B-65ED-D16B-6E05-E5E95D317215}"/>
              </a:ext>
            </a:extLst>
          </p:cNvPr>
          <p:cNvCxnSpPr>
            <a:cxnSpLocks/>
          </p:cNvCxnSpPr>
          <p:nvPr/>
        </p:nvCxnSpPr>
        <p:spPr>
          <a:xfrm rot="16200000">
            <a:off x="9095125" y="4118181"/>
            <a:ext cx="396524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99742D3-81DA-9BFE-34F1-12615A71954F}"/>
              </a:ext>
            </a:extLst>
          </p:cNvPr>
          <p:cNvSpPr txBox="1"/>
          <p:nvPr/>
        </p:nvSpPr>
        <p:spPr>
          <a:xfrm>
            <a:off x="10198036" y="4496554"/>
            <a:ext cx="1310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Export prepared data into Amazon SageMaker Feature Store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5E18381-81CF-7D9E-FA52-ACED7C89E46D}"/>
              </a:ext>
            </a:extLst>
          </p:cNvPr>
          <p:cNvCxnSpPr>
            <a:cxnSpLocks/>
          </p:cNvCxnSpPr>
          <p:nvPr/>
        </p:nvCxnSpPr>
        <p:spPr>
          <a:xfrm rot="16200000">
            <a:off x="10175779" y="4118181"/>
            <a:ext cx="396524" cy="0"/>
          </a:xfrm>
          <a:prstGeom prst="line">
            <a:avLst/>
          </a:prstGeom>
          <a:ln w="28575" cap="rnd">
            <a:solidFill>
              <a:schemeClr val="accent4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514E589-447D-1718-AB13-CDC95CC104AA}"/>
              </a:ext>
            </a:extLst>
          </p:cNvPr>
          <p:cNvGrpSpPr/>
          <p:nvPr/>
        </p:nvGrpSpPr>
        <p:grpSpPr>
          <a:xfrm>
            <a:off x="841997" y="1963417"/>
            <a:ext cx="1337218" cy="1946754"/>
            <a:chOff x="841997" y="2012901"/>
            <a:chExt cx="1337218" cy="19467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17B502-32D1-5EBF-957C-3D8491DC728C}"/>
                </a:ext>
              </a:extLst>
            </p:cNvPr>
            <p:cNvSpPr txBox="1"/>
            <p:nvPr/>
          </p:nvSpPr>
          <p:spPr>
            <a:xfrm>
              <a:off x="841997" y="2655993"/>
              <a:ext cx="1337218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accent1"/>
                  </a:solidFill>
                </a:rPr>
                <a:t>Amazon SageMaker Data Wrangler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0C4A83-B62C-9C1A-84CE-2C5E357AEFC7}"/>
                </a:ext>
              </a:extLst>
            </p:cNvPr>
            <p:cNvSpPr txBox="1"/>
            <p:nvPr/>
          </p:nvSpPr>
          <p:spPr>
            <a:xfrm>
              <a:off x="841998" y="3313324"/>
              <a:ext cx="13372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A faster, visual way to aggregate and prepare data for machine learning</a:t>
              </a:r>
            </a:p>
          </p:txBody>
        </p:sp>
        <p:sp>
          <p:nvSpPr>
            <p:cNvPr id="92" name="object 108">
              <a:extLst>
                <a:ext uri="{FF2B5EF4-FFF2-40B4-BE49-F238E27FC236}">
                  <a16:creationId xmlns:a16="http://schemas.microsoft.com/office/drawing/2014/main" id="{B8C2503E-15B6-B211-EC63-BAE4B6B548B4}"/>
                </a:ext>
              </a:extLst>
            </p:cNvPr>
            <p:cNvSpPr/>
            <p:nvPr/>
          </p:nvSpPr>
          <p:spPr>
            <a:xfrm>
              <a:off x="1224311" y="2012901"/>
              <a:ext cx="572590" cy="585925"/>
            </a:xfrm>
            <a:custGeom>
              <a:avLst/>
              <a:gdLst/>
              <a:ahLst/>
              <a:cxnLst/>
              <a:rect l="l" t="t" r="r" b="b"/>
              <a:pathLst>
                <a:path w="436245" h="446404">
                  <a:moveTo>
                    <a:pt x="250523" y="414401"/>
                  </a:moveTo>
                  <a:lnTo>
                    <a:pt x="217932" y="414401"/>
                  </a:lnTo>
                  <a:lnTo>
                    <a:pt x="270383" y="444500"/>
                  </a:lnTo>
                  <a:lnTo>
                    <a:pt x="273050" y="445897"/>
                  </a:lnTo>
                  <a:lnTo>
                    <a:pt x="276098" y="445897"/>
                  </a:lnTo>
                  <a:lnTo>
                    <a:pt x="278638" y="444373"/>
                  </a:lnTo>
                  <a:lnTo>
                    <a:pt x="305204" y="427990"/>
                  </a:lnTo>
                  <a:lnTo>
                    <a:pt x="274320" y="427990"/>
                  </a:lnTo>
                  <a:lnTo>
                    <a:pt x="250523" y="414401"/>
                  </a:lnTo>
                  <a:close/>
                </a:path>
                <a:path w="436245" h="446404">
                  <a:moveTo>
                    <a:pt x="162941" y="127"/>
                  </a:moveTo>
                  <a:lnTo>
                    <a:pt x="159893" y="127"/>
                  </a:lnTo>
                  <a:lnTo>
                    <a:pt x="157352" y="1651"/>
                  </a:lnTo>
                  <a:lnTo>
                    <a:pt x="60578" y="58293"/>
                  </a:lnTo>
                  <a:lnTo>
                    <a:pt x="58039" y="59690"/>
                  </a:lnTo>
                  <a:lnTo>
                    <a:pt x="56515" y="62357"/>
                  </a:lnTo>
                  <a:lnTo>
                    <a:pt x="56515" y="133350"/>
                  </a:lnTo>
                  <a:lnTo>
                    <a:pt x="4064" y="163449"/>
                  </a:lnTo>
                  <a:lnTo>
                    <a:pt x="1524" y="164846"/>
                  </a:lnTo>
                  <a:lnTo>
                    <a:pt x="0" y="167512"/>
                  </a:lnTo>
                  <a:lnTo>
                    <a:pt x="0" y="278638"/>
                  </a:lnTo>
                  <a:lnTo>
                    <a:pt x="1777" y="281432"/>
                  </a:lnTo>
                  <a:lnTo>
                    <a:pt x="4445" y="282829"/>
                  </a:lnTo>
                  <a:lnTo>
                    <a:pt x="48387" y="304927"/>
                  </a:lnTo>
                  <a:lnTo>
                    <a:pt x="48387" y="375539"/>
                  </a:lnTo>
                  <a:lnTo>
                    <a:pt x="157225" y="444373"/>
                  </a:lnTo>
                  <a:lnTo>
                    <a:pt x="160020" y="445516"/>
                  </a:lnTo>
                  <a:lnTo>
                    <a:pt x="162814" y="445516"/>
                  </a:lnTo>
                  <a:lnTo>
                    <a:pt x="164211" y="445135"/>
                  </a:lnTo>
                  <a:lnTo>
                    <a:pt x="165480" y="444500"/>
                  </a:lnTo>
                  <a:lnTo>
                    <a:pt x="194251" y="427990"/>
                  </a:lnTo>
                  <a:lnTo>
                    <a:pt x="161544" y="427990"/>
                  </a:lnTo>
                  <a:lnTo>
                    <a:pt x="136144" y="412369"/>
                  </a:lnTo>
                  <a:lnTo>
                    <a:pt x="149038" y="403098"/>
                  </a:lnTo>
                  <a:lnTo>
                    <a:pt x="121158" y="403098"/>
                  </a:lnTo>
                  <a:lnTo>
                    <a:pt x="64643" y="368173"/>
                  </a:lnTo>
                  <a:lnTo>
                    <a:pt x="64643" y="304419"/>
                  </a:lnTo>
                  <a:lnTo>
                    <a:pt x="87449" y="290703"/>
                  </a:lnTo>
                  <a:lnTo>
                    <a:pt x="56134" y="290703"/>
                  </a:lnTo>
                  <a:lnTo>
                    <a:pt x="16128" y="270637"/>
                  </a:lnTo>
                  <a:lnTo>
                    <a:pt x="16128" y="223901"/>
                  </a:lnTo>
                  <a:lnTo>
                    <a:pt x="52197" y="205867"/>
                  </a:lnTo>
                  <a:lnTo>
                    <a:pt x="16128" y="205867"/>
                  </a:lnTo>
                  <a:lnTo>
                    <a:pt x="16128" y="175133"/>
                  </a:lnTo>
                  <a:lnTo>
                    <a:pt x="64262" y="147574"/>
                  </a:lnTo>
                  <a:lnTo>
                    <a:pt x="93473" y="147574"/>
                  </a:lnTo>
                  <a:lnTo>
                    <a:pt x="72644" y="133731"/>
                  </a:lnTo>
                  <a:lnTo>
                    <a:pt x="72644" y="69850"/>
                  </a:lnTo>
                  <a:lnTo>
                    <a:pt x="113029" y="46355"/>
                  </a:lnTo>
                  <a:lnTo>
                    <a:pt x="129159" y="46355"/>
                  </a:lnTo>
                  <a:lnTo>
                    <a:pt x="129159" y="36830"/>
                  </a:lnTo>
                  <a:lnTo>
                    <a:pt x="161417" y="17907"/>
                  </a:lnTo>
                  <a:lnTo>
                    <a:pt x="193689" y="17907"/>
                  </a:lnTo>
                  <a:lnTo>
                    <a:pt x="165480" y="1651"/>
                  </a:lnTo>
                  <a:lnTo>
                    <a:pt x="162941" y="127"/>
                  </a:lnTo>
                  <a:close/>
                </a:path>
                <a:path w="436245" h="446404">
                  <a:moveTo>
                    <a:pt x="226060" y="267716"/>
                  </a:moveTo>
                  <a:lnTo>
                    <a:pt x="209930" y="267716"/>
                  </a:lnTo>
                  <a:lnTo>
                    <a:pt x="209930" y="400304"/>
                  </a:lnTo>
                  <a:lnTo>
                    <a:pt x="161544" y="427990"/>
                  </a:lnTo>
                  <a:lnTo>
                    <a:pt x="194251" y="427990"/>
                  </a:lnTo>
                  <a:lnTo>
                    <a:pt x="217932" y="414401"/>
                  </a:lnTo>
                  <a:lnTo>
                    <a:pt x="250523" y="414401"/>
                  </a:lnTo>
                  <a:lnTo>
                    <a:pt x="226060" y="400431"/>
                  </a:lnTo>
                  <a:lnTo>
                    <a:pt x="226060" y="348488"/>
                  </a:lnTo>
                  <a:lnTo>
                    <a:pt x="286130" y="348488"/>
                  </a:lnTo>
                  <a:lnTo>
                    <a:pt x="282575" y="344805"/>
                  </a:lnTo>
                  <a:lnTo>
                    <a:pt x="282575" y="335915"/>
                  </a:lnTo>
                  <a:lnTo>
                    <a:pt x="286130" y="332232"/>
                  </a:lnTo>
                  <a:lnTo>
                    <a:pt x="226060" y="332232"/>
                  </a:lnTo>
                  <a:lnTo>
                    <a:pt x="226060" y="267716"/>
                  </a:lnTo>
                  <a:close/>
                </a:path>
                <a:path w="436245" h="446404">
                  <a:moveTo>
                    <a:pt x="404274" y="252730"/>
                  </a:moveTo>
                  <a:lnTo>
                    <a:pt x="371728" y="252730"/>
                  </a:lnTo>
                  <a:lnTo>
                    <a:pt x="410718" y="275082"/>
                  </a:lnTo>
                  <a:lnTo>
                    <a:pt x="372999" y="294005"/>
                  </a:lnTo>
                  <a:lnTo>
                    <a:pt x="371348" y="296799"/>
                  </a:lnTo>
                  <a:lnTo>
                    <a:pt x="371348" y="368173"/>
                  </a:lnTo>
                  <a:lnTo>
                    <a:pt x="274320" y="427990"/>
                  </a:lnTo>
                  <a:lnTo>
                    <a:pt x="305204" y="427990"/>
                  </a:lnTo>
                  <a:lnTo>
                    <a:pt x="383667" y="379603"/>
                  </a:lnTo>
                  <a:lnTo>
                    <a:pt x="385952" y="378079"/>
                  </a:lnTo>
                  <a:lnTo>
                    <a:pt x="387476" y="375539"/>
                  </a:lnTo>
                  <a:lnTo>
                    <a:pt x="387476" y="304927"/>
                  </a:lnTo>
                  <a:lnTo>
                    <a:pt x="431419" y="282829"/>
                  </a:lnTo>
                  <a:lnTo>
                    <a:pt x="434086" y="281432"/>
                  </a:lnTo>
                  <a:lnTo>
                    <a:pt x="435864" y="278638"/>
                  </a:lnTo>
                  <a:lnTo>
                    <a:pt x="435864" y="261620"/>
                  </a:lnTo>
                  <a:lnTo>
                    <a:pt x="419735" y="261620"/>
                  </a:lnTo>
                  <a:lnTo>
                    <a:pt x="404274" y="252730"/>
                  </a:lnTo>
                  <a:close/>
                </a:path>
                <a:path w="436245" h="446404">
                  <a:moveTo>
                    <a:pt x="172847" y="366141"/>
                  </a:moveTo>
                  <a:lnTo>
                    <a:pt x="121158" y="403098"/>
                  </a:lnTo>
                  <a:lnTo>
                    <a:pt x="149038" y="403098"/>
                  </a:lnTo>
                  <a:lnTo>
                    <a:pt x="182245" y="379222"/>
                  </a:lnTo>
                  <a:lnTo>
                    <a:pt x="172847" y="366141"/>
                  </a:lnTo>
                  <a:close/>
                </a:path>
                <a:path w="436245" h="446404">
                  <a:moveTo>
                    <a:pt x="290575" y="316103"/>
                  </a:moveTo>
                  <a:lnTo>
                    <a:pt x="283041" y="317301"/>
                  </a:lnTo>
                  <a:lnTo>
                    <a:pt x="276494" y="320643"/>
                  </a:lnTo>
                  <a:lnTo>
                    <a:pt x="271305" y="325747"/>
                  </a:lnTo>
                  <a:lnTo>
                    <a:pt x="267843" y="332232"/>
                  </a:lnTo>
                  <a:lnTo>
                    <a:pt x="295021" y="332232"/>
                  </a:lnTo>
                  <a:lnTo>
                    <a:pt x="298703" y="335915"/>
                  </a:lnTo>
                  <a:lnTo>
                    <a:pt x="298703" y="344805"/>
                  </a:lnTo>
                  <a:lnTo>
                    <a:pt x="295021" y="348488"/>
                  </a:lnTo>
                  <a:lnTo>
                    <a:pt x="267843" y="348488"/>
                  </a:lnTo>
                  <a:lnTo>
                    <a:pt x="271305" y="354919"/>
                  </a:lnTo>
                  <a:lnTo>
                    <a:pt x="276494" y="360029"/>
                  </a:lnTo>
                  <a:lnTo>
                    <a:pt x="283041" y="363400"/>
                  </a:lnTo>
                  <a:lnTo>
                    <a:pt x="290575" y="364617"/>
                  </a:lnTo>
                  <a:lnTo>
                    <a:pt x="299991" y="362702"/>
                  </a:lnTo>
                  <a:lnTo>
                    <a:pt x="307705" y="357489"/>
                  </a:lnTo>
                  <a:lnTo>
                    <a:pt x="312918" y="349775"/>
                  </a:lnTo>
                  <a:lnTo>
                    <a:pt x="314833" y="340360"/>
                  </a:lnTo>
                  <a:lnTo>
                    <a:pt x="312918" y="330890"/>
                  </a:lnTo>
                  <a:lnTo>
                    <a:pt x="307705" y="323183"/>
                  </a:lnTo>
                  <a:lnTo>
                    <a:pt x="299991" y="318000"/>
                  </a:lnTo>
                  <a:lnTo>
                    <a:pt x="290575" y="316103"/>
                  </a:lnTo>
                  <a:close/>
                </a:path>
                <a:path w="436245" h="446404">
                  <a:moveTo>
                    <a:pt x="138348" y="228981"/>
                  </a:moveTo>
                  <a:lnTo>
                    <a:pt x="112649" y="228981"/>
                  </a:lnTo>
                  <a:lnTo>
                    <a:pt x="145288" y="255270"/>
                  </a:lnTo>
                  <a:lnTo>
                    <a:pt x="145288" y="297180"/>
                  </a:lnTo>
                  <a:lnTo>
                    <a:pt x="108076" y="325882"/>
                  </a:lnTo>
                  <a:lnTo>
                    <a:pt x="117983" y="338709"/>
                  </a:lnTo>
                  <a:lnTo>
                    <a:pt x="187889" y="284734"/>
                  </a:lnTo>
                  <a:lnTo>
                    <a:pt x="161417" y="284734"/>
                  </a:lnTo>
                  <a:lnTo>
                    <a:pt x="161417" y="248920"/>
                  </a:lnTo>
                  <a:lnTo>
                    <a:pt x="160274" y="246507"/>
                  </a:lnTo>
                  <a:lnTo>
                    <a:pt x="138348" y="228981"/>
                  </a:lnTo>
                  <a:close/>
                </a:path>
                <a:path w="436245" h="446404">
                  <a:moveTo>
                    <a:pt x="92710" y="268605"/>
                  </a:moveTo>
                  <a:lnTo>
                    <a:pt x="56134" y="290703"/>
                  </a:lnTo>
                  <a:lnTo>
                    <a:pt x="87449" y="290703"/>
                  </a:lnTo>
                  <a:lnTo>
                    <a:pt x="100965" y="282575"/>
                  </a:lnTo>
                  <a:lnTo>
                    <a:pt x="92710" y="268605"/>
                  </a:lnTo>
                  <a:close/>
                </a:path>
                <a:path w="436245" h="446404">
                  <a:moveTo>
                    <a:pt x="181737" y="187706"/>
                  </a:moveTo>
                  <a:lnTo>
                    <a:pt x="173482" y="201676"/>
                  </a:lnTo>
                  <a:lnTo>
                    <a:pt x="209930" y="223520"/>
                  </a:lnTo>
                  <a:lnTo>
                    <a:pt x="209930" y="247396"/>
                  </a:lnTo>
                  <a:lnTo>
                    <a:pt x="161417" y="284734"/>
                  </a:lnTo>
                  <a:lnTo>
                    <a:pt x="187889" y="284734"/>
                  </a:lnTo>
                  <a:lnTo>
                    <a:pt x="209930" y="267716"/>
                  </a:lnTo>
                  <a:lnTo>
                    <a:pt x="226060" y="267716"/>
                  </a:lnTo>
                  <a:lnTo>
                    <a:pt x="226060" y="216154"/>
                  </a:lnTo>
                  <a:lnTo>
                    <a:pt x="224536" y="213487"/>
                  </a:lnTo>
                  <a:lnTo>
                    <a:pt x="222123" y="212090"/>
                  </a:lnTo>
                  <a:lnTo>
                    <a:pt x="181737" y="187706"/>
                  </a:lnTo>
                  <a:close/>
                </a:path>
                <a:path w="436245" h="446404">
                  <a:moveTo>
                    <a:pt x="379349" y="113792"/>
                  </a:moveTo>
                  <a:lnTo>
                    <a:pt x="363220" y="113792"/>
                  </a:lnTo>
                  <a:lnTo>
                    <a:pt x="363220" y="140970"/>
                  </a:lnTo>
                  <a:lnTo>
                    <a:pt x="364744" y="143637"/>
                  </a:lnTo>
                  <a:lnTo>
                    <a:pt x="367284" y="145034"/>
                  </a:lnTo>
                  <a:lnTo>
                    <a:pt x="419735" y="175133"/>
                  </a:lnTo>
                  <a:lnTo>
                    <a:pt x="419735" y="261620"/>
                  </a:lnTo>
                  <a:lnTo>
                    <a:pt x="435864" y="261620"/>
                  </a:lnTo>
                  <a:lnTo>
                    <a:pt x="435864" y="167512"/>
                  </a:lnTo>
                  <a:lnTo>
                    <a:pt x="434340" y="164846"/>
                  </a:lnTo>
                  <a:lnTo>
                    <a:pt x="431800" y="163449"/>
                  </a:lnTo>
                  <a:lnTo>
                    <a:pt x="379349" y="133350"/>
                  </a:lnTo>
                  <a:lnTo>
                    <a:pt x="379349" y="113792"/>
                  </a:lnTo>
                  <a:close/>
                </a:path>
                <a:path w="436245" h="446404">
                  <a:moveTo>
                    <a:pt x="355219" y="210820"/>
                  </a:moveTo>
                  <a:lnTo>
                    <a:pt x="345749" y="212736"/>
                  </a:lnTo>
                  <a:lnTo>
                    <a:pt x="338042" y="217963"/>
                  </a:lnTo>
                  <a:lnTo>
                    <a:pt x="332859" y="225714"/>
                  </a:lnTo>
                  <a:lnTo>
                    <a:pt x="330962" y="235204"/>
                  </a:lnTo>
                  <a:lnTo>
                    <a:pt x="332859" y="244619"/>
                  </a:lnTo>
                  <a:lnTo>
                    <a:pt x="338042" y="252333"/>
                  </a:lnTo>
                  <a:lnTo>
                    <a:pt x="345749" y="257546"/>
                  </a:lnTo>
                  <a:lnTo>
                    <a:pt x="355219" y="259461"/>
                  </a:lnTo>
                  <a:lnTo>
                    <a:pt x="361569" y="259461"/>
                  </a:lnTo>
                  <a:lnTo>
                    <a:pt x="367411" y="256794"/>
                  </a:lnTo>
                  <a:lnTo>
                    <a:pt x="371728" y="252730"/>
                  </a:lnTo>
                  <a:lnTo>
                    <a:pt x="404274" y="252730"/>
                  </a:lnTo>
                  <a:lnTo>
                    <a:pt x="387708" y="243205"/>
                  </a:lnTo>
                  <a:lnTo>
                    <a:pt x="350647" y="243205"/>
                  </a:lnTo>
                  <a:lnTo>
                    <a:pt x="347091" y="239649"/>
                  </a:lnTo>
                  <a:lnTo>
                    <a:pt x="347091" y="230632"/>
                  </a:lnTo>
                  <a:lnTo>
                    <a:pt x="350647" y="227076"/>
                  </a:lnTo>
                  <a:lnTo>
                    <a:pt x="377725" y="227076"/>
                  </a:lnTo>
                  <a:lnTo>
                    <a:pt x="377453" y="225714"/>
                  </a:lnTo>
                  <a:lnTo>
                    <a:pt x="372284" y="217963"/>
                  </a:lnTo>
                  <a:lnTo>
                    <a:pt x="364615" y="212736"/>
                  </a:lnTo>
                  <a:lnTo>
                    <a:pt x="355219" y="210820"/>
                  </a:lnTo>
                  <a:close/>
                </a:path>
                <a:path w="436245" h="446404">
                  <a:moveTo>
                    <a:pt x="93473" y="147574"/>
                  </a:moveTo>
                  <a:lnTo>
                    <a:pt x="64262" y="147574"/>
                  </a:lnTo>
                  <a:lnTo>
                    <a:pt x="104901" y="174625"/>
                  </a:lnTo>
                  <a:lnTo>
                    <a:pt x="104901" y="214757"/>
                  </a:lnTo>
                  <a:lnTo>
                    <a:pt x="60071" y="244602"/>
                  </a:lnTo>
                  <a:lnTo>
                    <a:pt x="69088" y="258064"/>
                  </a:lnTo>
                  <a:lnTo>
                    <a:pt x="112649" y="228981"/>
                  </a:lnTo>
                  <a:lnTo>
                    <a:pt x="138348" y="228981"/>
                  </a:lnTo>
                  <a:lnTo>
                    <a:pt x="121030" y="215137"/>
                  </a:lnTo>
                  <a:lnTo>
                    <a:pt x="121030" y="174752"/>
                  </a:lnTo>
                  <a:lnTo>
                    <a:pt x="142119" y="160655"/>
                  </a:lnTo>
                  <a:lnTo>
                    <a:pt x="113157" y="160655"/>
                  </a:lnTo>
                  <a:lnTo>
                    <a:pt x="93473" y="147574"/>
                  </a:lnTo>
                  <a:close/>
                </a:path>
                <a:path w="436245" h="446404">
                  <a:moveTo>
                    <a:pt x="377725" y="227076"/>
                  </a:moveTo>
                  <a:lnTo>
                    <a:pt x="359664" y="227076"/>
                  </a:lnTo>
                  <a:lnTo>
                    <a:pt x="363220" y="230632"/>
                  </a:lnTo>
                  <a:lnTo>
                    <a:pt x="363220" y="239649"/>
                  </a:lnTo>
                  <a:lnTo>
                    <a:pt x="359664" y="243205"/>
                  </a:lnTo>
                  <a:lnTo>
                    <a:pt x="387708" y="243205"/>
                  </a:lnTo>
                  <a:lnTo>
                    <a:pt x="379095" y="238252"/>
                  </a:lnTo>
                  <a:lnTo>
                    <a:pt x="379349" y="236220"/>
                  </a:lnTo>
                  <a:lnTo>
                    <a:pt x="379349" y="235204"/>
                  </a:lnTo>
                  <a:lnTo>
                    <a:pt x="377725" y="227076"/>
                  </a:lnTo>
                  <a:close/>
                </a:path>
                <a:path w="436245" h="446404">
                  <a:moveTo>
                    <a:pt x="193689" y="17907"/>
                  </a:moveTo>
                  <a:lnTo>
                    <a:pt x="161417" y="17907"/>
                  </a:lnTo>
                  <a:lnTo>
                    <a:pt x="209930" y="45974"/>
                  </a:lnTo>
                  <a:lnTo>
                    <a:pt x="209930" y="149098"/>
                  </a:lnTo>
                  <a:lnTo>
                    <a:pt x="211454" y="151765"/>
                  </a:lnTo>
                  <a:lnTo>
                    <a:pt x="213995" y="153162"/>
                  </a:lnTo>
                  <a:lnTo>
                    <a:pt x="266700" y="183387"/>
                  </a:lnTo>
                  <a:lnTo>
                    <a:pt x="266573" y="184404"/>
                  </a:lnTo>
                  <a:lnTo>
                    <a:pt x="266319" y="185547"/>
                  </a:lnTo>
                  <a:lnTo>
                    <a:pt x="266319" y="186562"/>
                  </a:lnTo>
                  <a:lnTo>
                    <a:pt x="268233" y="196032"/>
                  </a:lnTo>
                  <a:lnTo>
                    <a:pt x="273446" y="203739"/>
                  </a:lnTo>
                  <a:lnTo>
                    <a:pt x="281160" y="208922"/>
                  </a:lnTo>
                  <a:lnTo>
                    <a:pt x="290575" y="210820"/>
                  </a:lnTo>
                  <a:lnTo>
                    <a:pt x="299991" y="208922"/>
                  </a:lnTo>
                  <a:lnTo>
                    <a:pt x="307705" y="203739"/>
                  </a:lnTo>
                  <a:lnTo>
                    <a:pt x="312918" y="196032"/>
                  </a:lnTo>
                  <a:lnTo>
                    <a:pt x="313189" y="194691"/>
                  </a:lnTo>
                  <a:lnTo>
                    <a:pt x="286130" y="194691"/>
                  </a:lnTo>
                  <a:lnTo>
                    <a:pt x="282575" y="191008"/>
                  </a:lnTo>
                  <a:lnTo>
                    <a:pt x="282575" y="182118"/>
                  </a:lnTo>
                  <a:lnTo>
                    <a:pt x="286130" y="178562"/>
                  </a:lnTo>
                  <a:lnTo>
                    <a:pt x="313205" y="178562"/>
                  </a:lnTo>
                  <a:lnTo>
                    <a:pt x="312918" y="177147"/>
                  </a:lnTo>
                  <a:lnTo>
                    <a:pt x="307705" y="169433"/>
                  </a:lnTo>
                  <a:lnTo>
                    <a:pt x="306929" y="168910"/>
                  </a:lnTo>
                  <a:lnTo>
                    <a:pt x="274066" y="168910"/>
                  </a:lnTo>
                  <a:lnTo>
                    <a:pt x="226060" y="141478"/>
                  </a:lnTo>
                  <a:lnTo>
                    <a:pt x="226060" y="45974"/>
                  </a:lnTo>
                  <a:lnTo>
                    <a:pt x="250456" y="31877"/>
                  </a:lnTo>
                  <a:lnTo>
                    <a:pt x="217932" y="31877"/>
                  </a:lnTo>
                  <a:lnTo>
                    <a:pt x="193689" y="17907"/>
                  </a:lnTo>
                  <a:close/>
                </a:path>
                <a:path w="436245" h="446404">
                  <a:moveTo>
                    <a:pt x="52959" y="187452"/>
                  </a:moveTo>
                  <a:lnTo>
                    <a:pt x="16128" y="205867"/>
                  </a:lnTo>
                  <a:lnTo>
                    <a:pt x="52197" y="205867"/>
                  </a:lnTo>
                  <a:lnTo>
                    <a:pt x="60071" y="201930"/>
                  </a:lnTo>
                  <a:lnTo>
                    <a:pt x="52959" y="187452"/>
                  </a:lnTo>
                  <a:close/>
                </a:path>
                <a:path w="436245" h="446404">
                  <a:moveTo>
                    <a:pt x="313205" y="178562"/>
                  </a:moveTo>
                  <a:lnTo>
                    <a:pt x="295021" y="178562"/>
                  </a:lnTo>
                  <a:lnTo>
                    <a:pt x="298703" y="182118"/>
                  </a:lnTo>
                  <a:lnTo>
                    <a:pt x="298703" y="191008"/>
                  </a:lnTo>
                  <a:lnTo>
                    <a:pt x="295021" y="194691"/>
                  </a:lnTo>
                  <a:lnTo>
                    <a:pt x="313189" y="194691"/>
                  </a:lnTo>
                  <a:lnTo>
                    <a:pt x="314833" y="186562"/>
                  </a:lnTo>
                  <a:lnTo>
                    <a:pt x="313205" y="178562"/>
                  </a:lnTo>
                  <a:close/>
                </a:path>
                <a:path w="436245" h="446404">
                  <a:moveTo>
                    <a:pt x="290575" y="162306"/>
                  </a:moveTo>
                  <a:lnTo>
                    <a:pt x="284225" y="162306"/>
                  </a:lnTo>
                  <a:lnTo>
                    <a:pt x="278384" y="164846"/>
                  </a:lnTo>
                  <a:lnTo>
                    <a:pt x="274066" y="168910"/>
                  </a:lnTo>
                  <a:lnTo>
                    <a:pt x="306929" y="168910"/>
                  </a:lnTo>
                  <a:lnTo>
                    <a:pt x="299991" y="164220"/>
                  </a:lnTo>
                  <a:lnTo>
                    <a:pt x="290575" y="162306"/>
                  </a:lnTo>
                  <a:close/>
                </a:path>
                <a:path w="436245" h="446404">
                  <a:moveTo>
                    <a:pt x="169545" y="89535"/>
                  </a:moveTo>
                  <a:lnTo>
                    <a:pt x="153416" y="89535"/>
                  </a:lnTo>
                  <a:lnTo>
                    <a:pt x="153416" y="133731"/>
                  </a:lnTo>
                  <a:lnTo>
                    <a:pt x="113157" y="160655"/>
                  </a:lnTo>
                  <a:lnTo>
                    <a:pt x="142119" y="160655"/>
                  </a:lnTo>
                  <a:lnTo>
                    <a:pt x="168148" y="143256"/>
                  </a:lnTo>
                  <a:lnTo>
                    <a:pt x="169545" y="140716"/>
                  </a:lnTo>
                  <a:lnTo>
                    <a:pt x="169545" y="89535"/>
                  </a:lnTo>
                  <a:close/>
                </a:path>
                <a:path w="436245" h="446404">
                  <a:moveTo>
                    <a:pt x="322961" y="81534"/>
                  </a:moveTo>
                  <a:lnTo>
                    <a:pt x="313545" y="83450"/>
                  </a:lnTo>
                  <a:lnTo>
                    <a:pt x="305831" y="88677"/>
                  </a:lnTo>
                  <a:lnTo>
                    <a:pt x="300618" y="96428"/>
                  </a:lnTo>
                  <a:lnTo>
                    <a:pt x="298703" y="105918"/>
                  </a:lnTo>
                  <a:lnTo>
                    <a:pt x="300618" y="115427"/>
                  </a:lnTo>
                  <a:lnTo>
                    <a:pt x="305831" y="123221"/>
                  </a:lnTo>
                  <a:lnTo>
                    <a:pt x="313545" y="128492"/>
                  </a:lnTo>
                  <a:lnTo>
                    <a:pt x="322961" y="130429"/>
                  </a:lnTo>
                  <a:lnTo>
                    <a:pt x="330662" y="129186"/>
                  </a:lnTo>
                  <a:lnTo>
                    <a:pt x="337327" y="125730"/>
                  </a:lnTo>
                  <a:lnTo>
                    <a:pt x="342588" y="120463"/>
                  </a:lnTo>
                  <a:lnTo>
                    <a:pt x="345875" y="114173"/>
                  </a:lnTo>
                  <a:lnTo>
                    <a:pt x="318516" y="114173"/>
                  </a:lnTo>
                  <a:lnTo>
                    <a:pt x="314833" y="110490"/>
                  </a:lnTo>
                  <a:lnTo>
                    <a:pt x="314833" y="101473"/>
                  </a:lnTo>
                  <a:lnTo>
                    <a:pt x="318516" y="97790"/>
                  </a:lnTo>
                  <a:lnTo>
                    <a:pt x="379349" y="97790"/>
                  </a:lnTo>
                  <a:lnTo>
                    <a:pt x="379349" y="97662"/>
                  </a:lnTo>
                  <a:lnTo>
                    <a:pt x="345821" y="97662"/>
                  </a:lnTo>
                  <a:lnTo>
                    <a:pt x="342338" y="91178"/>
                  </a:lnTo>
                  <a:lnTo>
                    <a:pt x="337105" y="86074"/>
                  </a:lnTo>
                  <a:lnTo>
                    <a:pt x="330515" y="82732"/>
                  </a:lnTo>
                  <a:lnTo>
                    <a:pt x="322961" y="81534"/>
                  </a:lnTo>
                  <a:close/>
                </a:path>
                <a:path w="436245" h="446404">
                  <a:moveTo>
                    <a:pt x="379349" y="97790"/>
                  </a:moveTo>
                  <a:lnTo>
                    <a:pt x="327533" y="97790"/>
                  </a:lnTo>
                  <a:lnTo>
                    <a:pt x="331216" y="101473"/>
                  </a:lnTo>
                  <a:lnTo>
                    <a:pt x="331216" y="110490"/>
                  </a:lnTo>
                  <a:lnTo>
                    <a:pt x="327533" y="114173"/>
                  </a:lnTo>
                  <a:lnTo>
                    <a:pt x="345875" y="114173"/>
                  </a:lnTo>
                  <a:lnTo>
                    <a:pt x="346075" y="113792"/>
                  </a:lnTo>
                  <a:lnTo>
                    <a:pt x="379349" y="113792"/>
                  </a:lnTo>
                  <a:lnTo>
                    <a:pt x="379349" y="97790"/>
                  </a:lnTo>
                  <a:close/>
                </a:path>
                <a:path w="436245" h="446404">
                  <a:moveTo>
                    <a:pt x="129159" y="46355"/>
                  </a:moveTo>
                  <a:lnTo>
                    <a:pt x="113029" y="46355"/>
                  </a:lnTo>
                  <a:lnTo>
                    <a:pt x="113029" y="113792"/>
                  </a:lnTo>
                  <a:lnTo>
                    <a:pt x="129159" y="113792"/>
                  </a:lnTo>
                  <a:lnTo>
                    <a:pt x="129159" y="46355"/>
                  </a:lnTo>
                  <a:close/>
                </a:path>
                <a:path w="436245" h="446404">
                  <a:moveTo>
                    <a:pt x="303260" y="18161"/>
                  </a:moveTo>
                  <a:lnTo>
                    <a:pt x="274193" y="18161"/>
                  </a:lnTo>
                  <a:lnTo>
                    <a:pt x="363220" y="77724"/>
                  </a:lnTo>
                  <a:lnTo>
                    <a:pt x="363220" y="97662"/>
                  </a:lnTo>
                  <a:lnTo>
                    <a:pt x="379349" y="97662"/>
                  </a:lnTo>
                  <a:lnTo>
                    <a:pt x="379349" y="70612"/>
                  </a:lnTo>
                  <a:lnTo>
                    <a:pt x="378078" y="68072"/>
                  </a:lnTo>
                  <a:lnTo>
                    <a:pt x="303260" y="18161"/>
                  </a:lnTo>
                  <a:close/>
                </a:path>
                <a:path w="436245" h="446404">
                  <a:moveTo>
                    <a:pt x="273050" y="0"/>
                  </a:moveTo>
                  <a:lnTo>
                    <a:pt x="270383" y="1651"/>
                  </a:lnTo>
                  <a:lnTo>
                    <a:pt x="217932" y="31877"/>
                  </a:lnTo>
                  <a:lnTo>
                    <a:pt x="250456" y="31877"/>
                  </a:lnTo>
                  <a:lnTo>
                    <a:pt x="274193" y="18161"/>
                  </a:lnTo>
                  <a:lnTo>
                    <a:pt x="303260" y="18161"/>
                  </a:lnTo>
                  <a:lnTo>
                    <a:pt x="278892" y="1905"/>
                  </a:lnTo>
                  <a:lnTo>
                    <a:pt x="276351" y="127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52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13E2B-B948-8C52-7B31-5DFF6426E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CCA61B7-7768-BCDA-208A-26782F20C85F}"/>
              </a:ext>
            </a:extLst>
          </p:cNvPr>
          <p:cNvGrpSpPr/>
          <p:nvPr/>
        </p:nvGrpSpPr>
        <p:grpSpPr>
          <a:xfrm>
            <a:off x="520585" y="578844"/>
            <a:ext cx="11173282" cy="5235607"/>
            <a:chOff x="520585" y="578844"/>
            <a:chExt cx="11173282" cy="5235607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89B8E92-CD49-2C85-8C5D-E0263D586E1A}"/>
                </a:ext>
              </a:extLst>
            </p:cNvPr>
            <p:cNvSpPr/>
            <p:nvPr/>
          </p:nvSpPr>
          <p:spPr>
            <a:xfrm>
              <a:off x="520585" y="1533525"/>
              <a:ext cx="11173282" cy="4280926"/>
            </a:xfrm>
            <a:prstGeom prst="roundRect">
              <a:avLst>
                <a:gd name="adj" fmla="val 48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BCB22C1-72E3-BBE8-C6EB-0D03EFC36C32}"/>
                </a:ext>
              </a:extLst>
            </p:cNvPr>
            <p:cNvSpPr/>
            <p:nvPr/>
          </p:nvSpPr>
          <p:spPr>
            <a:xfrm>
              <a:off x="6311263" y="1533525"/>
              <a:ext cx="5382604" cy="4280926"/>
            </a:xfrm>
            <a:prstGeom prst="roundRect">
              <a:avLst>
                <a:gd name="adj" fmla="val 48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E3AD09-7F78-C9B4-0AA3-C61FAAC5E406}"/>
                </a:ext>
              </a:extLst>
            </p:cNvPr>
            <p:cNvSpPr txBox="1"/>
            <p:nvPr/>
          </p:nvSpPr>
          <p:spPr>
            <a:xfrm>
              <a:off x="1530395" y="578844"/>
              <a:ext cx="91312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. . . Has Many Challenges!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ED96E0D-C284-C6DA-B9F8-0D09C572C669}"/>
                </a:ext>
              </a:extLst>
            </p:cNvPr>
            <p:cNvSpPr/>
            <p:nvPr/>
          </p:nvSpPr>
          <p:spPr>
            <a:xfrm>
              <a:off x="711241" y="1743075"/>
              <a:ext cx="2479634" cy="3912421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98E0271-722C-773D-0AD2-FA0869E4E706}"/>
                </a:ext>
              </a:extLst>
            </p:cNvPr>
            <p:cNvCxnSpPr>
              <a:cxnSpLocks/>
            </p:cNvCxnSpPr>
            <p:nvPr/>
          </p:nvCxnSpPr>
          <p:spPr>
            <a:xfrm>
              <a:off x="3403909" y="2476500"/>
              <a:ext cx="628073" cy="0"/>
            </a:xfrm>
            <a:prstGeom prst="line">
              <a:avLst/>
            </a:prstGeom>
            <a:ln w="63500" cap="rnd">
              <a:solidFill>
                <a:schemeClr val="accent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0D0F450-1683-F315-B71E-5D22A4F01C5E}"/>
                </a:ext>
              </a:extLst>
            </p:cNvPr>
            <p:cNvSpPr/>
            <p:nvPr/>
          </p:nvSpPr>
          <p:spPr>
            <a:xfrm>
              <a:off x="4245015" y="1743076"/>
              <a:ext cx="1685927" cy="1466848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3C2E7B6-DCA7-585C-E498-56414C36BB65}"/>
                </a:ext>
              </a:extLst>
            </p:cNvPr>
            <p:cNvSpPr/>
            <p:nvPr/>
          </p:nvSpPr>
          <p:spPr>
            <a:xfrm>
              <a:off x="4245015" y="3386956"/>
              <a:ext cx="7235743" cy="2268539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637C224-5520-0EC5-BF94-C9A48A8378F7}"/>
                </a:ext>
              </a:extLst>
            </p:cNvPr>
            <p:cNvSpPr/>
            <p:nvPr/>
          </p:nvSpPr>
          <p:spPr>
            <a:xfrm>
              <a:off x="6094954" y="1743076"/>
              <a:ext cx="1685927" cy="1466848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402198D-397E-B8B9-C510-2795E144BC9B}"/>
                </a:ext>
              </a:extLst>
            </p:cNvPr>
            <p:cNvSpPr/>
            <p:nvPr/>
          </p:nvSpPr>
          <p:spPr>
            <a:xfrm>
              <a:off x="7944893" y="1743076"/>
              <a:ext cx="1685927" cy="1466848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B25D1A2-0593-2324-E380-E67D07F9C81C}"/>
                </a:ext>
              </a:extLst>
            </p:cNvPr>
            <p:cNvSpPr/>
            <p:nvPr/>
          </p:nvSpPr>
          <p:spPr>
            <a:xfrm>
              <a:off x="9794831" y="1743076"/>
              <a:ext cx="1685927" cy="1466848"/>
            </a:xfrm>
            <a:prstGeom prst="roundRect">
              <a:avLst>
                <a:gd name="adj" fmla="val 67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200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87FBDF1-D768-1B1E-36A5-503C097B5D6D}"/>
                </a:ext>
              </a:extLst>
            </p:cNvPr>
            <p:cNvGrpSpPr/>
            <p:nvPr/>
          </p:nvGrpSpPr>
          <p:grpSpPr>
            <a:xfrm>
              <a:off x="1104728" y="2543789"/>
              <a:ext cx="1692660" cy="2310992"/>
              <a:chOff x="1104728" y="2209384"/>
              <a:chExt cx="1692660" cy="2310992"/>
            </a:xfrm>
          </p:grpSpPr>
          <p:sp>
            <p:nvSpPr>
              <p:cNvPr id="61" name="object 6">
                <a:extLst>
                  <a:ext uri="{FF2B5EF4-FFF2-40B4-BE49-F238E27FC236}">
                    <a16:creationId xmlns:a16="http://schemas.microsoft.com/office/drawing/2014/main" id="{5AF85B59-E768-63CC-5CC4-65525E9CE38C}"/>
                  </a:ext>
                </a:extLst>
              </p:cNvPr>
              <p:cNvSpPr txBox="1"/>
              <p:nvPr/>
            </p:nvSpPr>
            <p:spPr>
              <a:xfrm>
                <a:off x="1104728" y="3895719"/>
                <a:ext cx="1692660" cy="624657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11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Trebuchet MS"/>
                  </a:rPr>
                  <a:t>Investment  Hypothesis</a:t>
                </a:r>
              </a:p>
            </p:txBody>
          </p:sp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05EF45FC-9C42-7FA8-0D7F-F2E94E78E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62098" y="2209384"/>
                <a:ext cx="1245744" cy="1245742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424130-27EE-9474-6927-84EDBA4A4BD8}"/>
                </a:ext>
              </a:extLst>
            </p:cNvPr>
            <p:cNvGrpSpPr/>
            <p:nvPr/>
          </p:nvGrpSpPr>
          <p:grpSpPr>
            <a:xfrm>
              <a:off x="4486761" y="2006637"/>
              <a:ext cx="6882279" cy="939727"/>
              <a:chOff x="4486761" y="2076682"/>
              <a:chExt cx="6882279" cy="939727"/>
            </a:xfrm>
          </p:grpSpPr>
          <p:sp>
            <p:nvSpPr>
              <p:cNvPr id="16" name="object 6">
                <a:extLst>
                  <a:ext uri="{FF2B5EF4-FFF2-40B4-BE49-F238E27FC236}">
                    <a16:creationId xmlns:a16="http://schemas.microsoft.com/office/drawing/2014/main" id="{582E5F0B-35C5-1861-694B-D7FB680F1DB4}"/>
                  </a:ext>
                </a:extLst>
              </p:cNvPr>
              <p:cNvSpPr txBox="1"/>
              <p:nvPr/>
            </p:nvSpPr>
            <p:spPr>
              <a:xfrm>
                <a:off x="4486761" y="2832385"/>
                <a:ext cx="1202434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indent="0" algn="ctr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Trebuchet MS"/>
                  </a:rPr>
                  <a:t>Set up</a:t>
                </a:r>
              </a:p>
            </p:txBody>
          </p:sp>
          <p:sp>
            <p:nvSpPr>
              <p:cNvPr id="17" name="object 6">
                <a:extLst>
                  <a:ext uri="{FF2B5EF4-FFF2-40B4-BE49-F238E27FC236}">
                    <a16:creationId xmlns:a16="http://schemas.microsoft.com/office/drawing/2014/main" id="{224C9138-FA5C-95FF-A078-BDFE4974E299}"/>
                  </a:ext>
                </a:extLst>
              </p:cNvPr>
              <p:cNvSpPr txBox="1"/>
              <p:nvPr/>
            </p:nvSpPr>
            <p:spPr>
              <a:xfrm>
                <a:off x="6336700" y="2832385"/>
                <a:ext cx="1202434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indent="0" algn="ctr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Trebuchet MS"/>
                  </a:rPr>
                  <a:t>Build</a:t>
                </a:r>
              </a:p>
            </p:txBody>
          </p:sp>
          <p:sp>
            <p:nvSpPr>
              <p:cNvPr id="18" name="object 6">
                <a:extLst>
                  <a:ext uri="{FF2B5EF4-FFF2-40B4-BE49-F238E27FC236}">
                    <a16:creationId xmlns:a16="http://schemas.microsoft.com/office/drawing/2014/main" id="{93AB4C76-BE22-5676-125A-3267DD93B6C8}"/>
                  </a:ext>
                </a:extLst>
              </p:cNvPr>
              <p:cNvSpPr txBox="1"/>
              <p:nvPr/>
            </p:nvSpPr>
            <p:spPr>
              <a:xfrm>
                <a:off x="8186639" y="2832385"/>
                <a:ext cx="1202434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indent="0" algn="ctr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Trebuchet MS"/>
                  </a:rPr>
                  <a:t>Analyze</a:t>
                </a:r>
              </a:p>
            </p:txBody>
          </p:sp>
          <p:sp>
            <p:nvSpPr>
              <p:cNvPr id="19" name="object 6">
                <a:extLst>
                  <a:ext uri="{FF2B5EF4-FFF2-40B4-BE49-F238E27FC236}">
                    <a16:creationId xmlns:a16="http://schemas.microsoft.com/office/drawing/2014/main" id="{C293FD48-1581-9917-9B35-A9CC07067793}"/>
                  </a:ext>
                </a:extLst>
              </p:cNvPr>
              <p:cNvSpPr txBox="1"/>
              <p:nvPr/>
            </p:nvSpPr>
            <p:spPr>
              <a:xfrm>
                <a:off x="9953592" y="2832385"/>
                <a:ext cx="1415448" cy="184024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indent="0" algn="ctr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+mj-lt"/>
                    <a:cs typeface="Trebuchet MS"/>
                  </a:rPr>
                  <a:t>Productionize</a:t>
                </a:r>
              </a:p>
            </p:txBody>
          </p:sp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C141059E-AFC9-066D-4258-04647903D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23891" y="2076682"/>
                <a:ext cx="528174" cy="528174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8779290-EAA5-A64D-61EA-2E24E7163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73830" y="2076682"/>
                <a:ext cx="528174" cy="528174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562E44D0-8B0F-F055-420A-BD1618218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23769" y="2076682"/>
                <a:ext cx="528174" cy="528174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F436E37-3392-AE02-44D6-A979E5BA0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V="1">
                <a:off x="10373707" y="2076682"/>
                <a:ext cx="528174" cy="52817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891703-CB60-314E-7C33-4AE22D1C572C}"/>
                </a:ext>
              </a:extLst>
            </p:cNvPr>
            <p:cNvGrpSpPr/>
            <p:nvPr/>
          </p:nvGrpSpPr>
          <p:grpSpPr>
            <a:xfrm>
              <a:off x="4687075" y="3734614"/>
              <a:ext cx="6351622" cy="1573223"/>
              <a:chOff x="4769440" y="3728965"/>
              <a:chExt cx="6351622" cy="157322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A492849-EBF9-AF40-1311-4659CA95431C}"/>
                  </a:ext>
                </a:extLst>
              </p:cNvPr>
              <p:cNvGrpSpPr/>
              <p:nvPr/>
            </p:nvGrpSpPr>
            <p:grpSpPr>
              <a:xfrm>
                <a:off x="4769440" y="3728965"/>
                <a:ext cx="6351622" cy="251555"/>
                <a:chOff x="4769440" y="3728965"/>
                <a:chExt cx="6351622" cy="251555"/>
              </a:xfrm>
            </p:grpSpPr>
            <p:sp>
              <p:nvSpPr>
                <p:cNvPr id="35" name="object 6">
                  <a:extLst>
                    <a:ext uri="{FF2B5EF4-FFF2-40B4-BE49-F238E27FC236}">
                      <a16:creationId xmlns:a16="http://schemas.microsoft.com/office/drawing/2014/main" id="{0CE72494-6A5E-3612-ACBD-35A99B533A91}"/>
                    </a:ext>
                  </a:extLst>
                </p:cNvPr>
                <p:cNvSpPr txBox="1"/>
                <p:nvPr/>
              </p:nvSpPr>
              <p:spPr>
                <a:xfrm>
                  <a:off x="5216278" y="3755036"/>
                  <a:ext cx="5904784" cy="199413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>
                  <a:spAutoFit/>
                </a:bodyPr>
                <a:lstStyle/>
                <a:p>
                  <a:pPr marL="12700" marR="0" lvl="0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>
                      <a:schemeClr val="accent4"/>
                    </a:buClr>
                    <a:buSzTx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Unrelated data sources with different stores and granularities</a:t>
                  </a:r>
                </a:p>
              </p:txBody>
            </p:sp>
            <p:pic>
              <p:nvPicPr>
                <p:cNvPr id="36" name="Graphic 35">
                  <a:extLst>
                    <a:ext uri="{FF2B5EF4-FFF2-40B4-BE49-F238E27FC236}">
                      <a16:creationId xmlns:a16="http://schemas.microsoft.com/office/drawing/2014/main" id="{A2E43A13-DE6D-5E1B-C79E-7508E44F1F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9440" y="3728965"/>
                  <a:ext cx="251555" cy="251555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FCA1FEE-C0E1-6B8E-2EC9-D057AF082110}"/>
                  </a:ext>
                </a:extLst>
              </p:cNvPr>
              <p:cNvGrpSpPr/>
              <p:nvPr/>
            </p:nvGrpSpPr>
            <p:grpSpPr>
              <a:xfrm>
                <a:off x="4769440" y="4169521"/>
                <a:ext cx="6351622" cy="251555"/>
                <a:chOff x="4769440" y="4155906"/>
                <a:chExt cx="6351622" cy="251555"/>
              </a:xfrm>
            </p:grpSpPr>
            <p:sp>
              <p:nvSpPr>
                <p:cNvPr id="33" name="object 6">
                  <a:extLst>
                    <a:ext uri="{FF2B5EF4-FFF2-40B4-BE49-F238E27FC236}">
                      <a16:creationId xmlns:a16="http://schemas.microsoft.com/office/drawing/2014/main" id="{24184C18-D967-69FD-13E9-316752AC829B}"/>
                    </a:ext>
                  </a:extLst>
                </p:cNvPr>
                <p:cNvSpPr txBox="1"/>
                <p:nvPr/>
              </p:nvSpPr>
              <p:spPr>
                <a:xfrm>
                  <a:off x="5216278" y="4181977"/>
                  <a:ext cx="5904784" cy="199413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>
                  <a:spAutoFit/>
                </a:bodyPr>
                <a:lstStyle/>
                <a:p>
                  <a:pPr marL="12700" marR="0" lvl="0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>
                      <a:schemeClr val="accent4"/>
                    </a:buClr>
                    <a:buSzTx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Multiple distribution mechanisms with integration and scalability challenges</a:t>
                  </a:r>
                </a:p>
              </p:txBody>
            </p:sp>
            <p:pic>
              <p:nvPicPr>
                <p:cNvPr id="34" name="Graphic 33">
                  <a:extLst>
                    <a:ext uri="{FF2B5EF4-FFF2-40B4-BE49-F238E27FC236}">
                      <a16:creationId xmlns:a16="http://schemas.microsoft.com/office/drawing/2014/main" id="{F06F0EC4-8E4C-D8EE-A0C5-8492A4E79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9440" y="4155906"/>
                  <a:ext cx="251555" cy="251555"/>
                </a:xfrm>
                <a:prstGeom prst="rect">
                  <a:avLst/>
                </a:prstGeom>
              </p:spPr>
            </p:pic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A27CB2F-1BEF-9725-1696-B2F1F4E8EE25}"/>
                  </a:ext>
                </a:extLst>
              </p:cNvPr>
              <p:cNvGrpSpPr/>
              <p:nvPr/>
            </p:nvGrpSpPr>
            <p:grpSpPr>
              <a:xfrm>
                <a:off x="4769440" y="4610077"/>
                <a:ext cx="6351622" cy="251555"/>
                <a:chOff x="4769440" y="4634989"/>
                <a:chExt cx="6351622" cy="251555"/>
              </a:xfrm>
            </p:grpSpPr>
            <p:sp>
              <p:nvSpPr>
                <p:cNvPr id="31" name="object 6">
                  <a:extLst>
                    <a:ext uri="{FF2B5EF4-FFF2-40B4-BE49-F238E27FC236}">
                      <a16:creationId xmlns:a16="http://schemas.microsoft.com/office/drawing/2014/main" id="{D079AF89-B6F3-4AAF-6443-C165204580A5}"/>
                    </a:ext>
                  </a:extLst>
                </p:cNvPr>
                <p:cNvSpPr txBox="1"/>
                <p:nvPr/>
              </p:nvSpPr>
              <p:spPr>
                <a:xfrm>
                  <a:off x="5216278" y="4661060"/>
                  <a:ext cx="5904784" cy="199413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>
                  <a:spAutoFit/>
                </a:bodyPr>
                <a:lstStyle/>
                <a:p>
                  <a:pPr marL="12700" marR="0" lvl="0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>
                      <a:schemeClr val="accent4"/>
                    </a:buClr>
                    <a:buSzTx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Inconsistent semantics and data models</a:t>
                  </a:r>
                </a:p>
              </p:txBody>
            </p:sp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E390B2F2-7C0D-2206-D133-2F2FB179C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9440" y="4634989"/>
                  <a:ext cx="251555" cy="251555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29DD27BD-D99D-F350-6F40-BF2EF24AFFEF}"/>
                  </a:ext>
                </a:extLst>
              </p:cNvPr>
              <p:cNvGrpSpPr/>
              <p:nvPr/>
            </p:nvGrpSpPr>
            <p:grpSpPr>
              <a:xfrm>
                <a:off x="4769440" y="5050633"/>
                <a:ext cx="6351622" cy="251555"/>
                <a:chOff x="4769440" y="5050633"/>
                <a:chExt cx="6351622" cy="251555"/>
              </a:xfrm>
            </p:grpSpPr>
            <p:sp>
              <p:nvSpPr>
                <p:cNvPr id="29" name="object 6">
                  <a:extLst>
                    <a:ext uri="{FF2B5EF4-FFF2-40B4-BE49-F238E27FC236}">
                      <a16:creationId xmlns:a16="http://schemas.microsoft.com/office/drawing/2014/main" id="{4B35783B-F235-5F5B-CBAC-999AF6161449}"/>
                    </a:ext>
                  </a:extLst>
                </p:cNvPr>
                <p:cNvSpPr txBox="1"/>
                <p:nvPr/>
              </p:nvSpPr>
              <p:spPr>
                <a:xfrm>
                  <a:off x="5216278" y="5076704"/>
                  <a:ext cx="5904784" cy="199413"/>
                </a:xfrm>
                <a:prstGeom prst="rect">
                  <a:avLst/>
                </a:prstGeom>
              </p:spPr>
              <p:txBody>
                <a:bodyPr vert="horz" wrap="square" lIns="0" tIns="14604" rIns="0" bIns="0" rtlCol="0">
                  <a:spAutoFit/>
                </a:bodyPr>
                <a:lstStyle/>
                <a:p>
                  <a:pPr marL="12700" marR="0" lvl="0" defTabSz="914400" eaLnBrk="1" fontAlgn="auto" latinLnBrk="0" hangingPunct="1">
                    <a:spcBef>
                      <a:spcPts val="114"/>
                    </a:spcBef>
                    <a:spcAft>
                      <a:spcPts val="0"/>
                    </a:spcAft>
                    <a:buClr>
                      <a:schemeClr val="accent4"/>
                    </a:buClr>
                    <a:buSzTx/>
                    <a:tabLst/>
                    <a:defRPr/>
                  </a:pPr>
                  <a:r>
                    <a:rPr kumimoji="0" lang="en-US" sz="1200" i="0" u="none" strike="noStrike" kern="0" cap="none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+mj-lt"/>
                      <a:cs typeface="Trebuchet MS"/>
                    </a:rPr>
                    <a:t>Multiple programmatic interfaces to access data</a:t>
                  </a:r>
                </a:p>
              </p:txBody>
            </p:sp>
            <p:pic>
              <p:nvPicPr>
                <p:cNvPr id="30" name="Graphic 29">
                  <a:extLst>
                    <a:ext uri="{FF2B5EF4-FFF2-40B4-BE49-F238E27FC236}">
                      <a16:creationId xmlns:a16="http://schemas.microsoft.com/office/drawing/2014/main" id="{104F5792-4551-8C69-DC88-EFA3A5B40B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4769440" y="5050633"/>
                  <a:ext cx="251555" cy="25155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2925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915D-18BB-EDE4-7E6D-730C2931F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C04E442-76B7-A37D-CC21-3059123E343D}"/>
              </a:ext>
            </a:extLst>
          </p:cNvPr>
          <p:cNvSpPr/>
          <p:nvPr/>
        </p:nvSpPr>
        <p:spPr>
          <a:xfrm>
            <a:off x="735458" y="1105234"/>
            <a:ext cx="10743536" cy="4830412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3E523D-A204-3414-DDCB-F7BC4D3839B9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The Five Layers Of The Cloud Blueprint  Layered Model</a:t>
            </a:r>
          </a:p>
        </p:txBody>
      </p:sp>
      <p:grpSp>
        <p:nvGrpSpPr>
          <p:cNvPr id="20" name="object 2">
            <a:extLst>
              <a:ext uri="{FF2B5EF4-FFF2-40B4-BE49-F238E27FC236}">
                <a16:creationId xmlns:a16="http://schemas.microsoft.com/office/drawing/2014/main" id="{90F1C5D5-F2A5-FFFF-570D-8361FBB54F46}"/>
              </a:ext>
            </a:extLst>
          </p:cNvPr>
          <p:cNvGrpSpPr/>
          <p:nvPr/>
        </p:nvGrpSpPr>
        <p:grpSpPr>
          <a:xfrm>
            <a:off x="1966135" y="1357149"/>
            <a:ext cx="5710237" cy="664633"/>
            <a:chOff x="2359362" y="1812836"/>
            <a:chExt cx="6852284" cy="797560"/>
          </a:xfrm>
        </p:grpSpPr>
        <p:sp>
          <p:nvSpPr>
            <p:cNvPr id="22" name="object 3">
              <a:extLst>
                <a:ext uri="{FF2B5EF4-FFF2-40B4-BE49-F238E27FC236}">
                  <a16:creationId xmlns:a16="http://schemas.microsoft.com/office/drawing/2014/main" id="{4FC4D996-8683-6FC4-A06D-C3FE1057A3BB}"/>
                </a:ext>
              </a:extLst>
            </p:cNvPr>
            <p:cNvSpPr/>
            <p:nvPr/>
          </p:nvSpPr>
          <p:spPr>
            <a:xfrm>
              <a:off x="2360950" y="1814422"/>
              <a:ext cx="6849109" cy="794385"/>
            </a:xfrm>
            <a:custGeom>
              <a:avLst/>
              <a:gdLst/>
              <a:ahLst/>
              <a:cxnLst/>
              <a:rect l="l" t="t" r="r" b="b"/>
              <a:pathLst>
                <a:path w="6849109" h="794385">
                  <a:moveTo>
                    <a:pt x="6848553" y="0"/>
                  </a:moveTo>
                  <a:lnTo>
                    <a:pt x="0" y="0"/>
                  </a:lnTo>
                  <a:lnTo>
                    <a:pt x="0" y="794179"/>
                  </a:lnTo>
                  <a:lnTo>
                    <a:pt x="6848553" y="794179"/>
                  </a:lnTo>
                  <a:lnTo>
                    <a:pt x="6848553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4">
              <a:extLst>
                <a:ext uri="{FF2B5EF4-FFF2-40B4-BE49-F238E27FC236}">
                  <a16:creationId xmlns:a16="http://schemas.microsoft.com/office/drawing/2014/main" id="{360DEAF4-0465-E41B-F704-8DFE5D175AD6}"/>
                </a:ext>
              </a:extLst>
            </p:cNvPr>
            <p:cNvSpPr/>
            <p:nvPr/>
          </p:nvSpPr>
          <p:spPr>
            <a:xfrm>
              <a:off x="2360950" y="1814423"/>
              <a:ext cx="6849109" cy="794385"/>
            </a:xfrm>
            <a:custGeom>
              <a:avLst/>
              <a:gdLst/>
              <a:ahLst/>
              <a:cxnLst/>
              <a:rect l="l" t="t" r="r" b="b"/>
              <a:pathLst>
                <a:path w="6849109" h="794385">
                  <a:moveTo>
                    <a:pt x="0" y="0"/>
                  </a:moveTo>
                  <a:lnTo>
                    <a:pt x="6848554" y="0"/>
                  </a:lnTo>
                  <a:lnTo>
                    <a:pt x="6848554" y="794179"/>
                  </a:lnTo>
                  <a:lnTo>
                    <a:pt x="0" y="79417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" name="object 5">
            <a:extLst>
              <a:ext uri="{FF2B5EF4-FFF2-40B4-BE49-F238E27FC236}">
                <a16:creationId xmlns:a16="http://schemas.microsoft.com/office/drawing/2014/main" id="{C9D8384D-B12D-10E1-1E08-88C5E588199E}"/>
              </a:ext>
            </a:extLst>
          </p:cNvPr>
          <p:cNvSpPr txBox="1"/>
          <p:nvPr/>
        </p:nvSpPr>
        <p:spPr>
          <a:xfrm>
            <a:off x="4686085" y="1620536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5" name="object 6">
            <a:extLst>
              <a:ext uri="{FF2B5EF4-FFF2-40B4-BE49-F238E27FC236}">
                <a16:creationId xmlns:a16="http://schemas.microsoft.com/office/drawing/2014/main" id="{AE3CAD5B-EB85-45DB-5B13-163FBF1591B9}"/>
              </a:ext>
            </a:extLst>
          </p:cNvPr>
          <p:cNvGrpSpPr/>
          <p:nvPr/>
        </p:nvGrpSpPr>
        <p:grpSpPr>
          <a:xfrm>
            <a:off x="1966135" y="3534515"/>
            <a:ext cx="5710237" cy="803275"/>
            <a:chOff x="2359362" y="4425675"/>
            <a:chExt cx="6852284" cy="963930"/>
          </a:xfrm>
        </p:grpSpPr>
        <p:sp>
          <p:nvSpPr>
            <p:cNvPr id="37" name="object 7">
              <a:extLst>
                <a:ext uri="{FF2B5EF4-FFF2-40B4-BE49-F238E27FC236}">
                  <a16:creationId xmlns:a16="http://schemas.microsoft.com/office/drawing/2014/main" id="{DB2654FC-F5B6-A35B-2D12-AF32048908E0}"/>
                </a:ext>
              </a:extLst>
            </p:cNvPr>
            <p:cNvSpPr/>
            <p:nvPr/>
          </p:nvSpPr>
          <p:spPr>
            <a:xfrm>
              <a:off x="2360950" y="4427263"/>
              <a:ext cx="6849109" cy="960755"/>
            </a:xfrm>
            <a:custGeom>
              <a:avLst/>
              <a:gdLst/>
              <a:ahLst/>
              <a:cxnLst/>
              <a:rect l="l" t="t" r="r" b="b"/>
              <a:pathLst>
                <a:path w="6849109" h="960754">
                  <a:moveTo>
                    <a:pt x="6848552" y="0"/>
                  </a:moveTo>
                  <a:lnTo>
                    <a:pt x="0" y="0"/>
                  </a:lnTo>
                  <a:lnTo>
                    <a:pt x="0" y="960632"/>
                  </a:lnTo>
                  <a:lnTo>
                    <a:pt x="6848552" y="960632"/>
                  </a:lnTo>
                  <a:lnTo>
                    <a:pt x="684855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8" name="object 8">
              <a:extLst>
                <a:ext uri="{FF2B5EF4-FFF2-40B4-BE49-F238E27FC236}">
                  <a16:creationId xmlns:a16="http://schemas.microsoft.com/office/drawing/2014/main" id="{7480074E-2F8D-30F5-6DE7-6AA0DD49D25F}"/>
                </a:ext>
              </a:extLst>
            </p:cNvPr>
            <p:cNvSpPr/>
            <p:nvPr/>
          </p:nvSpPr>
          <p:spPr>
            <a:xfrm>
              <a:off x="2360950" y="4427263"/>
              <a:ext cx="6849109" cy="960755"/>
            </a:xfrm>
            <a:custGeom>
              <a:avLst/>
              <a:gdLst/>
              <a:ahLst/>
              <a:cxnLst/>
              <a:rect l="l" t="t" r="r" b="b"/>
              <a:pathLst>
                <a:path w="6849109" h="960754">
                  <a:moveTo>
                    <a:pt x="0" y="0"/>
                  </a:moveTo>
                  <a:lnTo>
                    <a:pt x="6848553" y="0"/>
                  </a:lnTo>
                  <a:lnTo>
                    <a:pt x="6848553" y="960633"/>
                  </a:lnTo>
                  <a:lnTo>
                    <a:pt x="0" y="9606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9" name="object 9">
            <a:extLst>
              <a:ext uri="{FF2B5EF4-FFF2-40B4-BE49-F238E27FC236}">
                <a16:creationId xmlns:a16="http://schemas.microsoft.com/office/drawing/2014/main" id="{95D80E53-4DF3-A77E-E443-1E005F8F61EA}"/>
              </a:ext>
            </a:extLst>
          </p:cNvPr>
          <p:cNvSpPr txBox="1"/>
          <p:nvPr/>
        </p:nvSpPr>
        <p:spPr>
          <a:xfrm>
            <a:off x="4686085" y="3868435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0" name="object 10">
            <a:extLst>
              <a:ext uri="{FF2B5EF4-FFF2-40B4-BE49-F238E27FC236}">
                <a16:creationId xmlns:a16="http://schemas.microsoft.com/office/drawing/2014/main" id="{F8721F79-D730-6B18-E54C-2F23E1F591B0}"/>
              </a:ext>
            </a:extLst>
          </p:cNvPr>
          <p:cNvGrpSpPr/>
          <p:nvPr/>
        </p:nvGrpSpPr>
        <p:grpSpPr>
          <a:xfrm>
            <a:off x="1966135" y="5025085"/>
            <a:ext cx="5710237" cy="620183"/>
            <a:chOff x="2359362" y="6214359"/>
            <a:chExt cx="6852284" cy="744220"/>
          </a:xfrm>
        </p:grpSpPr>
        <p:sp>
          <p:nvSpPr>
            <p:cNvPr id="41" name="object 11">
              <a:extLst>
                <a:ext uri="{FF2B5EF4-FFF2-40B4-BE49-F238E27FC236}">
                  <a16:creationId xmlns:a16="http://schemas.microsoft.com/office/drawing/2014/main" id="{4D2D965B-7BE9-A846-3C2F-850659863039}"/>
                </a:ext>
              </a:extLst>
            </p:cNvPr>
            <p:cNvSpPr/>
            <p:nvPr/>
          </p:nvSpPr>
          <p:spPr>
            <a:xfrm>
              <a:off x="2360950" y="6215946"/>
              <a:ext cx="6849109" cy="741045"/>
            </a:xfrm>
            <a:custGeom>
              <a:avLst/>
              <a:gdLst/>
              <a:ahLst/>
              <a:cxnLst/>
              <a:rect l="l" t="t" r="r" b="b"/>
              <a:pathLst>
                <a:path w="6849109" h="741045">
                  <a:moveTo>
                    <a:pt x="6848555" y="0"/>
                  </a:moveTo>
                  <a:lnTo>
                    <a:pt x="0" y="0"/>
                  </a:lnTo>
                  <a:lnTo>
                    <a:pt x="0" y="741010"/>
                  </a:lnTo>
                  <a:lnTo>
                    <a:pt x="6848555" y="741010"/>
                  </a:lnTo>
                  <a:lnTo>
                    <a:pt x="6848555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12">
              <a:extLst>
                <a:ext uri="{FF2B5EF4-FFF2-40B4-BE49-F238E27FC236}">
                  <a16:creationId xmlns:a16="http://schemas.microsoft.com/office/drawing/2014/main" id="{86A7B7EF-6411-72F9-1A8D-780D77A105DC}"/>
                </a:ext>
              </a:extLst>
            </p:cNvPr>
            <p:cNvSpPr/>
            <p:nvPr/>
          </p:nvSpPr>
          <p:spPr>
            <a:xfrm>
              <a:off x="2360950" y="6215946"/>
              <a:ext cx="6849109" cy="741045"/>
            </a:xfrm>
            <a:custGeom>
              <a:avLst/>
              <a:gdLst/>
              <a:ahLst/>
              <a:cxnLst/>
              <a:rect l="l" t="t" r="r" b="b"/>
              <a:pathLst>
                <a:path w="6849109" h="741045">
                  <a:moveTo>
                    <a:pt x="0" y="0"/>
                  </a:moveTo>
                  <a:lnTo>
                    <a:pt x="6848555" y="0"/>
                  </a:lnTo>
                  <a:lnTo>
                    <a:pt x="6848555" y="741011"/>
                  </a:lnTo>
                  <a:lnTo>
                    <a:pt x="0" y="74101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4" name="object 13">
            <a:extLst>
              <a:ext uri="{FF2B5EF4-FFF2-40B4-BE49-F238E27FC236}">
                <a16:creationId xmlns:a16="http://schemas.microsoft.com/office/drawing/2014/main" id="{49CD20DD-3C72-1E08-DB7A-E3DB31EA7BCD}"/>
              </a:ext>
            </a:extLst>
          </p:cNvPr>
          <p:cNvSpPr txBox="1"/>
          <p:nvPr/>
        </p:nvSpPr>
        <p:spPr>
          <a:xfrm>
            <a:off x="4686085" y="5265436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926D4321-644D-24A0-30BB-1BBFF5B4C717}"/>
              </a:ext>
            </a:extLst>
          </p:cNvPr>
          <p:cNvSpPr txBox="1"/>
          <p:nvPr/>
        </p:nvSpPr>
        <p:spPr>
          <a:xfrm>
            <a:off x="9185428" y="1254036"/>
            <a:ext cx="1089025" cy="1388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833" spc="33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33" spc="1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33" spc="-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33" spc="-29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33" spc="17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33" spc="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33" spc="-29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33" spc="-4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33" spc="-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33" spc="2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33" spc="-6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33" spc="-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33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29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33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6" name="object 15">
            <a:extLst>
              <a:ext uri="{FF2B5EF4-FFF2-40B4-BE49-F238E27FC236}">
                <a16:creationId xmlns:a16="http://schemas.microsoft.com/office/drawing/2014/main" id="{C2283CE1-86B1-15EA-F708-BCC3D45ECFBA}"/>
              </a:ext>
            </a:extLst>
          </p:cNvPr>
          <p:cNvGrpSpPr/>
          <p:nvPr/>
        </p:nvGrpSpPr>
        <p:grpSpPr>
          <a:xfrm>
            <a:off x="2754858" y="5075159"/>
            <a:ext cx="3556000" cy="522817"/>
            <a:chOff x="3305829" y="6274448"/>
            <a:chExt cx="4267200" cy="627380"/>
          </a:xfrm>
        </p:grpSpPr>
        <p:sp>
          <p:nvSpPr>
            <p:cNvPr id="47" name="object 16">
              <a:extLst>
                <a:ext uri="{FF2B5EF4-FFF2-40B4-BE49-F238E27FC236}">
                  <a16:creationId xmlns:a16="http://schemas.microsoft.com/office/drawing/2014/main" id="{35F8435B-A911-BAF2-05B9-915D6CAFA99B}"/>
                </a:ext>
              </a:extLst>
            </p:cNvPr>
            <p:cNvSpPr/>
            <p:nvPr/>
          </p:nvSpPr>
          <p:spPr>
            <a:xfrm>
              <a:off x="3310591" y="6279211"/>
              <a:ext cx="4257675" cy="617855"/>
            </a:xfrm>
            <a:custGeom>
              <a:avLst/>
              <a:gdLst/>
              <a:ahLst/>
              <a:cxnLst/>
              <a:rect l="l" t="t" r="r" b="b"/>
              <a:pathLst>
                <a:path w="4257675" h="617854">
                  <a:moveTo>
                    <a:pt x="4257442" y="0"/>
                  </a:moveTo>
                  <a:lnTo>
                    <a:pt x="0" y="0"/>
                  </a:lnTo>
                  <a:lnTo>
                    <a:pt x="0" y="617719"/>
                  </a:lnTo>
                  <a:lnTo>
                    <a:pt x="4257442" y="617719"/>
                  </a:lnTo>
                  <a:lnTo>
                    <a:pt x="4257442" y="0"/>
                  </a:lnTo>
                  <a:close/>
                </a:path>
              </a:pathLst>
            </a:custGeom>
            <a:solidFill>
              <a:srgbClr val="0F7388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object 17">
              <a:extLst>
                <a:ext uri="{FF2B5EF4-FFF2-40B4-BE49-F238E27FC236}">
                  <a16:creationId xmlns:a16="http://schemas.microsoft.com/office/drawing/2014/main" id="{EAA85F13-E7D4-4553-ACCC-9221F5B95090}"/>
                </a:ext>
              </a:extLst>
            </p:cNvPr>
            <p:cNvSpPr/>
            <p:nvPr/>
          </p:nvSpPr>
          <p:spPr>
            <a:xfrm>
              <a:off x="3310591" y="6279211"/>
              <a:ext cx="4257675" cy="617855"/>
            </a:xfrm>
            <a:custGeom>
              <a:avLst/>
              <a:gdLst/>
              <a:ahLst/>
              <a:cxnLst/>
              <a:rect l="l" t="t" r="r" b="b"/>
              <a:pathLst>
                <a:path w="4257675" h="617854">
                  <a:moveTo>
                    <a:pt x="0" y="0"/>
                  </a:moveTo>
                  <a:lnTo>
                    <a:pt x="4257443" y="0"/>
                  </a:lnTo>
                  <a:lnTo>
                    <a:pt x="4257443" y="617720"/>
                  </a:lnTo>
                  <a:lnTo>
                    <a:pt x="0" y="6177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9" name="object 18">
            <a:extLst>
              <a:ext uri="{FF2B5EF4-FFF2-40B4-BE49-F238E27FC236}">
                <a16:creationId xmlns:a16="http://schemas.microsoft.com/office/drawing/2014/main" id="{1DCE0881-EDAE-48AE-8F4E-411BCE519D20}"/>
              </a:ext>
            </a:extLst>
          </p:cNvPr>
          <p:cNvSpPr txBox="1"/>
          <p:nvPr/>
        </p:nvSpPr>
        <p:spPr>
          <a:xfrm>
            <a:off x="2758826" y="5079128"/>
            <a:ext cx="3548063" cy="332356"/>
          </a:xfrm>
          <a:prstGeom prst="rect">
            <a:avLst/>
          </a:prstGeom>
        </p:spPr>
        <p:txBody>
          <a:bodyPr vert="horz" wrap="square" lIns="0" tIns="5292" rIns="0" bIns="0" rtlCol="0">
            <a:spAutoFit/>
          </a:bodyPr>
          <a:lstStyle/>
          <a:p>
            <a:pPr defTabSz="761970">
              <a:spcBef>
                <a:spcPts val="42"/>
              </a:spcBef>
            </a:pPr>
            <a:endParaRPr sz="11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5639" defTabSz="761970"/>
            <a:r>
              <a:rPr sz="1000" spc="-12" dirty="0">
                <a:solidFill>
                  <a:srgbClr val="FFFFFF"/>
                </a:solidFill>
                <a:latin typeface="Trebuchet MS"/>
                <a:cs typeface="Trebuchet MS"/>
              </a:rPr>
              <a:t>Roles,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users,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configuration,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Trebuchet MS"/>
                <a:cs typeface="Trebuchet MS"/>
              </a:rPr>
              <a:t>encryption,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SIEM,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50" name="object 19">
            <a:extLst>
              <a:ext uri="{FF2B5EF4-FFF2-40B4-BE49-F238E27FC236}">
                <a16:creationId xmlns:a16="http://schemas.microsoft.com/office/drawing/2014/main" id="{A072A975-E2FE-1335-B4E0-8409A4DCEE0D}"/>
              </a:ext>
            </a:extLst>
          </p:cNvPr>
          <p:cNvGrpSpPr/>
          <p:nvPr/>
        </p:nvGrpSpPr>
        <p:grpSpPr>
          <a:xfrm>
            <a:off x="2765124" y="3593422"/>
            <a:ext cx="1166283" cy="695854"/>
            <a:chOff x="3318148" y="4496363"/>
            <a:chExt cx="1399540" cy="835025"/>
          </a:xfrm>
        </p:grpSpPr>
        <p:sp>
          <p:nvSpPr>
            <p:cNvPr id="51" name="object 20">
              <a:extLst>
                <a:ext uri="{FF2B5EF4-FFF2-40B4-BE49-F238E27FC236}">
                  <a16:creationId xmlns:a16="http://schemas.microsoft.com/office/drawing/2014/main" id="{1D788851-8BF3-FE82-421D-BCAFD8D7B8CC}"/>
                </a:ext>
              </a:extLst>
            </p:cNvPr>
            <p:cNvSpPr/>
            <p:nvPr/>
          </p:nvSpPr>
          <p:spPr>
            <a:xfrm>
              <a:off x="3322910" y="4501127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4" h="825500">
                  <a:moveTo>
                    <a:pt x="1389888" y="0"/>
                  </a:moveTo>
                  <a:lnTo>
                    <a:pt x="0" y="0"/>
                  </a:lnTo>
                  <a:lnTo>
                    <a:pt x="0" y="825375"/>
                  </a:lnTo>
                  <a:lnTo>
                    <a:pt x="1389888" y="825375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21">
              <a:extLst>
                <a:ext uri="{FF2B5EF4-FFF2-40B4-BE49-F238E27FC236}">
                  <a16:creationId xmlns:a16="http://schemas.microsoft.com/office/drawing/2014/main" id="{9EE1880E-ABFD-D2CB-4BBC-099F3458565A}"/>
                </a:ext>
              </a:extLst>
            </p:cNvPr>
            <p:cNvSpPr/>
            <p:nvPr/>
          </p:nvSpPr>
          <p:spPr>
            <a:xfrm>
              <a:off x="3322910" y="4501126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4" h="825500">
                  <a:moveTo>
                    <a:pt x="0" y="0"/>
                  </a:moveTo>
                  <a:lnTo>
                    <a:pt x="1389888" y="0"/>
                  </a:lnTo>
                  <a:lnTo>
                    <a:pt x="1389888" y="825376"/>
                  </a:lnTo>
                  <a:lnTo>
                    <a:pt x="0" y="8253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3" name="object 22">
            <a:extLst>
              <a:ext uri="{FF2B5EF4-FFF2-40B4-BE49-F238E27FC236}">
                <a16:creationId xmlns:a16="http://schemas.microsoft.com/office/drawing/2014/main" id="{863B0C95-46A5-68B3-EE8E-8B81B60DE836}"/>
              </a:ext>
            </a:extLst>
          </p:cNvPr>
          <p:cNvSpPr txBox="1"/>
          <p:nvPr/>
        </p:nvSpPr>
        <p:spPr>
          <a:xfrm>
            <a:off x="3047908" y="3843989"/>
            <a:ext cx="611717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54" name="object 23">
            <a:extLst>
              <a:ext uri="{FF2B5EF4-FFF2-40B4-BE49-F238E27FC236}">
                <a16:creationId xmlns:a16="http://schemas.microsoft.com/office/drawing/2014/main" id="{A3FE8788-12CE-D40D-7AD1-DB3E26E70559}"/>
              </a:ext>
            </a:extLst>
          </p:cNvPr>
          <p:cNvGrpSpPr/>
          <p:nvPr/>
        </p:nvGrpSpPr>
        <p:grpSpPr>
          <a:xfrm>
            <a:off x="3954804" y="3593422"/>
            <a:ext cx="1166283" cy="695854"/>
            <a:chOff x="4745765" y="4496363"/>
            <a:chExt cx="1399540" cy="835025"/>
          </a:xfrm>
        </p:grpSpPr>
        <p:sp>
          <p:nvSpPr>
            <p:cNvPr id="55" name="object 24">
              <a:extLst>
                <a:ext uri="{FF2B5EF4-FFF2-40B4-BE49-F238E27FC236}">
                  <a16:creationId xmlns:a16="http://schemas.microsoft.com/office/drawing/2014/main" id="{B1CFBC4D-8E24-4B2A-98BE-88CE1A14A508}"/>
                </a:ext>
              </a:extLst>
            </p:cNvPr>
            <p:cNvSpPr/>
            <p:nvPr/>
          </p:nvSpPr>
          <p:spPr>
            <a:xfrm>
              <a:off x="4750527" y="4501127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4" h="825500">
                  <a:moveTo>
                    <a:pt x="1389888" y="0"/>
                  </a:moveTo>
                  <a:lnTo>
                    <a:pt x="0" y="0"/>
                  </a:lnTo>
                  <a:lnTo>
                    <a:pt x="0" y="825375"/>
                  </a:lnTo>
                  <a:lnTo>
                    <a:pt x="1389888" y="825375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25">
              <a:extLst>
                <a:ext uri="{FF2B5EF4-FFF2-40B4-BE49-F238E27FC236}">
                  <a16:creationId xmlns:a16="http://schemas.microsoft.com/office/drawing/2014/main" id="{E19F4B5C-486D-0719-2F42-35356D6D71AB}"/>
                </a:ext>
              </a:extLst>
            </p:cNvPr>
            <p:cNvSpPr/>
            <p:nvPr/>
          </p:nvSpPr>
          <p:spPr>
            <a:xfrm>
              <a:off x="4750527" y="4501126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4" h="825500">
                  <a:moveTo>
                    <a:pt x="0" y="0"/>
                  </a:moveTo>
                  <a:lnTo>
                    <a:pt x="1389888" y="0"/>
                  </a:lnTo>
                  <a:lnTo>
                    <a:pt x="1389888" y="825376"/>
                  </a:lnTo>
                  <a:lnTo>
                    <a:pt x="0" y="8253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7" name="object 26">
            <a:extLst>
              <a:ext uri="{FF2B5EF4-FFF2-40B4-BE49-F238E27FC236}">
                <a16:creationId xmlns:a16="http://schemas.microsoft.com/office/drawing/2014/main" id="{4676A331-886D-DA7D-753E-A59D79C95177}"/>
              </a:ext>
            </a:extLst>
          </p:cNvPr>
          <p:cNvSpPr txBox="1"/>
          <p:nvPr/>
        </p:nvSpPr>
        <p:spPr>
          <a:xfrm>
            <a:off x="4237591" y="3843989"/>
            <a:ext cx="611717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58" name="object 27">
            <a:extLst>
              <a:ext uri="{FF2B5EF4-FFF2-40B4-BE49-F238E27FC236}">
                <a16:creationId xmlns:a16="http://schemas.microsoft.com/office/drawing/2014/main" id="{3DE4F728-3068-562C-A31E-B3ED94F9AABD}"/>
              </a:ext>
            </a:extLst>
          </p:cNvPr>
          <p:cNvGrpSpPr/>
          <p:nvPr/>
        </p:nvGrpSpPr>
        <p:grpSpPr>
          <a:xfrm>
            <a:off x="5144487" y="3593422"/>
            <a:ext cx="1166283" cy="695854"/>
            <a:chOff x="6173384" y="4496363"/>
            <a:chExt cx="1399540" cy="835025"/>
          </a:xfrm>
        </p:grpSpPr>
        <p:sp>
          <p:nvSpPr>
            <p:cNvPr id="59" name="object 28">
              <a:extLst>
                <a:ext uri="{FF2B5EF4-FFF2-40B4-BE49-F238E27FC236}">
                  <a16:creationId xmlns:a16="http://schemas.microsoft.com/office/drawing/2014/main" id="{9D35EDFA-A319-60EE-6461-D72FF86DD40D}"/>
                </a:ext>
              </a:extLst>
            </p:cNvPr>
            <p:cNvSpPr/>
            <p:nvPr/>
          </p:nvSpPr>
          <p:spPr>
            <a:xfrm>
              <a:off x="6178147" y="4501127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5" h="825500">
                  <a:moveTo>
                    <a:pt x="1389888" y="0"/>
                  </a:moveTo>
                  <a:lnTo>
                    <a:pt x="0" y="0"/>
                  </a:lnTo>
                  <a:lnTo>
                    <a:pt x="0" y="825375"/>
                  </a:lnTo>
                  <a:lnTo>
                    <a:pt x="1389888" y="825375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0" name="object 29">
              <a:extLst>
                <a:ext uri="{FF2B5EF4-FFF2-40B4-BE49-F238E27FC236}">
                  <a16:creationId xmlns:a16="http://schemas.microsoft.com/office/drawing/2014/main" id="{9836FEEB-01E6-529F-182C-FBCAC242BE3B}"/>
                </a:ext>
              </a:extLst>
            </p:cNvPr>
            <p:cNvSpPr/>
            <p:nvPr/>
          </p:nvSpPr>
          <p:spPr>
            <a:xfrm>
              <a:off x="6178147" y="4501126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5" h="825500">
                  <a:moveTo>
                    <a:pt x="0" y="0"/>
                  </a:moveTo>
                  <a:lnTo>
                    <a:pt x="1389888" y="0"/>
                  </a:lnTo>
                  <a:lnTo>
                    <a:pt x="1389888" y="825376"/>
                  </a:lnTo>
                  <a:lnTo>
                    <a:pt x="0" y="8253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2" name="object 30">
            <a:extLst>
              <a:ext uri="{FF2B5EF4-FFF2-40B4-BE49-F238E27FC236}">
                <a16:creationId xmlns:a16="http://schemas.microsoft.com/office/drawing/2014/main" id="{D1CDD4DA-21AA-7E8E-020E-D8B1EC8D06EA}"/>
              </a:ext>
            </a:extLst>
          </p:cNvPr>
          <p:cNvSpPr txBox="1"/>
          <p:nvPr/>
        </p:nvSpPr>
        <p:spPr>
          <a:xfrm>
            <a:off x="3958772" y="3843989"/>
            <a:ext cx="2332567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468379" defTabSz="761970">
              <a:spcBef>
                <a:spcPts val="83"/>
              </a:spcBef>
            </a:pP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63" name="object 31">
            <a:extLst>
              <a:ext uri="{FF2B5EF4-FFF2-40B4-BE49-F238E27FC236}">
                <a16:creationId xmlns:a16="http://schemas.microsoft.com/office/drawing/2014/main" id="{A1AA8606-1413-DABF-EF31-1D4D837C6E06}"/>
              </a:ext>
            </a:extLst>
          </p:cNvPr>
          <p:cNvGrpSpPr/>
          <p:nvPr/>
        </p:nvGrpSpPr>
        <p:grpSpPr>
          <a:xfrm>
            <a:off x="2755369" y="1392761"/>
            <a:ext cx="566208" cy="580496"/>
            <a:chOff x="3306443" y="1855570"/>
            <a:chExt cx="679450" cy="696595"/>
          </a:xfrm>
        </p:grpSpPr>
        <p:sp>
          <p:nvSpPr>
            <p:cNvPr id="64" name="object 32">
              <a:extLst>
                <a:ext uri="{FF2B5EF4-FFF2-40B4-BE49-F238E27FC236}">
                  <a16:creationId xmlns:a16="http://schemas.microsoft.com/office/drawing/2014/main" id="{24B1F537-19A0-47A6-630A-2D209822A1B5}"/>
                </a:ext>
              </a:extLst>
            </p:cNvPr>
            <p:cNvSpPr/>
            <p:nvPr/>
          </p:nvSpPr>
          <p:spPr>
            <a:xfrm>
              <a:off x="331279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5" name="object 33">
              <a:extLst>
                <a:ext uri="{FF2B5EF4-FFF2-40B4-BE49-F238E27FC236}">
                  <a16:creationId xmlns:a16="http://schemas.microsoft.com/office/drawing/2014/main" id="{57649AC2-2281-E8C2-7021-73B83A315BBE}"/>
                </a:ext>
              </a:extLst>
            </p:cNvPr>
            <p:cNvSpPr/>
            <p:nvPr/>
          </p:nvSpPr>
          <p:spPr>
            <a:xfrm>
              <a:off x="331279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6" name="object 34">
            <a:extLst>
              <a:ext uri="{FF2B5EF4-FFF2-40B4-BE49-F238E27FC236}">
                <a16:creationId xmlns:a16="http://schemas.microsoft.com/office/drawing/2014/main" id="{8C50E13A-633A-6B06-4FE8-9A45D854A86B}"/>
              </a:ext>
            </a:extLst>
          </p:cNvPr>
          <p:cNvSpPr txBox="1"/>
          <p:nvPr/>
        </p:nvSpPr>
        <p:spPr>
          <a:xfrm>
            <a:off x="2857790" y="1585928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67" name="object 35">
            <a:extLst>
              <a:ext uri="{FF2B5EF4-FFF2-40B4-BE49-F238E27FC236}">
                <a16:creationId xmlns:a16="http://schemas.microsoft.com/office/drawing/2014/main" id="{04565274-FCA8-FC9A-2E8C-1E6139A2130C}"/>
              </a:ext>
            </a:extLst>
          </p:cNvPr>
          <p:cNvGrpSpPr/>
          <p:nvPr/>
        </p:nvGrpSpPr>
        <p:grpSpPr>
          <a:xfrm>
            <a:off x="3351887" y="1392761"/>
            <a:ext cx="566208" cy="580496"/>
            <a:chOff x="4022264" y="1855570"/>
            <a:chExt cx="679450" cy="696595"/>
          </a:xfrm>
        </p:grpSpPr>
        <p:sp>
          <p:nvSpPr>
            <p:cNvPr id="68" name="object 36">
              <a:extLst>
                <a:ext uri="{FF2B5EF4-FFF2-40B4-BE49-F238E27FC236}">
                  <a16:creationId xmlns:a16="http://schemas.microsoft.com/office/drawing/2014/main" id="{DB8D4A0C-0D4F-5933-965C-38DD2F3DB351}"/>
                </a:ext>
              </a:extLst>
            </p:cNvPr>
            <p:cNvSpPr/>
            <p:nvPr/>
          </p:nvSpPr>
          <p:spPr>
            <a:xfrm>
              <a:off x="402861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37">
              <a:extLst>
                <a:ext uri="{FF2B5EF4-FFF2-40B4-BE49-F238E27FC236}">
                  <a16:creationId xmlns:a16="http://schemas.microsoft.com/office/drawing/2014/main" id="{ADB5CF29-F0C4-39B2-D8C8-6027E3B0F8E9}"/>
                </a:ext>
              </a:extLst>
            </p:cNvPr>
            <p:cNvSpPr/>
            <p:nvPr/>
          </p:nvSpPr>
          <p:spPr>
            <a:xfrm>
              <a:off x="402861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0" name="object 38">
            <a:extLst>
              <a:ext uri="{FF2B5EF4-FFF2-40B4-BE49-F238E27FC236}">
                <a16:creationId xmlns:a16="http://schemas.microsoft.com/office/drawing/2014/main" id="{2301D6DC-E2F1-1336-F33D-EF997B794034}"/>
              </a:ext>
            </a:extLst>
          </p:cNvPr>
          <p:cNvSpPr txBox="1"/>
          <p:nvPr/>
        </p:nvSpPr>
        <p:spPr>
          <a:xfrm>
            <a:off x="3454307" y="1585928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71" name="object 39">
            <a:extLst>
              <a:ext uri="{FF2B5EF4-FFF2-40B4-BE49-F238E27FC236}">
                <a16:creationId xmlns:a16="http://schemas.microsoft.com/office/drawing/2014/main" id="{5AECA638-C711-37CC-5EAB-645C7E276987}"/>
              </a:ext>
            </a:extLst>
          </p:cNvPr>
          <p:cNvGrpSpPr/>
          <p:nvPr/>
        </p:nvGrpSpPr>
        <p:grpSpPr>
          <a:xfrm>
            <a:off x="3948404" y="1392761"/>
            <a:ext cx="566208" cy="580496"/>
            <a:chOff x="4738084" y="1855570"/>
            <a:chExt cx="679450" cy="696595"/>
          </a:xfrm>
        </p:grpSpPr>
        <p:sp>
          <p:nvSpPr>
            <p:cNvPr id="72" name="object 40">
              <a:extLst>
                <a:ext uri="{FF2B5EF4-FFF2-40B4-BE49-F238E27FC236}">
                  <a16:creationId xmlns:a16="http://schemas.microsoft.com/office/drawing/2014/main" id="{C0D25B9C-2BEB-F9B0-9975-2B04C610D12F}"/>
                </a:ext>
              </a:extLst>
            </p:cNvPr>
            <p:cNvSpPr/>
            <p:nvPr/>
          </p:nvSpPr>
          <p:spPr>
            <a:xfrm>
              <a:off x="474443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3" name="object 41">
              <a:extLst>
                <a:ext uri="{FF2B5EF4-FFF2-40B4-BE49-F238E27FC236}">
                  <a16:creationId xmlns:a16="http://schemas.microsoft.com/office/drawing/2014/main" id="{7D9CA6FE-0C6E-99E3-EE3A-0B7B768E84F1}"/>
                </a:ext>
              </a:extLst>
            </p:cNvPr>
            <p:cNvSpPr/>
            <p:nvPr/>
          </p:nvSpPr>
          <p:spPr>
            <a:xfrm>
              <a:off x="474443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4" name="object 42">
            <a:extLst>
              <a:ext uri="{FF2B5EF4-FFF2-40B4-BE49-F238E27FC236}">
                <a16:creationId xmlns:a16="http://schemas.microsoft.com/office/drawing/2014/main" id="{42184BD2-31EB-298A-E276-362A396E0390}"/>
              </a:ext>
            </a:extLst>
          </p:cNvPr>
          <p:cNvSpPr txBox="1"/>
          <p:nvPr/>
        </p:nvSpPr>
        <p:spPr>
          <a:xfrm>
            <a:off x="4050823" y="1585928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75" name="object 43">
            <a:extLst>
              <a:ext uri="{FF2B5EF4-FFF2-40B4-BE49-F238E27FC236}">
                <a16:creationId xmlns:a16="http://schemas.microsoft.com/office/drawing/2014/main" id="{A44F38EC-B396-D360-9F08-834E5A0D5F38}"/>
              </a:ext>
            </a:extLst>
          </p:cNvPr>
          <p:cNvGrpSpPr/>
          <p:nvPr/>
        </p:nvGrpSpPr>
        <p:grpSpPr>
          <a:xfrm>
            <a:off x="4544919" y="1392761"/>
            <a:ext cx="566208" cy="580496"/>
            <a:chOff x="5453903" y="1855570"/>
            <a:chExt cx="679450" cy="696595"/>
          </a:xfrm>
        </p:grpSpPr>
        <p:sp>
          <p:nvSpPr>
            <p:cNvPr id="76" name="object 44">
              <a:extLst>
                <a:ext uri="{FF2B5EF4-FFF2-40B4-BE49-F238E27FC236}">
                  <a16:creationId xmlns:a16="http://schemas.microsoft.com/office/drawing/2014/main" id="{C639891A-09E2-D985-9111-6AF7CBF21AA7}"/>
                </a:ext>
              </a:extLst>
            </p:cNvPr>
            <p:cNvSpPr/>
            <p:nvPr/>
          </p:nvSpPr>
          <p:spPr>
            <a:xfrm>
              <a:off x="546025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45">
              <a:extLst>
                <a:ext uri="{FF2B5EF4-FFF2-40B4-BE49-F238E27FC236}">
                  <a16:creationId xmlns:a16="http://schemas.microsoft.com/office/drawing/2014/main" id="{E2D18BF9-F2C9-F6CB-CE2D-FA3DDF265E00}"/>
                </a:ext>
              </a:extLst>
            </p:cNvPr>
            <p:cNvSpPr/>
            <p:nvPr/>
          </p:nvSpPr>
          <p:spPr>
            <a:xfrm>
              <a:off x="546025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8" name="object 46">
            <a:extLst>
              <a:ext uri="{FF2B5EF4-FFF2-40B4-BE49-F238E27FC236}">
                <a16:creationId xmlns:a16="http://schemas.microsoft.com/office/drawing/2014/main" id="{D986C58E-63F1-1A62-8495-26FC9E20E54D}"/>
              </a:ext>
            </a:extLst>
          </p:cNvPr>
          <p:cNvSpPr txBox="1"/>
          <p:nvPr/>
        </p:nvSpPr>
        <p:spPr>
          <a:xfrm>
            <a:off x="4647339" y="1585928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79" name="object 47">
            <a:extLst>
              <a:ext uri="{FF2B5EF4-FFF2-40B4-BE49-F238E27FC236}">
                <a16:creationId xmlns:a16="http://schemas.microsoft.com/office/drawing/2014/main" id="{758B6520-E32B-E5C5-B592-383D1971AC5C}"/>
              </a:ext>
            </a:extLst>
          </p:cNvPr>
          <p:cNvGrpSpPr/>
          <p:nvPr/>
        </p:nvGrpSpPr>
        <p:grpSpPr>
          <a:xfrm>
            <a:off x="5141436" y="1392761"/>
            <a:ext cx="566208" cy="580496"/>
            <a:chOff x="6169723" y="1855570"/>
            <a:chExt cx="679450" cy="696595"/>
          </a:xfrm>
        </p:grpSpPr>
        <p:sp>
          <p:nvSpPr>
            <p:cNvPr id="80" name="object 48">
              <a:extLst>
                <a:ext uri="{FF2B5EF4-FFF2-40B4-BE49-F238E27FC236}">
                  <a16:creationId xmlns:a16="http://schemas.microsoft.com/office/drawing/2014/main" id="{E782DFC2-BE4D-C2B2-FA41-12F34B3B5397}"/>
                </a:ext>
              </a:extLst>
            </p:cNvPr>
            <p:cNvSpPr/>
            <p:nvPr/>
          </p:nvSpPr>
          <p:spPr>
            <a:xfrm>
              <a:off x="617607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5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5" y="683576"/>
                  </a:lnTo>
                  <a:lnTo>
                    <a:pt x="666495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1" name="object 49">
              <a:extLst>
                <a:ext uri="{FF2B5EF4-FFF2-40B4-BE49-F238E27FC236}">
                  <a16:creationId xmlns:a16="http://schemas.microsoft.com/office/drawing/2014/main" id="{FA056C2F-80EE-1684-36D8-DDBFFDC62545}"/>
                </a:ext>
              </a:extLst>
            </p:cNvPr>
            <p:cNvSpPr/>
            <p:nvPr/>
          </p:nvSpPr>
          <p:spPr>
            <a:xfrm>
              <a:off x="617607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2" name="object 50">
            <a:extLst>
              <a:ext uri="{FF2B5EF4-FFF2-40B4-BE49-F238E27FC236}">
                <a16:creationId xmlns:a16="http://schemas.microsoft.com/office/drawing/2014/main" id="{1078FBB8-57AD-AB29-0EB7-500A92DEC572}"/>
              </a:ext>
            </a:extLst>
          </p:cNvPr>
          <p:cNvSpPr txBox="1"/>
          <p:nvPr/>
        </p:nvSpPr>
        <p:spPr>
          <a:xfrm>
            <a:off x="5243856" y="1585928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83" name="object 51">
            <a:extLst>
              <a:ext uri="{FF2B5EF4-FFF2-40B4-BE49-F238E27FC236}">
                <a16:creationId xmlns:a16="http://schemas.microsoft.com/office/drawing/2014/main" id="{C3F4210B-9F43-4AC9-44DF-390D9F844D92}"/>
              </a:ext>
            </a:extLst>
          </p:cNvPr>
          <p:cNvGrpSpPr/>
          <p:nvPr/>
        </p:nvGrpSpPr>
        <p:grpSpPr>
          <a:xfrm>
            <a:off x="5737954" y="1392761"/>
            <a:ext cx="566208" cy="580496"/>
            <a:chOff x="6885544" y="1855570"/>
            <a:chExt cx="679450" cy="696595"/>
          </a:xfrm>
        </p:grpSpPr>
        <p:sp>
          <p:nvSpPr>
            <p:cNvPr id="84" name="object 52">
              <a:extLst>
                <a:ext uri="{FF2B5EF4-FFF2-40B4-BE49-F238E27FC236}">
                  <a16:creationId xmlns:a16="http://schemas.microsoft.com/office/drawing/2014/main" id="{36086808-D017-695F-F0BC-F320312529E3}"/>
                </a:ext>
              </a:extLst>
            </p:cNvPr>
            <p:cNvSpPr/>
            <p:nvPr/>
          </p:nvSpPr>
          <p:spPr>
            <a:xfrm>
              <a:off x="689189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53">
              <a:extLst>
                <a:ext uri="{FF2B5EF4-FFF2-40B4-BE49-F238E27FC236}">
                  <a16:creationId xmlns:a16="http://schemas.microsoft.com/office/drawing/2014/main" id="{D7970CF4-EA8D-43F3-A42B-19783894FBA4}"/>
                </a:ext>
              </a:extLst>
            </p:cNvPr>
            <p:cNvSpPr/>
            <p:nvPr/>
          </p:nvSpPr>
          <p:spPr>
            <a:xfrm>
              <a:off x="689189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6" name="object 54">
            <a:extLst>
              <a:ext uri="{FF2B5EF4-FFF2-40B4-BE49-F238E27FC236}">
                <a16:creationId xmlns:a16="http://schemas.microsoft.com/office/drawing/2014/main" id="{ECCE367D-FA2B-0BC5-AFD6-B06828C29675}"/>
              </a:ext>
            </a:extLst>
          </p:cNvPr>
          <p:cNvSpPr txBox="1"/>
          <p:nvPr/>
        </p:nvSpPr>
        <p:spPr>
          <a:xfrm>
            <a:off x="5840373" y="1585928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87" name="object 55">
            <a:extLst>
              <a:ext uri="{FF2B5EF4-FFF2-40B4-BE49-F238E27FC236}">
                <a16:creationId xmlns:a16="http://schemas.microsoft.com/office/drawing/2014/main" id="{2E84D21F-F2EB-A93B-FC04-18D91F016B1C}"/>
              </a:ext>
            </a:extLst>
          </p:cNvPr>
          <p:cNvGrpSpPr/>
          <p:nvPr/>
        </p:nvGrpSpPr>
        <p:grpSpPr>
          <a:xfrm>
            <a:off x="1966135" y="2041254"/>
            <a:ext cx="5710237" cy="1473729"/>
            <a:chOff x="2359362" y="2633762"/>
            <a:chExt cx="6852284" cy="1768475"/>
          </a:xfrm>
        </p:grpSpPr>
        <p:sp>
          <p:nvSpPr>
            <p:cNvPr id="88" name="object 56">
              <a:extLst>
                <a:ext uri="{FF2B5EF4-FFF2-40B4-BE49-F238E27FC236}">
                  <a16:creationId xmlns:a16="http://schemas.microsoft.com/office/drawing/2014/main" id="{3348B06C-D7D9-19CE-6288-0B1C8AB4F0FF}"/>
                </a:ext>
              </a:extLst>
            </p:cNvPr>
            <p:cNvSpPr/>
            <p:nvPr/>
          </p:nvSpPr>
          <p:spPr>
            <a:xfrm>
              <a:off x="2360950" y="2635351"/>
              <a:ext cx="6849109" cy="1765300"/>
            </a:xfrm>
            <a:custGeom>
              <a:avLst/>
              <a:gdLst/>
              <a:ahLst/>
              <a:cxnLst/>
              <a:rect l="l" t="t" r="r" b="b"/>
              <a:pathLst>
                <a:path w="6849109" h="1765300">
                  <a:moveTo>
                    <a:pt x="6848552" y="0"/>
                  </a:moveTo>
                  <a:lnTo>
                    <a:pt x="0" y="0"/>
                  </a:lnTo>
                  <a:lnTo>
                    <a:pt x="0" y="1765162"/>
                  </a:lnTo>
                  <a:lnTo>
                    <a:pt x="6848552" y="1765162"/>
                  </a:lnTo>
                  <a:lnTo>
                    <a:pt x="684855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9" name="object 57">
              <a:extLst>
                <a:ext uri="{FF2B5EF4-FFF2-40B4-BE49-F238E27FC236}">
                  <a16:creationId xmlns:a16="http://schemas.microsoft.com/office/drawing/2014/main" id="{B1A3E3BD-F934-3163-D64E-56A35B1D3840}"/>
                </a:ext>
              </a:extLst>
            </p:cNvPr>
            <p:cNvSpPr/>
            <p:nvPr/>
          </p:nvSpPr>
          <p:spPr>
            <a:xfrm>
              <a:off x="2360950" y="2635350"/>
              <a:ext cx="6849109" cy="1765300"/>
            </a:xfrm>
            <a:custGeom>
              <a:avLst/>
              <a:gdLst/>
              <a:ahLst/>
              <a:cxnLst/>
              <a:rect l="l" t="t" r="r" b="b"/>
              <a:pathLst>
                <a:path w="6849109" h="1765300">
                  <a:moveTo>
                    <a:pt x="0" y="0"/>
                  </a:moveTo>
                  <a:lnTo>
                    <a:pt x="6848553" y="0"/>
                  </a:lnTo>
                  <a:lnTo>
                    <a:pt x="6848553" y="1765163"/>
                  </a:lnTo>
                  <a:lnTo>
                    <a:pt x="0" y="17651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0" name="object 58">
            <a:extLst>
              <a:ext uri="{FF2B5EF4-FFF2-40B4-BE49-F238E27FC236}">
                <a16:creationId xmlns:a16="http://schemas.microsoft.com/office/drawing/2014/main" id="{9D88CC4A-C12C-A870-C7CE-82B0A6D444D3}"/>
              </a:ext>
            </a:extLst>
          </p:cNvPr>
          <p:cNvSpPr txBox="1"/>
          <p:nvPr/>
        </p:nvSpPr>
        <p:spPr>
          <a:xfrm>
            <a:off x="4686085" y="2710195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91" name="object 59">
            <a:extLst>
              <a:ext uri="{FF2B5EF4-FFF2-40B4-BE49-F238E27FC236}">
                <a16:creationId xmlns:a16="http://schemas.microsoft.com/office/drawing/2014/main" id="{66FD06B7-645B-596C-90D1-0BE56EDF9CED}"/>
              </a:ext>
            </a:extLst>
          </p:cNvPr>
          <p:cNvGrpSpPr/>
          <p:nvPr/>
        </p:nvGrpSpPr>
        <p:grpSpPr>
          <a:xfrm>
            <a:off x="1966137" y="4357333"/>
            <a:ext cx="5710237" cy="637117"/>
            <a:chOff x="2359364" y="5413057"/>
            <a:chExt cx="6852284" cy="764540"/>
          </a:xfrm>
        </p:grpSpPr>
        <p:sp>
          <p:nvSpPr>
            <p:cNvPr id="92" name="object 60">
              <a:extLst>
                <a:ext uri="{FF2B5EF4-FFF2-40B4-BE49-F238E27FC236}">
                  <a16:creationId xmlns:a16="http://schemas.microsoft.com/office/drawing/2014/main" id="{06A8F2E3-4FD5-4A6D-16C7-D1BACF5010C0}"/>
                </a:ext>
              </a:extLst>
            </p:cNvPr>
            <p:cNvSpPr/>
            <p:nvPr/>
          </p:nvSpPr>
          <p:spPr>
            <a:xfrm>
              <a:off x="2360951" y="5414645"/>
              <a:ext cx="6849109" cy="761365"/>
            </a:xfrm>
            <a:custGeom>
              <a:avLst/>
              <a:gdLst/>
              <a:ahLst/>
              <a:cxnLst/>
              <a:rect l="l" t="t" r="r" b="b"/>
              <a:pathLst>
                <a:path w="6849109" h="761364">
                  <a:moveTo>
                    <a:pt x="6848551" y="0"/>
                  </a:moveTo>
                  <a:lnTo>
                    <a:pt x="0" y="0"/>
                  </a:lnTo>
                  <a:lnTo>
                    <a:pt x="0" y="761106"/>
                  </a:lnTo>
                  <a:lnTo>
                    <a:pt x="6848551" y="761106"/>
                  </a:lnTo>
                  <a:lnTo>
                    <a:pt x="6848551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3" name="object 61">
              <a:extLst>
                <a:ext uri="{FF2B5EF4-FFF2-40B4-BE49-F238E27FC236}">
                  <a16:creationId xmlns:a16="http://schemas.microsoft.com/office/drawing/2014/main" id="{9C9F230E-5D43-3688-1A70-68918D09C8A4}"/>
                </a:ext>
              </a:extLst>
            </p:cNvPr>
            <p:cNvSpPr/>
            <p:nvPr/>
          </p:nvSpPr>
          <p:spPr>
            <a:xfrm>
              <a:off x="2360951" y="5414645"/>
              <a:ext cx="6849109" cy="761365"/>
            </a:xfrm>
            <a:custGeom>
              <a:avLst/>
              <a:gdLst/>
              <a:ahLst/>
              <a:cxnLst/>
              <a:rect l="l" t="t" r="r" b="b"/>
              <a:pathLst>
                <a:path w="6849109" h="761364">
                  <a:moveTo>
                    <a:pt x="0" y="0"/>
                  </a:moveTo>
                  <a:lnTo>
                    <a:pt x="6848552" y="0"/>
                  </a:lnTo>
                  <a:lnTo>
                    <a:pt x="6848552" y="761107"/>
                  </a:lnTo>
                  <a:lnTo>
                    <a:pt x="0" y="76110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4" name="object 62">
            <a:extLst>
              <a:ext uri="{FF2B5EF4-FFF2-40B4-BE49-F238E27FC236}">
                <a16:creationId xmlns:a16="http://schemas.microsoft.com/office/drawing/2014/main" id="{515F6F29-8006-C312-A7E5-FE019CC8F886}"/>
              </a:ext>
            </a:extLst>
          </p:cNvPr>
          <p:cNvSpPr txBox="1"/>
          <p:nvPr/>
        </p:nvSpPr>
        <p:spPr>
          <a:xfrm>
            <a:off x="4686085" y="4607575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5" name="object 63">
            <a:extLst>
              <a:ext uri="{FF2B5EF4-FFF2-40B4-BE49-F238E27FC236}">
                <a16:creationId xmlns:a16="http://schemas.microsoft.com/office/drawing/2014/main" id="{B6FEE69D-662E-BF3B-CEB3-E97C9E365DA8}"/>
              </a:ext>
            </a:extLst>
          </p:cNvPr>
          <p:cNvSpPr txBox="1"/>
          <p:nvPr/>
        </p:nvSpPr>
        <p:spPr>
          <a:xfrm>
            <a:off x="2145677" y="5255383"/>
            <a:ext cx="501121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1167" spc="8" dirty="0">
                <a:latin typeface="Trebuchet MS"/>
                <a:cs typeface="Trebuchet MS"/>
              </a:rPr>
              <a:t>L</a:t>
            </a:r>
            <a:r>
              <a:rPr sz="1167" spc="4" dirty="0">
                <a:latin typeface="Trebuchet MS"/>
                <a:cs typeface="Trebuchet MS"/>
              </a:rPr>
              <a:t>a</a:t>
            </a:r>
            <a:r>
              <a:rPr sz="1167" spc="12" dirty="0">
                <a:latin typeface="Trebuchet MS"/>
                <a:cs typeface="Trebuchet MS"/>
              </a:rPr>
              <a:t>y</a:t>
            </a:r>
            <a:r>
              <a:rPr sz="1167" spc="-25" dirty="0">
                <a:latin typeface="Trebuchet MS"/>
                <a:cs typeface="Trebuchet MS"/>
              </a:rPr>
              <a:t>e</a:t>
            </a:r>
            <a:r>
              <a:rPr sz="1167" spc="-21" dirty="0">
                <a:latin typeface="Trebuchet MS"/>
                <a:cs typeface="Trebuchet MS"/>
              </a:rPr>
              <a:t>r</a:t>
            </a:r>
            <a:r>
              <a:rPr sz="1167" spc="-50" dirty="0">
                <a:latin typeface="Trebuchet MS"/>
                <a:cs typeface="Trebuchet MS"/>
              </a:rPr>
              <a:t> </a:t>
            </a:r>
            <a:r>
              <a:rPr sz="1167" spc="71" dirty="0">
                <a:latin typeface="Trebuchet MS"/>
                <a:cs typeface="Trebuchet MS"/>
              </a:rPr>
              <a:t>1</a:t>
            </a:r>
            <a:endParaRPr sz="1167">
              <a:latin typeface="Trebuchet MS"/>
              <a:cs typeface="Trebuchet MS"/>
            </a:endParaRPr>
          </a:p>
        </p:txBody>
      </p:sp>
      <p:sp>
        <p:nvSpPr>
          <p:cNvPr id="98" name="object 64">
            <a:extLst>
              <a:ext uri="{FF2B5EF4-FFF2-40B4-BE49-F238E27FC236}">
                <a16:creationId xmlns:a16="http://schemas.microsoft.com/office/drawing/2014/main" id="{DB796D0F-AE2D-853D-E3A9-25A073AE9D09}"/>
              </a:ext>
            </a:extLst>
          </p:cNvPr>
          <p:cNvSpPr txBox="1"/>
          <p:nvPr/>
        </p:nvSpPr>
        <p:spPr>
          <a:xfrm>
            <a:off x="2135094" y="4577203"/>
            <a:ext cx="511704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167" spc="8" dirty="0">
                <a:latin typeface="Trebuchet MS"/>
                <a:cs typeface="Trebuchet MS"/>
              </a:rPr>
              <a:t>L</a:t>
            </a:r>
            <a:r>
              <a:rPr sz="1167" spc="4" dirty="0">
                <a:latin typeface="Trebuchet MS"/>
                <a:cs typeface="Trebuchet MS"/>
              </a:rPr>
              <a:t>a</a:t>
            </a:r>
            <a:r>
              <a:rPr sz="1167" spc="12" dirty="0">
                <a:latin typeface="Trebuchet MS"/>
                <a:cs typeface="Trebuchet MS"/>
              </a:rPr>
              <a:t>y</a:t>
            </a:r>
            <a:r>
              <a:rPr sz="1167" spc="-25" dirty="0">
                <a:latin typeface="Trebuchet MS"/>
                <a:cs typeface="Trebuchet MS"/>
              </a:rPr>
              <a:t>e</a:t>
            </a:r>
            <a:r>
              <a:rPr sz="1167" spc="-21" dirty="0">
                <a:latin typeface="Trebuchet MS"/>
                <a:cs typeface="Trebuchet MS"/>
              </a:rPr>
              <a:t>r</a:t>
            </a:r>
            <a:r>
              <a:rPr sz="1167" spc="-50" dirty="0">
                <a:latin typeface="Trebuchet MS"/>
                <a:cs typeface="Trebuchet MS"/>
              </a:rPr>
              <a:t> </a:t>
            </a:r>
            <a:r>
              <a:rPr sz="1167" spc="71" dirty="0">
                <a:latin typeface="Trebuchet MS"/>
                <a:cs typeface="Trebuchet MS"/>
              </a:rPr>
              <a:t>2</a:t>
            </a:r>
            <a:endParaRPr sz="1167">
              <a:latin typeface="Trebuchet MS"/>
              <a:cs typeface="Trebuchet MS"/>
            </a:endParaRPr>
          </a:p>
        </p:txBody>
      </p:sp>
      <p:sp>
        <p:nvSpPr>
          <p:cNvPr id="99" name="object 65">
            <a:extLst>
              <a:ext uri="{FF2B5EF4-FFF2-40B4-BE49-F238E27FC236}">
                <a16:creationId xmlns:a16="http://schemas.microsoft.com/office/drawing/2014/main" id="{20D8DE02-3C72-34E3-A888-7FE513129322}"/>
              </a:ext>
            </a:extLst>
          </p:cNvPr>
          <p:cNvSpPr txBox="1"/>
          <p:nvPr/>
        </p:nvSpPr>
        <p:spPr>
          <a:xfrm>
            <a:off x="2135094" y="3853303"/>
            <a:ext cx="511704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167" spc="8" dirty="0">
                <a:latin typeface="Trebuchet MS"/>
                <a:cs typeface="Trebuchet MS"/>
              </a:rPr>
              <a:t>L</a:t>
            </a:r>
            <a:r>
              <a:rPr sz="1167" spc="4" dirty="0">
                <a:latin typeface="Trebuchet MS"/>
                <a:cs typeface="Trebuchet MS"/>
              </a:rPr>
              <a:t>a</a:t>
            </a:r>
            <a:r>
              <a:rPr sz="1167" spc="12" dirty="0">
                <a:latin typeface="Trebuchet MS"/>
                <a:cs typeface="Trebuchet MS"/>
              </a:rPr>
              <a:t>y</a:t>
            </a:r>
            <a:r>
              <a:rPr sz="1167" spc="-25" dirty="0">
                <a:latin typeface="Trebuchet MS"/>
                <a:cs typeface="Trebuchet MS"/>
              </a:rPr>
              <a:t>e</a:t>
            </a:r>
            <a:r>
              <a:rPr sz="1167" spc="-21" dirty="0">
                <a:latin typeface="Trebuchet MS"/>
                <a:cs typeface="Trebuchet MS"/>
              </a:rPr>
              <a:t>r</a:t>
            </a:r>
            <a:r>
              <a:rPr sz="1167" spc="-50" dirty="0">
                <a:latin typeface="Trebuchet MS"/>
                <a:cs typeface="Trebuchet MS"/>
              </a:rPr>
              <a:t> </a:t>
            </a:r>
            <a:r>
              <a:rPr sz="1167" spc="71" dirty="0">
                <a:latin typeface="Trebuchet MS"/>
                <a:cs typeface="Trebuchet MS"/>
              </a:rPr>
              <a:t>3</a:t>
            </a:r>
            <a:endParaRPr sz="1167">
              <a:latin typeface="Trebuchet MS"/>
              <a:cs typeface="Trebuchet MS"/>
            </a:endParaRPr>
          </a:p>
        </p:txBody>
      </p:sp>
      <p:sp>
        <p:nvSpPr>
          <p:cNvPr id="100" name="object 66">
            <a:extLst>
              <a:ext uri="{FF2B5EF4-FFF2-40B4-BE49-F238E27FC236}">
                <a16:creationId xmlns:a16="http://schemas.microsoft.com/office/drawing/2014/main" id="{D66DF597-3968-B008-283A-9C4DB5CD6815}"/>
              </a:ext>
            </a:extLst>
          </p:cNvPr>
          <p:cNvSpPr txBox="1"/>
          <p:nvPr/>
        </p:nvSpPr>
        <p:spPr>
          <a:xfrm>
            <a:off x="2135094" y="2689982"/>
            <a:ext cx="511704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167" spc="8" dirty="0">
                <a:latin typeface="Trebuchet MS"/>
                <a:cs typeface="Trebuchet MS"/>
              </a:rPr>
              <a:t>L</a:t>
            </a:r>
            <a:r>
              <a:rPr sz="1167" spc="4" dirty="0">
                <a:latin typeface="Trebuchet MS"/>
                <a:cs typeface="Trebuchet MS"/>
              </a:rPr>
              <a:t>a</a:t>
            </a:r>
            <a:r>
              <a:rPr sz="1167" spc="12" dirty="0">
                <a:latin typeface="Trebuchet MS"/>
                <a:cs typeface="Trebuchet MS"/>
              </a:rPr>
              <a:t>y</a:t>
            </a:r>
            <a:r>
              <a:rPr sz="1167" spc="-25" dirty="0">
                <a:latin typeface="Trebuchet MS"/>
                <a:cs typeface="Trebuchet MS"/>
              </a:rPr>
              <a:t>e</a:t>
            </a:r>
            <a:r>
              <a:rPr sz="1167" spc="-21" dirty="0">
                <a:latin typeface="Trebuchet MS"/>
                <a:cs typeface="Trebuchet MS"/>
              </a:rPr>
              <a:t>r</a:t>
            </a:r>
            <a:r>
              <a:rPr sz="1167" spc="-50" dirty="0">
                <a:latin typeface="Trebuchet MS"/>
                <a:cs typeface="Trebuchet MS"/>
              </a:rPr>
              <a:t> </a:t>
            </a:r>
            <a:r>
              <a:rPr sz="1167" spc="71" dirty="0">
                <a:latin typeface="Trebuchet MS"/>
                <a:cs typeface="Trebuchet MS"/>
              </a:rPr>
              <a:t>4</a:t>
            </a:r>
            <a:endParaRPr sz="1167">
              <a:latin typeface="Trebuchet MS"/>
              <a:cs typeface="Trebuchet MS"/>
            </a:endParaRPr>
          </a:p>
        </p:txBody>
      </p:sp>
      <p:sp>
        <p:nvSpPr>
          <p:cNvPr id="101" name="object 67">
            <a:extLst>
              <a:ext uri="{FF2B5EF4-FFF2-40B4-BE49-F238E27FC236}">
                <a16:creationId xmlns:a16="http://schemas.microsoft.com/office/drawing/2014/main" id="{C5C18C5C-F70D-89DC-4334-E2442CCEC4C9}"/>
              </a:ext>
            </a:extLst>
          </p:cNvPr>
          <p:cNvSpPr txBox="1"/>
          <p:nvPr/>
        </p:nvSpPr>
        <p:spPr>
          <a:xfrm>
            <a:off x="2135094" y="1592703"/>
            <a:ext cx="511704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167" spc="8" dirty="0">
                <a:latin typeface="Trebuchet MS"/>
                <a:cs typeface="Trebuchet MS"/>
              </a:rPr>
              <a:t>L</a:t>
            </a:r>
            <a:r>
              <a:rPr sz="1167" spc="4" dirty="0">
                <a:latin typeface="Trebuchet MS"/>
                <a:cs typeface="Trebuchet MS"/>
              </a:rPr>
              <a:t>a</a:t>
            </a:r>
            <a:r>
              <a:rPr sz="1167" spc="12" dirty="0">
                <a:latin typeface="Trebuchet MS"/>
                <a:cs typeface="Trebuchet MS"/>
              </a:rPr>
              <a:t>y</a:t>
            </a:r>
            <a:r>
              <a:rPr sz="1167" spc="-25" dirty="0">
                <a:latin typeface="Trebuchet MS"/>
                <a:cs typeface="Trebuchet MS"/>
              </a:rPr>
              <a:t>e</a:t>
            </a:r>
            <a:r>
              <a:rPr sz="1167" spc="-21" dirty="0">
                <a:latin typeface="Trebuchet MS"/>
                <a:cs typeface="Trebuchet MS"/>
              </a:rPr>
              <a:t>r</a:t>
            </a:r>
            <a:r>
              <a:rPr sz="1167" spc="-50" dirty="0">
                <a:latin typeface="Trebuchet MS"/>
                <a:cs typeface="Trebuchet MS"/>
              </a:rPr>
              <a:t> </a:t>
            </a:r>
            <a:r>
              <a:rPr sz="1167" spc="71" dirty="0">
                <a:latin typeface="Trebuchet MS"/>
                <a:cs typeface="Trebuchet MS"/>
              </a:rPr>
              <a:t>5</a:t>
            </a:r>
            <a:endParaRPr sz="1167" dirty="0">
              <a:latin typeface="Trebuchet MS"/>
              <a:cs typeface="Trebuchet MS"/>
            </a:endParaRPr>
          </a:p>
        </p:txBody>
      </p:sp>
      <p:sp>
        <p:nvSpPr>
          <p:cNvPr id="102" name="object 68">
            <a:extLst>
              <a:ext uri="{FF2B5EF4-FFF2-40B4-BE49-F238E27FC236}">
                <a16:creationId xmlns:a16="http://schemas.microsoft.com/office/drawing/2014/main" id="{8CF6685E-EDAC-8640-715F-8323AD25638E}"/>
              </a:ext>
            </a:extLst>
          </p:cNvPr>
          <p:cNvSpPr txBox="1"/>
          <p:nvPr/>
        </p:nvSpPr>
        <p:spPr>
          <a:xfrm>
            <a:off x="6375177" y="1503802"/>
            <a:ext cx="1165754" cy="3267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marR="4233" defTabSz="761970">
              <a:lnSpc>
                <a:spcPct val="105000"/>
              </a:lnSpc>
              <a:spcBef>
                <a:spcPts val="83"/>
              </a:spcBef>
            </a:pPr>
            <a:r>
              <a:rPr sz="667" spc="-4" dirty="0">
                <a:latin typeface="Trebuchet MS"/>
                <a:cs typeface="Trebuchet MS"/>
              </a:rPr>
              <a:t>Containers,</a:t>
            </a:r>
            <a:r>
              <a:rPr sz="667" spc="-33" dirty="0">
                <a:latin typeface="Trebuchet MS"/>
                <a:cs typeface="Trebuchet MS"/>
              </a:rPr>
              <a:t> </a:t>
            </a:r>
            <a:r>
              <a:rPr sz="667" spc="42" dirty="0">
                <a:latin typeface="Trebuchet MS"/>
                <a:cs typeface="Trebuchet MS"/>
              </a:rPr>
              <a:t>AWS</a:t>
            </a:r>
            <a:r>
              <a:rPr sz="667" spc="-37" dirty="0">
                <a:latin typeface="Trebuchet MS"/>
                <a:cs typeface="Trebuchet MS"/>
              </a:rPr>
              <a:t> </a:t>
            </a:r>
            <a:r>
              <a:rPr sz="667" spc="17" dirty="0">
                <a:latin typeface="Trebuchet MS"/>
                <a:cs typeface="Trebuchet MS"/>
              </a:rPr>
              <a:t>Auto</a:t>
            </a:r>
            <a:r>
              <a:rPr sz="667" spc="-33" dirty="0">
                <a:latin typeface="Trebuchet MS"/>
                <a:cs typeface="Trebuchet MS"/>
              </a:rPr>
              <a:t> </a:t>
            </a:r>
            <a:r>
              <a:rPr sz="667" spc="8" dirty="0">
                <a:latin typeface="Trebuchet MS"/>
                <a:cs typeface="Trebuchet MS"/>
              </a:rPr>
              <a:t>Scaling </a:t>
            </a:r>
            <a:r>
              <a:rPr sz="667" spc="-191" dirty="0">
                <a:latin typeface="Trebuchet MS"/>
                <a:cs typeface="Trebuchet MS"/>
              </a:rPr>
              <a:t> </a:t>
            </a:r>
            <a:r>
              <a:rPr sz="667" dirty="0">
                <a:latin typeface="Trebuchet MS"/>
                <a:cs typeface="Trebuchet MS"/>
              </a:rPr>
              <a:t>Groups, </a:t>
            </a:r>
            <a:r>
              <a:rPr sz="667" spc="17" dirty="0">
                <a:latin typeface="Trebuchet MS"/>
                <a:cs typeface="Trebuchet MS"/>
              </a:rPr>
              <a:t>Amazon </a:t>
            </a:r>
            <a:r>
              <a:rPr sz="667" spc="21" dirty="0">
                <a:latin typeface="Trebuchet MS"/>
                <a:cs typeface="Trebuchet MS"/>
              </a:rPr>
              <a:t>EC2 </a:t>
            </a:r>
            <a:r>
              <a:rPr sz="667" spc="25" dirty="0">
                <a:latin typeface="Trebuchet MS"/>
                <a:cs typeface="Trebuchet MS"/>
              </a:rPr>
              <a:t> </a:t>
            </a:r>
            <a:r>
              <a:rPr sz="667" spc="-8" dirty="0">
                <a:latin typeface="Trebuchet MS"/>
                <a:cs typeface="Trebuchet MS"/>
              </a:rPr>
              <a:t>instances,</a:t>
            </a:r>
            <a:r>
              <a:rPr sz="667" spc="-29" dirty="0">
                <a:latin typeface="Trebuchet MS"/>
                <a:cs typeface="Trebuchet MS"/>
              </a:rPr>
              <a:t> </a:t>
            </a:r>
            <a:r>
              <a:rPr sz="667" spc="21" dirty="0">
                <a:latin typeface="Trebuchet MS"/>
                <a:cs typeface="Trebuchet MS"/>
              </a:rPr>
              <a:t>tagging</a:t>
            </a:r>
            <a:endParaRPr sz="667">
              <a:latin typeface="Trebuchet MS"/>
              <a:cs typeface="Trebuchet MS"/>
            </a:endParaRPr>
          </a:p>
        </p:txBody>
      </p:sp>
      <p:sp>
        <p:nvSpPr>
          <p:cNvPr id="103" name="object 69">
            <a:extLst>
              <a:ext uri="{FF2B5EF4-FFF2-40B4-BE49-F238E27FC236}">
                <a16:creationId xmlns:a16="http://schemas.microsoft.com/office/drawing/2014/main" id="{B1D915FC-E946-32F9-8E1F-1088FEAC7A09}"/>
              </a:ext>
            </a:extLst>
          </p:cNvPr>
          <p:cNvSpPr txBox="1"/>
          <p:nvPr/>
        </p:nvSpPr>
        <p:spPr>
          <a:xfrm>
            <a:off x="6375177" y="2453762"/>
            <a:ext cx="1225021" cy="728747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 marR="4233" defTabSz="761970">
              <a:lnSpc>
                <a:spcPct val="100400"/>
              </a:lnSpc>
              <a:spcBef>
                <a:spcPts val="79"/>
              </a:spcBef>
            </a:pPr>
            <a:r>
              <a:rPr sz="667" spc="-4" dirty="0">
                <a:latin typeface="Trebuchet MS"/>
                <a:cs typeface="Trebuchet MS"/>
              </a:rPr>
              <a:t>Elastic </a:t>
            </a:r>
            <a:r>
              <a:rPr sz="667" spc="8" dirty="0">
                <a:latin typeface="Trebuchet MS"/>
                <a:cs typeface="Trebuchet MS"/>
              </a:rPr>
              <a:t>load </a:t>
            </a:r>
            <a:r>
              <a:rPr sz="667" spc="-8" dirty="0">
                <a:latin typeface="Trebuchet MS"/>
                <a:cs typeface="Trebuchet MS"/>
              </a:rPr>
              <a:t>balancers, </a:t>
            </a:r>
            <a:r>
              <a:rPr sz="667" spc="17" dirty="0">
                <a:latin typeface="Trebuchet MS"/>
                <a:cs typeface="Trebuchet MS"/>
              </a:rPr>
              <a:t>Amazon </a:t>
            </a:r>
            <a:r>
              <a:rPr sz="667" spc="-191" dirty="0">
                <a:latin typeface="Trebuchet MS"/>
                <a:cs typeface="Trebuchet MS"/>
              </a:rPr>
              <a:t> </a:t>
            </a:r>
            <a:r>
              <a:rPr sz="667" spc="46" dirty="0">
                <a:latin typeface="Trebuchet MS"/>
                <a:cs typeface="Trebuchet MS"/>
              </a:rPr>
              <a:t>S3 </a:t>
            </a:r>
            <a:r>
              <a:rPr sz="667" spc="-8" dirty="0">
                <a:latin typeface="Trebuchet MS"/>
                <a:cs typeface="Trebuchet MS"/>
              </a:rPr>
              <a:t>buckets, </a:t>
            </a:r>
            <a:r>
              <a:rPr sz="667" dirty="0">
                <a:latin typeface="Trebuchet MS"/>
                <a:cs typeface="Trebuchet MS"/>
              </a:rPr>
              <a:t>bucket </a:t>
            </a:r>
            <a:r>
              <a:rPr sz="667" spc="-12" dirty="0">
                <a:latin typeface="Trebuchet MS"/>
                <a:cs typeface="Trebuchet MS"/>
              </a:rPr>
              <a:t>policies, </a:t>
            </a:r>
            <a:r>
              <a:rPr sz="667" spc="-8" dirty="0">
                <a:latin typeface="Trebuchet MS"/>
                <a:cs typeface="Trebuchet MS"/>
              </a:rPr>
              <a:t> </a:t>
            </a:r>
            <a:r>
              <a:rPr sz="667" spc="-4" dirty="0">
                <a:latin typeface="Trebuchet MS"/>
                <a:cs typeface="Trebuchet MS"/>
              </a:rPr>
              <a:t>security </a:t>
            </a:r>
            <a:r>
              <a:rPr sz="667" spc="4" dirty="0">
                <a:latin typeface="Trebuchet MS"/>
                <a:cs typeface="Trebuchet MS"/>
              </a:rPr>
              <a:t>groups, </a:t>
            </a:r>
            <a:r>
              <a:rPr sz="667" spc="17" dirty="0">
                <a:latin typeface="Trebuchet MS"/>
                <a:cs typeface="Trebuchet MS"/>
              </a:rPr>
              <a:t>Amazon </a:t>
            </a:r>
            <a:r>
              <a:rPr sz="667" spc="21" dirty="0">
                <a:latin typeface="Trebuchet MS"/>
                <a:cs typeface="Trebuchet MS"/>
              </a:rPr>
              <a:t> </a:t>
            </a:r>
            <a:r>
              <a:rPr sz="667" dirty="0">
                <a:latin typeface="Trebuchet MS"/>
                <a:cs typeface="Trebuchet MS"/>
              </a:rPr>
              <a:t>CloudWatch,</a:t>
            </a:r>
            <a:r>
              <a:rPr sz="667" spc="225" dirty="0">
                <a:latin typeface="Trebuchet MS"/>
                <a:cs typeface="Trebuchet MS"/>
              </a:rPr>
              <a:t> </a:t>
            </a:r>
            <a:r>
              <a:rPr sz="667" spc="4" dirty="0">
                <a:latin typeface="Trebuchet MS"/>
                <a:cs typeface="Trebuchet MS"/>
              </a:rPr>
              <a:t>tagging, </a:t>
            </a:r>
            <a:r>
              <a:rPr sz="667" spc="8" dirty="0">
                <a:latin typeface="Trebuchet MS"/>
                <a:cs typeface="Trebuchet MS"/>
              </a:rPr>
              <a:t> </a:t>
            </a:r>
            <a:r>
              <a:rPr sz="667" spc="17" dirty="0">
                <a:latin typeface="Trebuchet MS"/>
                <a:cs typeface="Trebuchet MS"/>
              </a:rPr>
              <a:t>managed </a:t>
            </a:r>
            <a:r>
              <a:rPr sz="667" spc="-4" dirty="0">
                <a:latin typeface="Trebuchet MS"/>
                <a:cs typeface="Trebuchet MS"/>
              </a:rPr>
              <a:t>services </a:t>
            </a:r>
            <a:r>
              <a:rPr sz="667" spc="8" dirty="0">
                <a:latin typeface="Trebuchet MS"/>
                <a:cs typeface="Trebuchet MS"/>
              </a:rPr>
              <a:t>such as </a:t>
            </a:r>
            <a:r>
              <a:rPr sz="667" spc="12" dirty="0">
                <a:latin typeface="Trebuchet MS"/>
                <a:cs typeface="Trebuchet MS"/>
              </a:rPr>
              <a:t> </a:t>
            </a:r>
            <a:r>
              <a:rPr sz="667" spc="17" dirty="0">
                <a:latin typeface="Trebuchet MS"/>
                <a:cs typeface="Trebuchet MS"/>
              </a:rPr>
              <a:t>Amazon </a:t>
            </a:r>
            <a:r>
              <a:rPr sz="667" dirty="0">
                <a:latin typeface="Trebuchet MS"/>
                <a:cs typeface="Trebuchet MS"/>
              </a:rPr>
              <a:t>EKS, </a:t>
            </a:r>
            <a:r>
              <a:rPr sz="667" spc="42" dirty="0">
                <a:latin typeface="Trebuchet MS"/>
                <a:cs typeface="Trebuchet MS"/>
              </a:rPr>
              <a:t>AWS </a:t>
            </a:r>
            <a:r>
              <a:rPr sz="667" spc="4" dirty="0">
                <a:latin typeface="Trebuchet MS"/>
                <a:cs typeface="Trebuchet MS"/>
              </a:rPr>
              <a:t>Lake </a:t>
            </a:r>
            <a:r>
              <a:rPr sz="667" spc="8" dirty="0">
                <a:latin typeface="Trebuchet MS"/>
                <a:cs typeface="Trebuchet MS"/>
              </a:rPr>
              <a:t> </a:t>
            </a:r>
            <a:r>
              <a:rPr sz="667" dirty="0">
                <a:latin typeface="Trebuchet MS"/>
                <a:cs typeface="Trebuchet MS"/>
              </a:rPr>
              <a:t>Formation,</a:t>
            </a:r>
            <a:r>
              <a:rPr sz="667" spc="-46" dirty="0">
                <a:latin typeface="Trebuchet MS"/>
                <a:cs typeface="Trebuchet MS"/>
              </a:rPr>
              <a:t> </a:t>
            </a:r>
            <a:r>
              <a:rPr sz="667" spc="17" dirty="0">
                <a:latin typeface="Trebuchet MS"/>
                <a:cs typeface="Trebuchet MS"/>
              </a:rPr>
              <a:t>Amazon</a:t>
            </a:r>
            <a:r>
              <a:rPr sz="667" spc="-37" dirty="0">
                <a:latin typeface="Trebuchet MS"/>
                <a:cs typeface="Trebuchet MS"/>
              </a:rPr>
              <a:t> </a:t>
            </a:r>
            <a:r>
              <a:rPr sz="667" spc="17" dirty="0">
                <a:latin typeface="Trebuchet MS"/>
                <a:cs typeface="Trebuchet MS"/>
              </a:rPr>
              <a:t>SageMaker</a:t>
            </a:r>
            <a:endParaRPr sz="667">
              <a:latin typeface="Trebuchet MS"/>
              <a:cs typeface="Trebuchet MS"/>
            </a:endParaRPr>
          </a:p>
        </p:txBody>
      </p:sp>
      <p:sp>
        <p:nvSpPr>
          <p:cNvPr id="104" name="object 70">
            <a:extLst>
              <a:ext uri="{FF2B5EF4-FFF2-40B4-BE49-F238E27FC236}">
                <a16:creationId xmlns:a16="http://schemas.microsoft.com/office/drawing/2014/main" id="{CAC23217-41F1-C0A0-583E-E4FE50661456}"/>
              </a:ext>
            </a:extLst>
          </p:cNvPr>
          <p:cNvSpPr txBox="1"/>
          <p:nvPr/>
        </p:nvSpPr>
        <p:spPr>
          <a:xfrm>
            <a:off x="6375177" y="3759323"/>
            <a:ext cx="1174750" cy="320173"/>
          </a:xfrm>
          <a:prstGeom prst="rect">
            <a:avLst/>
          </a:prstGeom>
        </p:spPr>
        <p:txBody>
          <a:bodyPr vert="horz" wrap="square" lIns="0" tIns="6879" rIns="0" bIns="0" rtlCol="0">
            <a:spAutoFit/>
          </a:bodyPr>
          <a:lstStyle/>
          <a:p>
            <a:pPr marL="10583" marR="4233" defTabSz="761970">
              <a:lnSpc>
                <a:spcPct val="103699"/>
              </a:lnSpc>
              <a:spcBef>
                <a:spcPts val="54"/>
              </a:spcBef>
            </a:pPr>
            <a:r>
              <a:rPr sz="667" spc="17" dirty="0">
                <a:latin typeface="Trebuchet MS"/>
                <a:cs typeface="Trebuchet MS"/>
              </a:rPr>
              <a:t>Amazon </a:t>
            </a:r>
            <a:r>
              <a:rPr sz="667" spc="-4" dirty="0">
                <a:latin typeface="Trebuchet MS"/>
                <a:cs typeface="Trebuchet MS"/>
              </a:rPr>
              <a:t>VPCs, </a:t>
            </a:r>
            <a:r>
              <a:rPr sz="667" dirty="0">
                <a:latin typeface="Trebuchet MS"/>
                <a:cs typeface="Trebuchet MS"/>
              </a:rPr>
              <a:t>subnets, </a:t>
            </a:r>
            <a:r>
              <a:rPr sz="667" spc="42" dirty="0">
                <a:latin typeface="Trebuchet MS"/>
                <a:cs typeface="Trebuchet MS"/>
              </a:rPr>
              <a:t>AWS </a:t>
            </a:r>
            <a:r>
              <a:rPr sz="667" spc="46" dirty="0">
                <a:latin typeface="Trebuchet MS"/>
                <a:cs typeface="Trebuchet MS"/>
              </a:rPr>
              <a:t> </a:t>
            </a:r>
            <a:r>
              <a:rPr sz="667" spc="-4" dirty="0">
                <a:latin typeface="Trebuchet MS"/>
                <a:cs typeface="Trebuchet MS"/>
              </a:rPr>
              <a:t>Transit</a:t>
            </a:r>
            <a:r>
              <a:rPr sz="667" spc="-25" dirty="0">
                <a:latin typeface="Trebuchet MS"/>
                <a:cs typeface="Trebuchet MS"/>
              </a:rPr>
              <a:t> </a:t>
            </a:r>
            <a:r>
              <a:rPr sz="667" spc="-8" dirty="0">
                <a:latin typeface="Trebuchet MS"/>
                <a:cs typeface="Trebuchet MS"/>
              </a:rPr>
              <a:t>Gateway,</a:t>
            </a:r>
            <a:r>
              <a:rPr sz="667" spc="-25" dirty="0">
                <a:latin typeface="Trebuchet MS"/>
                <a:cs typeface="Trebuchet MS"/>
              </a:rPr>
              <a:t> </a:t>
            </a:r>
            <a:r>
              <a:rPr sz="667" dirty="0">
                <a:latin typeface="Trebuchet MS"/>
                <a:cs typeface="Trebuchet MS"/>
              </a:rPr>
              <a:t>route</a:t>
            </a:r>
            <a:r>
              <a:rPr sz="667" spc="-29" dirty="0">
                <a:latin typeface="Trebuchet MS"/>
                <a:cs typeface="Trebuchet MS"/>
              </a:rPr>
              <a:t> </a:t>
            </a:r>
            <a:r>
              <a:rPr sz="667" spc="-12" dirty="0">
                <a:latin typeface="Trebuchet MS"/>
                <a:cs typeface="Trebuchet MS"/>
              </a:rPr>
              <a:t>tables, </a:t>
            </a:r>
            <a:r>
              <a:rPr sz="667" spc="-187" dirty="0">
                <a:latin typeface="Trebuchet MS"/>
                <a:cs typeface="Trebuchet MS"/>
              </a:rPr>
              <a:t> </a:t>
            </a:r>
            <a:r>
              <a:rPr sz="667" spc="8" dirty="0">
                <a:latin typeface="Trebuchet MS"/>
                <a:cs typeface="Trebuchet MS"/>
              </a:rPr>
              <a:t>NACLS,</a:t>
            </a:r>
            <a:r>
              <a:rPr sz="667" spc="-29" dirty="0">
                <a:latin typeface="Trebuchet MS"/>
                <a:cs typeface="Trebuchet MS"/>
              </a:rPr>
              <a:t> </a:t>
            </a:r>
            <a:r>
              <a:rPr sz="667" spc="-4" dirty="0">
                <a:latin typeface="Trebuchet MS"/>
                <a:cs typeface="Trebuchet MS"/>
              </a:rPr>
              <a:t>security</a:t>
            </a:r>
            <a:r>
              <a:rPr sz="667" spc="-21" dirty="0">
                <a:latin typeface="Trebuchet MS"/>
                <a:cs typeface="Trebuchet MS"/>
              </a:rPr>
              <a:t> </a:t>
            </a:r>
            <a:r>
              <a:rPr sz="667" spc="17" dirty="0">
                <a:latin typeface="Trebuchet MS"/>
                <a:cs typeface="Trebuchet MS"/>
              </a:rPr>
              <a:t>groups</a:t>
            </a:r>
            <a:endParaRPr sz="667">
              <a:latin typeface="Trebuchet MS"/>
              <a:cs typeface="Trebuchet MS"/>
            </a:endParaRPr>
          </a:p>
        </p:txBody>
      </p:sp>
      <p:sp>
        <p:nvSpPr>
          <p:cNvPr id="105" name="object 71">
            <a:extLst>
              <a:ext uri="{FF2B5EF4-FFF2-40B4-BE49-F238E27FC236}">
                <a16:creationId xmlns:a16="http://schemas.microsoft.com/office/drawing/2014/main" id="{B20536B0-864A-2424-3B0D-5C2F967E23FD}"/>
              </a:ext>
            </a:extLst>
          </p:cNvPr>
          <p:cNvSpPr txBox="1"/>
          <p:nvPr/>
        </p:nvSpPr>
        <p:spPr>
          <a:xfrm>
            <a:off x="6375177" y="4483222"/>
            <a:ext cx="1018117" cy="320173"/>
          </a:xfrm>
          <a:prstGeom prst="rect">
            <a:avLst/>
          </a:prstGeom>
        </p:spPr>
        <p:txBody>
          <a:bodyPr vert="horz" wrap="square" lIns="0" tIns="6879" rIns="0" bIns="0" rtlCol="0">
            <a:spAutoFit/>
          </a:bodyPr>
          <a:lstStyle/>
          <a:p>
            <a:pPr marL="10583" marR="4233" defTabSz="761970">
              <a:lnSpc>
                <a:spcPct val="103699"/>
              </a:lnSpc>
              <a:spcBef>
                <a:spcPts val="54"/>
              </a:spcBef>
            </a:pPr>
            <a:r>
              <a:rPr sz="667" spc="42" dirty="0">
                <a:latin typeface="Trebuchet MS"/>
                <a:cs typeface="Trebuchet MS"/>
              </a:rPr>
              <a:t>AWS</a:t>
            </a:r>
            <a:r>
              <a:rPr sz="667" spc="-42" dirty="0">
                <a:latin typeface="Trebuchet MS"/>
                <a:cs typeface="Trebuchet MS"/>
              </a:rPr>
              <a:t> </a:t>
            </a:r>
            <a:r>
              <a:rPr sz="667" spc="-8" dirty="0">
                <a:latin typeface="Trebuchet MS"/>
                <a:cs typeface="Trebuchet MS"/>
              </a:rPr>
              <a:t>Direct</a:t>
            </a:r>
            <a:r>
              <a:rPr sz="667" spc="-33" dirty="0">
                <a:latin typeface="Trebuchet MS"/>
                <a:cs typeface="Trebuchet MS"/>
              </a:rPr>
              <a:t> </a:t>
            </a:r>
            <a:r>
              <a:rPr sz="667" spc="-4" dirty="0">
                <a:latin typeface="Trebuchet MS"/>
                <a:cs typeface="Trebuchet MS"/>
              </a:rPr>
              <a:t>Connect,</a:t>
            </a:r>
            <a:r>
              <a:rPr sz="667" spc="-37" dirty="0">
                <a:latin typeface="Trebuchet MS"/>
                <a:cs typeface="Trebuchet MS"/>
              </a:rPr>
              <a:t> </a:t>
            </a:r>
            <a:r>
              <a:rPr sz="667" spc="42" dirty="0">
                <a:latin typeface="Trebuchet MS"/>
                <a:cs typeface="Trebuchet MS"/>
              </a:rPr>
              <a:t>AWS </a:t>
            </a:r>
            <a:r>
              <a:rPr sz="667" spc="-187" dirty="0">
                <a:latin typeface="Trebuchet MS"/>
                <a:cs typeface="Trebuchet MS"/>
              </a:rPr>
              <a:t> </a:t>
            </a:r>
            <a:r>
              <a:rPr sz="667" spc="-4" dirty="0">
                <a:latin typeface="Trebuchet MS"/>
                <a:cs typeface="Trebuchet MS"/>
              </a:rPr>
              <a:t>Transit </a:t>
            </a:r>
            <a:r>
              <a:rPr sz="667" spc="-8" dirty="0">
                <a:latin typeface="Trebuchet MS"/>
                <a:cs typeface="Trebuchet MS"/>
              </a:rPr>
              <a:t>Gateway, </a:t>
            </a:r>
            <a:r>
              <a:rPr sz="667" spc="-4" dirty="0">
                <a:latin typeface="Trebuchet MS"/>
                <a:cs typeface="Trebuchet MS"/>
              </a:rPr>
              <a:t>virtual </a:t>
            </a:r>
            <a:r>
              <a:rPr sz="667" dirty="0">
                <a:latin typeface="Trebuchet MS"/>
                <a:cs typeface="Trebuchet MS"/>
              </a:rPr>
              <a:t> </a:t>
            </a:r>
            <a:r>
              <a:rPr sz="667" spc="-4" dirty="0">
                <a:latin typeface="Trebuchet MS"/>
                <a:cs typeface="Trebuchet MS"/>
              </a:rPr>
              <a:t>gateway,</a:t>
            </a:r>
            <a:r>
              <a:rPr sz="667" spc="-46" dirty="0">
                <a:latin typeface="Trebuchet MS"/>
                <a:cs typeface="Trebuchet MS"/>
              </a:rPr>
              <a:t> </a:t>
            </a:r>
            <a:r>
              <a:rPr sz="667" spc="33" dirty="0">
                <a:latin typeface="Trebuchet MS"/>
                <a:cs typeface="Trebuchet MS"/>
              </a:rPr>
              <a:t>VPN</a:t>
            </a:r>
            <a:r>
              <a:rPr sz="667" spc="-37" dirty="0">
                <a:latin typeface="Trebuchet MS"/>
                <a:cs typeface="Trebuchet MS"/>
              </a:rPr>
              <a:t> </a:t>
            </a:r>
            <a:r>
              <a:rPr sz="667" spc="4" dirty="0">
                <a:latin typeface="Trebuchet MS"/>
                <a:cs typeface="Trebuchet MS"/>
              </a:rPr>
              <a:t>connection</a:t>
            </a:r>
            <a:endParaRPr sz="667">
              <a:latin typeface="Trebuchet MS"/>
              <a:cs typeface="Trebuchet MS"/>
            </a:endParaRPr>
          </a:p>
        </p:txBody>
      </p:sp>
      <p:sp>
        <p:nvSpPr>
          <p:cNvPr id="106" name="object 72">
            <a:extLst>
              <a:ext uri="{FF2B5EF4-FFF2-40B4-BE49-F238E27FC236}">
                <a16:creationId xmlns:a16="http://schemas.microsoft.com/office/drawing/2014/main" id="{74AEC4BC-3F5E-EEB4-8702-CFE41F03C67C}"/>
              </a:ext>
            </a:extLst>
          </p:cNvPr>
          <p:cNvSpPr txBox="1"/>
          <p:nvPr/>
        </p:nvSpPr>
        <p:spPr>
          <a:xfrm>
            <a:off x="6385759" y="5113142"/>
            <a:ext cx="1112838" cy="42340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R="4233" defTabSz="761970">
              <a:lnSpc>
                <a:spcPct val="100800"/>
              </a:lnSpc>
              <a:spcBef>
                <a:spcPts val="117"/>
              </a:spcBef>
            </a:pPr>
            <a:r>
              <a:rPr sz="667" spc="-8" dirty="0">
                <a:latin typeface="Trebuchet MS"/>
                <a:cs typeface="Trebuchet MS"/>
              </a:rPr>
              <a:t>Users,</a:t>
            </a:r>
            <a:r>
              <a:rPr sz="667" spc="-37" dirty="0">
                <a:latin typeface="Trebuchet MS"/>
                <a:cs typeface="Trebuchet MS"/>
              </a:rPr>
              <a:t> </a:t>
            </a:r>
            <a:r>
              <a:rPr sz="667" spc="4" dirty="0">
                <a:latin typeface="Trebuchet MS"/>
                <a:cs typeface="Trebuchet MS"/>
              </a:rPr>
              <a:t>groups,</a:t>
            </a:r>
            <a:r>
              <a:rPr sz="667" spc="-33" dirty="0">
                <a:latin typeface="Trebuchet MS"/>
                <a:cs typeface="Trebuchet MS"/>
              </a:rPr>
              <a:t> </a:t>
            </a:r>
            <a:r>
              <a:rPr sz="667" spc="-12" dirty="0">
                <a:latin typeface="Trebuchet MS"/>
                <a:cs typeface="Trebuchet MS"/>
              </a:rPr>
              <a:t>roles,</a:t>
            </a:r>
            <a:r>
              <a:rPr sz="667" spc="-33" dirty="0">
                <a:latin typeface="Trebuchet MS"/>
                <a:cs typeface="Trebuchet MS"/>
              </a:rPr>
              <a:t> </a:t>
            </a:r>
            <a:r>
              <a:rPr sz="667" spc="-12" dirty="0">
                <a:latin typeface="Trebuchet MS"/>
                <a:cs typeface="Trebuchet MS"/>
              </a:rPr>
              <a:t>policies, </a:t>
            </a:r>
            <a:r>
              <a:rPr sz="667" spc="-191" dirty="0">
                <a:latin typeface="Trebuchet MS"/>
                <a:cs typeface="Trebuchet MS"/>
              </a:rPr>
              <a:t> </a:t>
            </a:r>
            <a:r>
              <a:rPr sz="667" spc="42" dirty="0">
                <a:latin typeface="Trebuchet MS"/>
                <a:cs typeface="Trebuchet MS"/>
              </a:rPr>
              <a:t>AWS </a:t>
            </a:r>
            <a:r>
              <a:rPr sz="667" spc="-8" dirty="0">
                <a:latin typeface="Trebuchet MS"/>
                <a:cs typeface="Trebuchet MS"/>
              </a:rPr>
              <a:t>CloudTrail, </a:t>
            </a:r>
            <a:r>
              <a:rPr sz="667" spc="-4" dirty="0">
                <a:latin typeface="Trebuchet MS"/>
                <a:cs typeface="Trebuchet MS"/>
              </a:rPr>
              <a:t> authentication, </a:t>
            </a:r>
            <a:r>
              <a:rPr sz="667" spc="8" dirty="0">
                <a:latin typeface="Trebuchet MS"/>
                <a:cs typeface="Trebuchet MS"/>
              </a:rPr>
              <a:t>continuous </a:t>
            </a:r>
            <a:r>
              <a:rPr sz="667" spc="12" dirty="0">
                <a:latin typeface="Trebuchet MS"/>
                <a:cs typeface="Trebuchet MS"/>
              </a:rPr>
              <a:t> monitoring</a:t>
            </a:r>
            <a:r>
              <a:rPr sz="667" spc="-29" dirty="0">
                <a:latin typeface="Trebuchet MS"/>
                <a:cs typeface="Trebuchet MS"/>
              </a:rPr>
              <a:t> </a:t>
            </a:r>
            <a:r>
              <a:rPr sz="667" spc="12" dirty="0">
                <a:latin typeface="Trebuchet MS"/>
                <a:cs typeface="Trebuchet MS"/>
              </a:rPr>
              <a:t>(SIEM)</a:t>
            </a:r>
            <a:endParaRPr sz="667">
              <a:latin typeface="Trebuchet MS"/>
              <a:cs typeface="Trebuchet MS"/>
            </a:endParaRPr>
          </a:p>
        </p:txBody>
      </p:sp>
      <p:graphicFrame>
        <p:nvGraphicFramePr>
          <p:cNvPr id="107" name="object 73">
            <a:extLst>
              <a:ext uri="{FF2B5EF4-FFF2-40B4-BE49-F238E27FC236}">
                <a16:creationId xmlns:a16="http://schemas.microsoft.com/office/drawing/2014/main" id="{21551B43-D084-70AB-6457-A4BF3BB6B978}"/>
              </a:ext>
            </a:extLst>
          </p:cNvPr>
          <p:cNvGraphicFramePr>
            <a:graphicFrameLocks noGrp="1"/>
          </p:cNvGraphicFramePr>
          <p:nvPr/>
        </p:nvGraphicFramePr>
        <p:xfrm>
          <a:off x="1576370" y="1353179"/>
          <a:ext cx="264583" cy="428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2961">
                <a:tc>
                  <a:txBody>
                    <a:bodyPr/>
                    <a:lstStyle/>
                    <a:p>
                      <a:pPr marL="183515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endParaRPr sz="800" dirty="0">
                        <a:latin typeface="Trebuchet MS"/>
                        <a:cs typeface="Trebuchet MS"/>
                      </a:endParaRPr>
                    </a:p>
                  </a:txBody>
                  <a:tcPr marL="0" marR="0" marT="58208" marB="0" vert="vert27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452">
                <a:tc>
                  <a:txBody>
                    <a:bodyPr/>
                    <a:lstStyle/>
                    <a:p>
                      <a:pPr marL="271145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Platform</a:t>
                      </a:r>
                      <a:r>
                        <a:rPr sz="800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architecture</a:t>
                      </a:r>
                      <a:endParaRPr sz="800" dirty="0">
                        <a:latin typeface="Trebuchet MS"/>
                        <a:cs typeface="Trebuchet MS"/>
                      </a:endParaRPr>
                    </a:p>
                  </a:txBody>
                  <a:tcPr marL="0" marR="0" marT="58208" marB="0" vert="vert27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9859">
                <a:tc>
                  <a:txBody>
                    <a:bodyPr/>
                    <a:lstStyle/>
                    <a:p>
                      <a:pPr marL="267335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Network</a:t>
                      </a:r>
                      <a:r>
                        <a:rPr sz="800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architecture</a:t>
                      </a:r>
                      <a:endParaRPr sz="800" dirty="0">
                        <a:latin typeface="Trebuchet MS"/>
                        <a:cs typeface="Trebuchet MS"/>
                      </a:endParaRPr>
                    </a:p>
                  </a:txBody>
                  <a:tcPr marL="0" marR="0" marT="58208" marB="0" vert="vert27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663">
                <a:tc>
                  <a:txBody>
                    <a:bodyPr/>
                    <a:lstStyle/>
                    <a:p>
                      <a:pPr marL="119380" marR="127000" indent="12065" algn="ctr">
                        <a:lnSpc>
                          <a:spcPct val="104200"/>
                        </a:lnSpc>
                        <a:spcBef>
                          <a:spcPts val="219"/>
                        </a:spcBef>
                      </a:pPr>
                      <a:r>
                        <a:rPr sz="500" spc="15" dirty="0" err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Foundaton</a:t>
                      </a:r>
                      <a:r>
                        <a:rPr sz="5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spc="-229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</a:t>
                      </a:r>
                      <a:r>
                        <a:rPr sz="5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</a:t>
                      </a:r>
                      <a:r>
                        <a:rPr sz="5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5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5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ct</a:t>
                      </a:r>
                      <a:r>
                        <a:rPr sz="5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ure</a:t>
                      </a:r>
                      <a:endParaRPr sz="500" dirty="0">
                        <a:latin typeface="Trebuchet MS"/>
                        <a:cs typeface="Trebuchet MS"/>
                      </a:endParaRPr>
                    </a:p>
                  </a:txBody>
                  <a:tcPr marL="0" marR="0" marT="23283" marB="0" vert="vert27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9" name="object 74">
            <a:extLst>
              <a:ext uri="{FF2B5EF4-FFF2-40B4-BE49-F238E27FC236}">
                <a16:creationId xmlns:a16="http://schemas.microsoft.com/office/drawing/2014/main" id="{ADA46B7B-FEE8-545B-12D8-1403A3035284}"/>
              </a:ext>
            </a:extLst>
          </p:cNvPr>
          <p:cNvGrpSpPr/>
          <p:nvPr/>
        </p:nvGrpSpPr>
        <p:grpSpPr>
          <a:xfrm>
            <a:off x="2762218" y="4402823"/>
            <a:ext cx="3551767" cy="524933"/>
            <a:chOff x="3314662" y="5467645"/>
            <a:chExt cx="4262120" cy="629920"/>
          </a:xfrm>
        </p:grpSpPr>
        <p:sp>
          <p:nvSpPr>
            <p:cNvPr id="110" name="object 75">
              <a:extLst>
                <a:ext uri="{FF2B5EF4-FFF2-40B4-BE49-F238E27FC236}">
                  <a16:creationId xmlns:a16="http://schemas.microsoft.com/office/drawing/2014/main" id="{52C75016-A4B2-43CB-C728-D1EED20C6BE9}"/>
                </a:ext>
              </a:extLst>
            </p:cNvPr>
            <p:cNvSpPr/>
            <p:nvPr/>
          </p:nvSpPr>
          <p:spPr>
            <a:xfrm>
              <a:off x="3319424" y="5472407"/>
              <a:ext cx="1033780" cy="620395"/>
            </a:xfrm>
            <a:custGeom>
              <a:avLst/>
              <a:gdLst/>
              <a:ahLst/>
              <a:cxnLst/>
              <a:rect l="l" t="t" r="r" b="b"/>
              <a:pathLst>
                <a:path w="1033779" h="620395">
                  <a:moveTo>
                    <a:pt x="1033272" y="0"/>
                  </a:moveTo>
                  <a:lnTo>
                    <a:pt x="0" y="0"/>
                  </a:lnTo>
                  <a:lnTo>
                    <a:pt x="0" y="619802"/>
                  </a:lnTo>
                  <a:lnTo>
                    <a:pt x="1033272" y="619802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1" name="object 76">
              <a:extLst>
                <a:ext uri="{FF2B5EF4-FFF2-40B4-BE49-F238E27FC236}">
                  <a16:creationId xmlns:a16="http://schemas.microsoft.com/office/drawing/2014/main" id="{E4957F4A-C56D-AD8F-5BB7-40525CF8EB41}"/>
                </a:ext>
              </a:extLst>
            </p:cNvPr>
            <p:cNvSpPr/>
            <p:nvPr/>
          </p:nvSpPr>
          <p:spPr>
            <a:xfrm>
              <a:off x="3319424" y="5472408"/>
              <a:ext cx="1033780" cy="620395"/>
            </a:xfrm>
            <a:custGeom>
              <a:avLst/>
              <a:gdLst/>
              <a:ahLst/>
              <a:cxnLst/>
              <a:rect l="l" t="t" r="r" b="b"/>
              <a:pathLst>
                <a:path w="1033779" h="620395">
                  <a:moveTo>
                    <a:pt x="0" y="0"/>
                  </a:moveTo>
                  <a:lnTo>
                    <a:pt x="1033272" y="0"/>
                  </a:lnTo>
                  <a:lnTo>
                    <a:pt x="1033272" y="619803"/>
                  </a:lnTo>
                  <a:lnTo>
                    <a:pt x="0" y="61980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" name="object 77">
              <a:extLst>
                <a:ext uri="{FF2B5EF4-FFF2-40B4-BE49-F238E27FC236}">
                  <a16:creationId xmlns:a16="http://schemas.microsoft.com/office/drawing/2014/main" id="{1396790F-2861-8901-549A-3ACE1149E357}"/>
                </a:ext>
              </a:extLst>
            </p:cNvPr>
            <p:cNvSpPr/>
            <p:nvPr/>
          </p:nvSpPr>
          <p:spPr>
            <a:xfrm>
              <a:off x="6538526" y="5472407"/>
              <a:ext cx="1033780" cy="617855"/>
            </a:xfrm>
            <a:custGeom>
              <a:avLst/>
              <a:gdLst/>
              <a:ahLst/>
              <a:cxnLst/>
              <a:rect l="l" t="t" r="r" b="b"/>
              <a:pathLst>
                <a:path w="1033779" h="617854">
                  <a:moveTo>
                    <a:pt x="1033272" y="0"/>
                  </a:moveTo>
                  <a:lnTo>
                    <a:pt x="0" y="0"/>
                  </a:lnTo>
                  <a:lnTo>
                    <a:pt x="0" y="617719"/>
                  </a:lnTo>
                  <a:lnTo>
                    <a:pt x="1033272" y="617719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3" name="object 78">
              <a:extLst>
                <a:ext uri="{FF2B5EF4-FFF2-40B4-BE49-F238E27FC236}">
                  <a16:creationId xmlns:a16="http://schemas.microsoft.com/office/drawing/2014/main" id="{641AA6D2-87C7-7430-3C0A-3688F5751256}"/>
                </a:ext>
              </a:extLst>
            </p:cNvPr>
            <p:cNvSpPr/>
            <p:nvPr/>
          </p:nvSpPr>
          <p:spPr>
            <a:xfrm>
              <a:off x="6538526" y="5472408"/>
              <a:ext cx="1033780" cy="617855"/>
            </a:xfrm>
            <a:custGeom>
              <a:avLst/>
              <a:gdLst/>
              <a:ahLst/>
              <a:cxnLst/>
              <a:rect l="l" t="t" r="r" b="b"/>
              <a:pathLst>
                <a:path w="1033779" h="617854">
                  <a:moveTo>
                    <a:pt x="0" y="0"/>
                  </a:moveTo>
                  <a:lnTo>
                    <a:pt x="1033272" y="0"/>
                  </a:lnTo>
                  <a:lnTo>
                    <a:pt x="1033272" y="617720"/>
                  </a:lnTo>
                  <a:lnTo>
                    <a:pt x="0" y="6177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4" name="object 79">
            <a:extLst>
              <a:ext uri="{FF2B5EF4-FFF2-40B4-BE49-F238E27FC236}">
                <a16:creationId xmlns:a16="http://schemas.microsoft.com/office/drawing/2014/main" id="{5CF4BF8F-580B-AA78-2350-908AEEC6FB6C}"/>
              </a:ext>
            </a:extLst>
          </p:cNvPr>
          <p:cNvSpPr txBox="1"/>
          <p:nvPr/>
        </p:nvSpPr>
        <p:spPr>
          <a:xfrm>
            <a:off x="4554576" y="4415489"/>
            <a:ext cx="1738842" cy="476242"/>
          </a:xfrm>
          <a:prstGeom prst="rect">
            <a:avLst/>
          </a:prstGeom>
        </p:spPr>
        <p:txBody>
          <a:bodyPr vert="horz" wrap="square" lIns="0" tIns="5292" rIns="0" bIns="0" rtlCol="0">
            <a:spAutoFit/>
          </a:bodyPr>
          <a:lstStyle/>
          <a:p>
            <a:pPr marL="1046650" marR="129112" algn="ctr" defTabSz="761970">
              <a:lnSpc>
                <a:spcPct val="103299"/>
              </a:lnSpc>
              <a:spcBef>
                <a:spcPts val="42"/>
              </a:spcBef>
            </a:pPr>
            <a:r>
              <a:rPr sz="1000" spc="-8" dirty="0">
                <a:solidFill>
                  <a:srgbClr val="FFFFFF"/>
                </a:solidFill>
                <a:latin typeface="Trebuchet MS"/>
                <a:cs typeface="Trebuchet MS"/>
              </a:rPr>
              <a:t>Cl</a:t>
            </a: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000" spc="29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000" spc="12" dirty="0">
                <a:solidFill>
                  <a:srgbClr val="FFFFFF"/>
                </a:solidFill>
                <a:latin typeface="Trebuchet MS"/>
                <a:cs typeface="Trebuchet MS"/>
              </a:rPr>
              <a:t>-to</a:t>
            </a:r>
            <a:r>
              <a:rPr sz="1000" spc="17" dirty="0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JPMC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910130" algn="ctr" defTabSz="761970">
              <a:lnSpc>
                <a:spcPts val="1158"/>
              </a:lnSpc>
            </a:pPr>
            <a:r>
              <a:rPr sz="1000" spc="-8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5" name="object 80">
            <a:extLst>
              <a:ext uri="{FF2B5EF4-FFF2-40B4-BE49-F238E27FC236}">
                <a16:creationId xmlns:a16="http://schemas.microsoft.com/office/drawing/2014/main" id="{CAAA209B-AD3A-6A89-1194-E86D4420BB27}"/>
              </a:ext>
            </a:extLst>
          </p:cNvPr>
          <p:cNvGrpSpPr/>
          <p:nvPr/>
        </p:nvGrpSpPr>
        <p:grpSpPr>
          <a:xfrm>
            <a:off x="4550608" y="4402823"/>
            <a:ext cx="869421" cy="524933"/>
            <a:chOff x="5460729" y="5467645"/>
            <a:chExt cx="1043305" cy="629920"/>
          </a:xfrm>
        </p:grpSpPr>
        <p:sp>
          <p:nvSpPr>
            <p:cNvPr id="116" name="object 81">
              <a:extLst>
                <a:ext uri="{FF2B5EF4-FFF2-40B4-BE49-F238E27FC236}">
                  <a16:creationId xmlns:a16="http://schemas.microsoft.com/office/drawing/2014/main" id="{5F707CD3-6DA0-578A-5654-C43049C88919}"/>
                </a:ext>
              </a:extLst>
            </p:cNvPr>
            <p:cNvSpPr/>
            <p:nvPr/>
          </p:nvSpPr>
          <p:spPr>
            <a:xfrm>
              <a:off x="5465491" y="5472407"/>
              <a:ext cx="1033780" cy="620395"/>
            </a:xfrm>
            <a:custGeom>
              <a:avLst/>
              <a:gdLst/>
              <a:ahLst/>
              <a:cxnLst/>
              <a:rect l="l" t="t" r="r" b="b"/>
              <a:pathLst>
                <a:path w="1033779" h="620395">
                  <a:moveTo>
                    <a:pt x="1033272" y="0"/>
                  </a:moveTo>
                  <a:lnTo>
                    <a:pt x="0" y="0"/>
                  </a:lnTo>
                  <a:lnTo>
                    <a:pt x="0" y="619802"/>
                  </a:lnTo>
                  <a:lnTo>
                    <a:pt x="1033272" y="619802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7" name="object 82">
              <a:extLst>
                <a:ext uri="{FF2B5EF4-FFF2-40B4-BE49-F238E27FC236}">
                  <a16:creationId xmlns:a16="http://schemas.microsoft.com/office/drawing/2014/main" id="{1BFDEF58-F077-A50D-651C-DA57DE80B564}"/>
                </a:ext>
              </a:extLst>
            </p:cNvPr>
            <p:cNvSpPr/>
            <p:nvPr/>
          </p:nvSpPr>
          <p:spPr>
            <a:xfrm>
              <a:off x="5465491" y="5472408"/>
              <a:ext cx="1033780" cy="620395"/>
            </a:xfrm>
            <a:custGeom>
              <a:avLst/>
              <a:gdLst/>
              <a:ahLst/>
              <a:cxnLst/>
              <a:rect l="l" t="t" r="r" b="b"/>
              <a:pathLst>
                <a:path w="1033779" h="620395">
                  <a:moveTo>
                    <a:pt x="0" y="0"/>
                  </a:moveTo>
                  <a:lnTo>
                    <a:pt x="1033272" y="0"/>
                  </a:lnTo>
                  <a:lnTo>
                    <a:pt x="1033272" y="619803"/>
                  </a:lnTo>
                  <a:lnTo>
                    <a:pt x="0" y="61980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8" name="object 83">
            <a:extLst>
              <a:ext uri="{FF2B5EF4-FFF2-40B4-BE49-F238E27FC236}">
                <a16:creationId xmlns:a16="http://schemas.microsoft.com/office/drawing/2014/main" id="{04987758-A93E-1CAB-2DB5-77A68A40F20F}"/>
              </a:ext>
            </a:extLst>
          </p:cNvPr>
          <p:cNvSpPr txBox="1"/>
          <p:nvPr/>
        </p:nvSpPr>
        <p:spPr>
          <a:xfrm>
            <a:off x="3660381" y="4491688"/>
            <a:ext cx="1755775" cy="3184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979977" defTabSz="761970">
              <a:spcBef>
                <a:spcPts val="83"/>
              </a:spcBef>
            </a:pP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VPC-to-VPC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975744" defTabSz="761970">
              <a:spcBef>
                <a:spcPts val="37"/>
              </a:spcBef>
            </a:pPr>
            <a:r>
              <a:rPr sz="1000" spc="-8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9" name="object 84">
            <a:extLst>
              <a:ext uri="{FF2B5EF4-FFF2-40B4-BE49-F238E27FC236}">
                <a16:creationId xmlns:a16="http://schemas.microsoft.com/office/drawing/2014/main" id="{55F47F2D-93B9-32FF-48B6-44ED8BDAE3D5}"/>
              </a:ext>
            </a:extLst>
          </p:cNvPr>
          <p:cNvGrpSpPr/>
          <p:nvPr/>
        </p:nvGrpSpPr>
        <p:grpSpPr>
          <a:xfrm>
            <a:off x="3656412" y="4402823"/>
            <a:ext cx="869421" cy="522817"/>
            <a:chOff x="4387694" y="5467645"/>
            <a:chExt cx="1043305" cy="627380"/>
          </a:xfrm>
        </p:grpSpPr>
        <p:sp>
          <p:nvSpPr>
            <p:cNvPr id="120" name="object 85">
              <a:extLst>
                <a:ext uri="{FF2B5EF4-FFF2-40B4-BE49-F238E27FC236}">
                  <a16:creationId xmlns:a16="http://schemas.microsoft.com/office/drawing/2014/main" id="{7AD1DA83-26A4-817B-A795-47858C936EF6}"/>
                </a:ext>
              </a:extLst>
            </p:cNvPr>
            <p:cNvSpPr/>
            <p:nvPr/>
          </p:nvSpPr>
          <p:spPr>
            <a:xfrm>
              <a:off x="4392457" y="5472407"/>
              <a:ext cx="1033780" cy="617855"/>
            </a:xfrm>
            <a:custGeom>
              <a:avLst/>
              <a:gdLst/>
              <a:ahLst/>
              <a:cxnLst/>
              <a:rect l="l" t="t" r="r" b="b"/>
              <a:pathLst>
                <a:path w="1033779" h="617854">
                  <a:moveTo>
                    <a:pt x="1033272" y="0"/>
                  </a:moveTo>
                  <a:lnTo>
                    <a:pt x="0" y="0"/>
                  </a:lnTo>
                  <a:lnTo>
                    <a:pt x="0" y="617721"/>
                  </a:lnTo>
                  <a:lnTo>
                    <a:pt x="1033272" y="617721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1" name="object 86">
              <a:extLst>
                <a:ext uri="{FF2B5EF4-FFF2-40B4-BE49-F238E27FC236}">
                  <a16:creationId xmlns:a16="http://schemas.microsoft.com/office/drawing/2014/main" id="{B436AF9A-EB8B-B3DB-4A41-4AB9C8B9625D}"/>
                </a:ext>
              </a:extLst>
            </p:cNvPr>
            <p:cNvSpPr/>
            <p:nvPr/>
          </p:nvSpPr>
          <p:spPr>
            <a:xfrm>
              <a:off x="4392457" y="5472408"/>
              <a:ext cx="1033780" cy="617855"/>
            </a:xfrm>
            <a:custGeom>
              <a:avLst/>
              <a:gdLst/>
              <a:ahLst/>
              <a:cxnLst/>
              <a:rect l="l" t="t" r="r" b="b"/>
              <a:pathLst>
                <a:path w="1033779" h="617854">
                  <a:moveTo>
                    <a:pt x="0" y="0"/>
                  </a:moveTo>
                  <a:lnTo>
                    <a:pt x="1033272" y="0"/>
                  </a:lnTo>
                  <a:lnTo>
                    <a:pt x="1033272" y="617721"/>
                  </a:lnTo>
                  <a:lnTo>
                    <a:pt x="0" y="617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2" name="object 87">
            <a:extLst>
              <a:ext uri="{FF2B5EF4-FFF2-40B4-BE49-F238E27FC236}">
                <a16:creationId xmlns:a16="http://schemas.microsoft.com/office/drawing/2014/main" id="{BF11524F-C842-A385-F942-9A2B94F2C803}"/>
              </a:ext>
            </a:extLst>
          </p:cNvPr>
          <p:cNvSpPr txBox="1"/>
          <p:nvPr/>
        </p:nvSpPr>
        <p:spPr>
          <a:xfrm>
            <a:off x="2766187" y="4491688"/>
            <a:ext cx="1755775" cy="312159"/>
          </a:xfrm>
          <a:prstGeom prst="rect">
            <a:avLst/>
          </a:prstGeom>
        </p:spPr>
        <p:txBody>
          <a:bodyPr vert="horz" wrap="square" lIns="0" tIns="5292" rIns="0" bIns="0" rtlCol="0">
            <a:spAutoFit/>
          </a:bodyPr>
          <a:lstStyle/>
          <a:p>
            <a:pPr marL="81488" marR="75668" indent="111650" defTabSz="761970">
              <a:lnSpc>
                <a:spcPct val="103299"/>
              </a:lnSpc>
              <a:spcBef>
                <a:spcPts val="42"/>
              </a:spcBef>
              <a:tabLst>
                <a:tab pos="975744" algn="l"/>
                <a:tab pos="996910" algn="l"/>
              </a:tabLst>
            </a:pPr>
            <a:r>
              <a:rPr sz="1000" spc="-4" dirty="0">
                <a:solidFill>
                  <a:srgbClr val="FFFFFF"/>
                </a:solidFill>
                <a:latin typeface="Trebuchet MS"/>
                <a:cs typeface="Trebuchet MS"/>
              </a:rPr>
              <a:t>External		</a:t>
            </a:r>
            <a:r>
              <a:rPr sz="1000" spc="4" dirty="0">
                <a:solidFill>
                  <a:srgbClr val="FFFFFF"/>
                </a:solidFill>
                <a:latin typeface="Trebuchet MS"/>
                <a:cs typeface="Trebuchet MS"/>
              </a:rPr>
              <a:t>Third-party </a:t>
            </a:r>
            <a:r>
              <a:rPr sz="1000" spc="-29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000" spc="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29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3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1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1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	c</a:t>
            </a:r>
            <a:r>
              <a:rPr sz="1000" spc="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29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3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1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1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23" name="object 88">
            <a:extLst>
              <a:ext uri="{FF2B5EF4-FFF2-40B4-BE49-F238E27FC236}">
                <a16:creationId xmlns:a16="http://schemas.microsoft.com/office/drawing/2014/main" id="{85F6C6A1-32D7-0E49-2BFB-B166A3EFBC84}"/>
              </a:ext>
            </a:extLst>
          </p:cNvPr>
          <p:cNvGrpSpPr/>
          <p:nvPr/>
        </p:nvGrpSpPr>
        <p:grpSpPr>
          <a:xfrm>
            <a:off x="3346597" y="2085420"/>
            <a:ext cx="559329" cy="272521"/>
            <a:chOff x="4015916" y="2686761"/>
            <a:chExt cx="671195" cy="327025"/>
          </a:xfrm>
        </p:grpSpPr>
        <p:sp>
          <p:nvSpPr>
            <p:cNvPr id="124" name="object 89">
              <a:extLst>
                <a:ext uri="{FF2B5EF4-FFF2-40B4-BE49-F238E27FC236}">
                  <a16:creationId xmlns:a16="http://schemas.microsoft.com/office/drawing/2014/main" id="{CA8226A5-7947-B8D2-DE40-2643873A5168}"/>
                </a:ext>
              </a:extLst>
            </p:cNvPr>
            <p:cNvSpPr/>
            <p:nvPr/>
          </p:nvSpPr>
          <p:spPr>
            <a:xfrm>
              <a:off x="4022266" y="2693110"/>
              <a:ext cx="658495" cy="314325"/>
            </a:xfrm>
            <a:custGeom>
              <a:avLst/>
              <a:gdLst/>
              <a:ahLst/>
              <a:cxnLst/>
              <a:rect l="l" t="t" r="r" b="b"/>
              <a:pathLst>
                <a:path w="658495" h="314325">
                  <a:moveTo>
                    <a:pt x="658367" y="0"/>
                  </a:moveTo>
                  <a:lnTo>
                    <a:pt x="0" y="0"/>
                  </a:lnTo>
                  <a:lnTo>
                    <a:pt x="0" y="313947"/>
                  </a:lnTo>
                  <a:lnTo>
                    <a:pt x="658367" y="313947"/>
                  </a:lnTo>
                  <a:lnTo>
                    <a:pt x="658367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5" name="object 90">
              <a:extLst>
                <a:ext uri="{FF2B5EF4-FFF2-40B4-BE49-F238E27FC236}">
                  <a16:creationId xmlns:a16="http://schemas.microsoft.com/office/drawing/2014/main" id="{A9902CC0-81BD-370B-25D7-1C399DBC7AFB}"/>
                </a:ext>
              </a:extLst>
            </p:cNvPr>
            <p:cNvSpPr/>
            <p:nvPr/>
          </p:nvSpPr>
          <p:spPr>
            <a:xfrm>
              <a:off x="4022266" y="2693111"/>
              <a:ext cx="658495" cy="314325"/>
            </a:xfrm>
            <a:custGeom>
              <a:avLst/>
              <a:gdLst/>
              <a:ahLst/>
              <a:cxnLst/>
              <a:rect l="l" t="t" r="r" b="b"/>
              <a:pathLst>
                <a:path w="658495" h="314325">
                  <a:moveTo>
                    <a:pt x="0" y="0"/>
                  </a:moveTo>
                  <a:lnTo>
                    <a:pt x="658368" y="0"/>
                  </a:lnTo>
                  <a:lnTo>
                    <a:pt x="658368" y="313947"/>
                  </a:lnTo>
                  <a:lnTo>
                    <a:pt x="0" y="31394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6" name="object 91">
            <a:extLst>
              <a:ext uri="{FF2B5EF4-FFF2-40B4-BE49-F238E27FC236}">
                <a16:creationId xmlns:a16="http://schemas.microsoft.com/office/drawing/2014/main" id="{329536BD-3135-AF0D-71D3-37F8F3235040}"/>
              </a:ext>
            </a:extLst>
          </p:cNvPr>
          <p:cNvSpPr txBox="1"/>
          <p:nvPr/>
        </p:nvSpPr>
        <p:spPr>
          <a:xfrm>
            <a:off x="3351889" y="2090656"/>
            <a:ext cx="548746" cy="120674"/>
          </a:xfrm>
          <a:prstGeom prst="rect">
            <a:avLst/>
          </a:prstGeom>
          <a:solidFill>
            <a:srgbClr val="44CEEA"/>
          </a:solidFill>
        </p:spPr>
        <p:txBody>
          <a:bodyPr vert="horz" wrap="square" lIns="0" tIns="0" rIns="0" bIns="0" rtlCol="0">
            <a:spAutoFit/>
          </a:bodyPr>
          <a:lstStyle/>
          <a:p>
            <a:pPr marL="61910" defTabSz="761970">
              <a:lnSpc>
                <a:spcPts val="954"/>
              </a:lnSpc>
            </a:pPr>
            <a:r>
              <a:rPr sz="833" spc="17" dirty="0">
                <a:solidFill>
                  <a:srgbClr val="FFFFFF"/>
                </a:solidFill>
                <a:latin typeface="Trebuchet MS"/>
                <a:cs typeface="Trebuchet MS"/>
              </a:rPr>
              <a:t>Anomaly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7" name="object 92">
            <a:extLst>
              <a:ext uri="{FF2B5EF4-FFF2-40B4-BE49-F238E27FC236}">
                <a16:creationId xmlns:a16="http://schemas.microsoft.com/office/drawing/2014/main" id="{9A6E41D1-DEC7-FFC1-3EAD-CEFC9BC78642}"/>
              </a:ext>
            </a:extLst>
          </p:cNvPr>
          <p:cNvSpPr/>
          <p:nvPr/>
        </p:nvSpPr>
        <p:spPr>
          <a:xfrm>
            <a:off x="1247670" y="1358469"/>
            <a:ext cx="249238" cy="4285192"/>
          </a:xfrm>
          <a:custGeom>
            <a:avLst/>
            <a:gdLst/>
            <a:ahLst/>
            <a:cxnLst/>
            <a:rect l="l" t="t" r="r" b="b"/>
            <a:pathLst>
              <a:path w="299085" h="5142230">
                <a:moveTo>
                  <a:pt x="0" y="5141926"/>
                </a:moveTo>
                <a:lnTo>
                  <a:pt x="0" y="0"/>
                </a:lnTo>
                <a:lnTo>
                  <a:pt x="298904" y="0"/>
                </a:lnTo>
                <a:lnTo>
                  <a:pt x="298904" y="5141926"/>
                </a:lnTo>
                <a:lnTo>
                  <a:pt x="0" y="5141926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object 93">
            <a:extLst>
              <a:ext uri="{FF2B5EF4-FFF2-40B4-BE49-F238E27FC236}">
                <a16:creationId xmlns:a16="http://schemas.microsoft.com/office/drawing/2014/main" id="{896F3330-4AB7-65FA-F812-23863D758A06}"/>
              </a:ext>
            </a:extLst>
          </p:cNvPr>
          <p:cNvSpPr txBox="1"/>
          <p:nvPr/>
        </p:nvSpPr>
        <p:spPr>
          <a:xfrm>
            <a:off x="1266146" y="3219944"/>
            <a:ext cx="179601" cy="564092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0583" defTabSz="761970">
              <a:spcBef>
                <a:spcPts val="50"/>
              </a:spcBef>
            </a:pPr>
            <a:r>
              <a:rPr sz="1167" dirty="0">
                <a:latin typeface="Trebuchet MS"/>
                <a:cs typeface="Trebuchet MS"/>
              </a:rPr>
              <a:t>Security</a:t>
            </a:r>
          </a:p>
        </p:txBody>
      </p:sp>
      <p:grpSp>
        <p:nvGrpSpPr>
          <p:cNvPr id="129" name="object 94">
            <a:extLst>
              <a:ext uri="{FF2B5EF4-FFF2-40B4-BE49-F238E27FC236}">
                <a16:creationId xmlns:a16="http://schemas.microsoft.com/office/drawing/2014/main" id="{7E9A3EC5-42B8-28DB-7B45-7690E46D5324}"/>
              </a:ext>
            </a:extLst>
          </p:cNvPr>
          <p:cNvGrpSpPr/>
          <p:nvPr/>
        </p:nvGrpSpPr>
        <p:grpSpPr>
          <a:xfrm>
            <a:off x="2754857" y="2386817"/>
            <a:ext cx="1154642" cy="394758"/>
            <a:chOff x="3305829" y="3048438"/>
            <a:chExt cx="1385570" cy="473709"/>
          </a:xfrm>
        </p:grpSpPr>
        <p:sp>
          <p:nvSpPr>
            <p:cNvPr id="130" name="object 95">
              <a:extLst>
                <a:ext uri="{FF2B5EF4-FFF2-40B4-BE49-F238E27FC236}">
                  <a16:creationId xmlns:a16="http://schemas.microsoft.com/office/drawing/2014/main" id="{30AC5284-62C3-1501-59D6-2D0CBD7C642B}"/>
                </a:ext>
              </a:extLst>
            </p:cNvPr>
            <p:cNvSpPr/>
            <p:nvPr/>
          </p:nvSpPr>
          <p:spPr>
            <a:xfrm>
              <a:off x="3310591" y="3053200"/>
              <a:ext cx="1376045" cy="464184"/>
            </a:xfrm>
            <a:custGeom>
              <a:avLst/>
              <a:gdLst/>
              <a:ahLst/>
              <a:cxnLst/>
              <a:rect l="l" t="t" r="r" b="b"/>
              <a:pathLst>
                <a:path w="1376045" h="464185">
                  <a:moveTo>
                    <a:pt x="1375891" y="0"/>
                  </a:moveTo>
                  <a:lnTo>
                    <a:pt x="0" y="0"/>
                  </a:lnTo>
                  <a:lnTo>
                    <a:pt x="0" y="463955"/>
                  </a:lnTo>
                  <a:lnTo>
                    <a:pt x="1375891" y="463955"/>
                  </a:lnTo>
                  <a:lnTo>
                    <a:pt x="1375891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96">
              <a:extLst>
                <a:ext uri="{FF2B5EF4-FFF2-40B4-BE49-F238E27FC236}">
                  <a16:creationId xmlns:a16="http://schemas.microsoft.com/office/drawing/2014/main" id="{3F2906FC-357A-C4C9-4D8A-217914C87C2F}"/>
                </a:ext>
              </a:extLst>
            </p:cNvPr>
            <p:cNvSpPr/>
            <p:nvPr/>
          </p:nvSpPr>
          <p:spPr>
            <a:xfrm>
              <a:off x="3310591" y="3053200"/>
              <a:ext cx="1376045" cy="464184"/>
            </a:xfrm>
            <a:custGeom>
              <a:avLst/>
              <a:gdLst/>
              <a:ahLst/>
              <a:cxnLst/>
              <a:rect l="l" t="t" r="r" b="b"/>
              <a:pathLst>
                <a:path w="1376045" h="464185">
                  <a:moveTo>
                    <a:pt x="0" y="0"/>
                  </a:moveTo>
                  <a:lnTo>
                    <a:pt x="1375891" y="0"/>
                  </a:lnTo>
                  <a:lnTo>
                    <a:pt x="1375891" y="463955"/>
                  </a:lnTo>
                  <a:lnTo>
                    <a:pt x="0" y="4639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2" name="object 97">
            <a:extLst>
              <a:ext uri="{FF2B5EF4-FFF2-40B4-BE49-F238E27FC236}">
                <a16:creationId xmlns:a16="http://schemas.microsoft.com/office/drawing/2014/main" id="{8C40627D-43F4-43E0-75DD-DEEA4572DA10}"/>
              </a:ext>
            </a:extLst>
          </p:cNvPr>
          <p:cNvSpPr txBox="1"/>
          <p:nvPr/>
        </p:nvSpPr>
        <p:spPr>
          <a:xfrm>
            <a:off x="2758826" y="2493132"/>
            <a:ext cx="1141942" cy="15181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20116" defTabSz="761970">
              <a:spcBef>
                <a:spcPts val="83"/>
              </a:spcBef>
            </a:pPr>
            <a:r>
              <a:rPr sz="917" spc="12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917" spc="-5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17" spc="8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917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33" name="object 98">
            <a:extLst>
              <a:ext uri="{FF2B5EF4-FFF2-40B4-BE49-F238E27FC236}">
                <a16:creationId xmlns:a16="http://schemas.microsoft.com/office/drawing/2014/main" id="{BFB89374-7713-16D4-5616-F61683673498}"/>
              </a:ext>
            </a:extLst>
          </p:cNvPr>
          <p:cNvGrpSpPr/>
          <p:nvPr/>
        </p:nvGrpSpPr>
        <p:grpSpPr>
          <a:xfrm>
            <a:off x="3934743" y="2085319"/>
            <a:ext cx="1304925" cy="1376363"/>
            <a:chOff x="4721692" y="2686640"/>
            <a:chExt cx="1565910" cy="1651635"/>
          </a:xfrm>
        </p:grpSpPr>
        <p:sp>
          <p:nvSpPr>
            <p:cNvPr id="134" name="object 99">
              <a:extLst>
                <a:ext uri="{FF2B5EF4-FFF2-40B4-BE49-F238E27FC236}">
                  <a16:creationId xmlns:a16="http://schemas.microsoft.com/office/drawing/2014/main" id="{40C81952-A122-6F3B-EF94-A878540967BE}"/>
                </a:ext>
              </a:extLst>
            </p:cNvPr>
            <p:cNvSpPr/>
            <p:nvPr/>
          </p:nvSpPr>
          <p:spPr>
            <a:xfrm>
              <a:off x="5493806" y="2691404"/>
              <a:ext cx="788670" cy="1642110"/>
            </a:xfrm>
            <a:custGeom>
              <a:avLst/>
              <a:gdLst/>
              <a:ahLst/>
              <a:cxnLst/>
              <a:rect l="l" t="t" r="r" b="b"/>
              <a:pathLst>
                <a:path w="788670" h="1642110">
                  <a:moveTo>
                    <a:pt x="788419" y="0"/>
                  </a:moveTo>
                  <a:lnTo>
                    <a:pt x="0" y="0"/>
                  </a:lnTo>
                  <a:lnTo>
                    <a:pt x="0" y="1641628"/>
                  </a:lnTo>
                  <a:lnTo>
                    <a:pt x="788419" y="1641628"/>
                  </a:lnTo>
                  <a:lnTo>
                    <a:pt x="788419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bject 100">
              <a:extLst>
                <a:ext uri="{FF2B5EF4-FFF2-40B4-BE49-F238E27FC236}">
                  <a16:creationId xmlns:a16="http://schemas.microsoft.com/office/drawing/2014/main" id="{593505DD-6AD2-6020-88E6-183EC1F905AF}"/>
                </a:ext>
              </a:extLst>
            </p:cNvPr>
            <p:cNvSpPr/>
            <p:nvPr/>
          </p:nvSpPr>
          <p:spPr>
            <a:xfrm>
              <a:off x="5493806" y="2691404"/>
              <a:ext cx="788670" cy="1642110"/>
            </a:xfrm>
            <a:custGeom>
              <a:avLst/>
              <a:gdLst/>
              <a:ahLst/>
              <a:cxnLst/>
              <a:rect l="l" t="t" r="r" b="b"/>
              <a:pathLst>
                <a:path w="788670" h="1642110">
                  <a:moveTo>
                    <a:pt x="0" y="0"/>
                  </a:moveTo>
                  <a:lnTo>
                    <a:pt x="788420" y="0"/>
                  </a:lnTo>
                  <a:lnTo>
                    <a:pt x="788420" y="1641629"/>
                  </a:lnTo>
                  <a:lnTo>
                    <a:pt x="0" y="16416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101">
              <a:extLst>
                <a:ext uri="{FF2B5EF4-FFF2-40B4-BE49-F238E27FC236}">
                  <a16:creationId xmlns:a16="http://schemas.microsoft.com/office/drawing/2014/main" id="{3DF3F7FF-B34F-AE0A-23AF-BF7C2E31FB72}"/>
                </a:ext>
              </a:extLst>
            </p:cNvPr>
            <p:cNvSpPr/>
            <p:nvPr/>
          </p:nvSpPr>
          <p:spPr>
            <a:xfrm>
              <a:off x="4726454" y="2691402"/>
              <a:ext cx="720090" cy="826135"/>
            </a:xfrm>
            <a:custGeom>
              <a:avLst/>
              <a:gdLst/>
              <a:ahLst/>
              <a:cxnLst/>
              <a:rect l="l" t="t" r="r" b="b"/>
              <a:pathLst>
                <a:path w="720089" h="826135">
                  <a:moveTo>
                    <a:pt x="720087" y="0"/>
                  </a:moveTo>
                  <a:lnTo>
                    <a:pt x="0" y="0"/>
                  </a:lnTo>
                  <a:lnTo>
                    <a:pt x="0" y="825752"/>
                  </a:lnTo>
                  <a:lnTo>
                    <a:pt x="720087" y="825752"/>
                  </a:lnTo>
                  <a:lnTo>
                    <a:pt x="720087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02">
              <a:extLst>
                <a:ext uri="{FF2B5EF4-FFF2-40B4-BE49-F238E27FC236}">
                  <a16:creationId xmlns:a16="http://schemas.microsoft.com/office/drawing/2014/main" id="{706489DB-CB0D-6D73-8596-432DA4DF6183}"/>
                </a:ext>
              </a:extLst>
            </p:cNvPr>
            <p:cNvSpPr/>
            <p:nvPr/>
          </p:nvSpPr>
          <p:spPr>
            <a:xfrm>
              <a:off x="4726454" y="2691402"/>
              <a:ext cx="720090" cy="826135"/>
            </a:xfrm>
            <a:custGeom>
              <a:avLst/>
              <a:gdLst/>
              <a:ahLst/>
              <a:cxnLst/>
              <a:rect l="l" t="t" r="r" b="b"/>
              <a:pathLst>
                <a:path w="720089" h="826135">
                  <a:moveTo>
                    <a:pt x="0" y="0"/>
                  </a:moveTo>
                  <a:lnTo>
                    <a:pt x="720088" y="0"/>
                  </a:lnTo>
                  <a:lnTo>
                    <a:pt x="720088" y="825753"/>
                  </a:lnTo>
                  <a:lnTo>
                    <a:pt x="0" y="8257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8" name="object 103">
            <a:extLst>
              <a:ext uri="{FF2B5EF4-FFF2-40B4-BE49-F238E27FC236}">
                <a16:creationId xmlns:a16="http://schemas.microsoft.com/office/drawing/2014/main" id="{F0489272-D8A4-C892-6D27-F022F96A9EDB}"/>
              </a:ext>
            </a:extLst>
          </p:cNvPr>
          <p:cNvSpPr txBox="1"/>
          <p:nvPr/>
        </p:nvSpPr>
        <p:spPr>
          <a:xfrm>
            <a:off x="3938712" y="2272152"/>
            <a:ext cx="600075" cy="2992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8520" marR="12170" indent="157156" defTabSz="761970">
              <a:lnSpc>
                <a:spcPts val="1083"/>
              </a:lnSpc>
              <a:spcBef>
                <a:spcPts val="133"/>
              </a:spcBef>
            </a:pPr>
            <a:r>
              <a:rPr sz="917" spc="12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917" spc="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17" spc="4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917" spc="33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17" spc="-29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17" spc="17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917" spc="-3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17" spc="3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17" spc="71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9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39" name="object 104">
            <a:extLst>
              <a:ext uri="{FF2B5EF4-FFF2-40B4-BE49-F238E27FC236}">
                <a16:creationId xmlns:a16="http://schemas.microsoft.com/office/drawing/2014/main" id="{3FFB8B46-13BE-E8EA-5A0B-3A2FA8E9C87E}"/>
              </a:ext>
            </a:extLst>
          </p:cNvPr>
          <p:cNvGrpSpPr/>
          <p:nvPr/>
        </p:nvGrpSpPr>
        <p:grpSpPr>
          <a:xfrm>
            <a:off x="2754858" y="2811954"/>
            <a:ext cx="1795463" cy="649817"/>
            <a:chOff x="3305829" y="3558602"/>
            <a:chExt cx="2154555" cy="779780"/>
          </a:xfrm>
        </p:grpSpPr>
        <p:sp>
          <p:nvSpPr>
            <p:cNvPr id="140" name="object 105">
              <a:extLst>
                <a:ext uri="{FF2B5EF4-FFF2-40B4-BE49-F238E27FC236}">
                  <a16:creationId xmlns:a16="http://schemas.microsoft.com/office/drawing/2014/main" id="{6B7DE884-E009-DCF6-5E98-7A908F9F4256}"/>
                </a:ext>
              </a:extLst>
            </p:cNvPr>
            <p:cNvSpPr/>
            <p:nvPr/>
          </p:nvSpPr>
          <p:spPr>
            <a:xfrm>
              <a:off x="3310591" y="3563364"/>
              <a:ext cx="2145030" cy="770255"/>
            </a:xfrm>
            <a:custGeom>
              <a:avLst/>
              <a:gdLst/>
              <a:ahLst/>
              <a:cxnLst/>
              <a:rect l="l" t="t" r="r" b="b"/>
              <a:pathLst>
                <a:path w="2145029" h="770254">
                  <a:moveTo>
                    <a:pt x="2144858" y="0"/>
                  </a:moveTo>
                  <a:lnTo>
                    <a:pt x="0" y="0"/>
                  </a:lnTo>
                  <a:lnTo>
                    <a:pt x="0" y="769668"/>
                  </a:lnTo>
                  <a:lnTo>
                    <a:pt x="2144858" y="769668"/>
                  </a:lnTo>
                  <a:lnTo>
                    <a:pt x="2144858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bject 106">
              <a:extLst>
                <a:ext uri="{FF2B5EF4-FFF2-40B4-BE49-F238E27FC236}">
                  <a16:creationId xmlns:a16="http://schemas.microsoft.com/office/drawing/2014/main" id="{C8603FE5-B052-4704-92FF-6A706831E114}"/>
                </a:ext>
              </a:extLst>
            </p:cNvPr>
            <p:cNvSpPr/>
            <p:nvPr/>
          </p:nvSpPr>
          <p:spPr>
            <a:xfrm>
              <a:off x="3310591" y="3563364"/>
              <a:ext cx="2145030" cy="770255"/>
            </a:xfrm>
            <a:custGeom>
              <a:avLst/>
              <a:gdLst/>
              <a:ahLst/>
              <a:cxnLst/>
              <a:rect l="l" t="t" r="r" b="b"/>
              <a:pathLst>
                <a:path w="2145029" h="770254">
                  <a:moveTo>
                    <a:pt x="0" y="0"/>
                  </a:moveTo>
                  <a:lnTo>
                    <a:pt x="2144859" y="0"/>
                  </a:lnTo>
                  <a:lnTo>
                    <a:pt x="2144859" y="769668"/>
                  </a:lnTo>
                  <a:lnTo>
                    <a:pt x="0" y="7696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2" name="object 107">
            <a:extLst>
              <a:ext uri="{FF2B5EF4-FFF2-40B4-BE49-F238E27FC236}">
                <a16:creationId xmlns:a16="http://schemas.microsoft.com/office/drawing/2014/main" id="{DE2532A0-6365-CBCB-E727-0B5DE62E669E}"/>
              </a:ext>
            </a:extLst>
          </p:cNvPr>
          <p:cNvSpPr txBox="1"/>
          <p:nvPr/>
        </p:nvSpPr>
        <p:spPr>
          <a:xfrm>
            <a:off x="2758826" y="3046852"/>
            <a:ext cx="1780117" cy="15181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350" algn="ctr" defTabSz="761970">
              <a:spcBef>
                <a:spcPts val="83"/>
              </a:spcBef>
            </a:pPr>
            <a:r>
              <a:rPr sz="917" spc="37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917" spc="2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17" spc="-8" dirty="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sz="91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17" spc="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17" spc="-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17" spc="12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917" spc="-1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9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43" name="object 108">
            <a:extLst>
              <a:ext uri="{FF2B5EF4-FFF2-40B4-BE49-F238E27FC236}">
                <a16:creationId xmlns:a16="http://schemas.microsoft.com/office/drawing/2014/main" id="{7529A923-8F7C-8B83-2880-F013DFFA4452}"/>
              </a:ext>
            </a:extLst>
          </p:cNvPr>
          <p:cNvGrpSpPr/>
          <p:nvPr/>
        </p:nvGrpSpPr>
        <p:grpSpPr>
          <a:xfrm>
            <a:off x="5261492" y="2085320"/>
            <a:ext cx="523346" cy="1376363"/>
            <a:chOff x="6313790" y="2686641"/>
            <a:chExt cx="628015" cy="1651635"/>
          </a:xfrm>
        </p:grpSpPr>
        <p:sp>
          <p:nvSpPr>
            <p:cNvPr id="144" name="object 109">
              <a:extLst>
                <a:ext uri="{FF2B5EF4-FFF2-40B4-BE49-F238E27FC236}">
                  <a16:creationId xmlns:a16="http://schemas.microsoft.com/office/drawing/2014/main" id="{BA4CCA29-E7EA-77EB-E99E-48CCEB8C64B8}"/>
                </a:ext>
              </a:extLst>
            </p:cNvPr>
            <p:cNvSpPr/>
            <p:nvPr/>
          </p:nvSpPr>
          <p:spPr>
            <a:xfrm>
              <a:off x="6318553" y="2691404"/>
              <a:ext cx="618490" cy="1642110"/>
            </a:xfrm>
            <a:custGeom>
              <a:avLst/>
              <a:gdLst/>
              <a:ahLst/>
              <a:cxnLst/>
              <a:rect l="l" t="t" r="r" b="b"/>
              <a:pathLst>
                <a:path w="618490" h="1642110">
                  <a:moveTo>
                    <a:pt x="618044" y="0"/>
                  </a:moveTo>
                  <a:lnTo>
                    <a:pt x="0" y="0"/>
                  </a:lnTo>
                  <a:lnTo>
                    <a:pt x="0" y="1641628"/>
                  </a:lnTo>
                  <a:lnTo>
                    <a:pt x="618044" y="1641628"/>
                  </a:lnTo>
                  <a:lnTo>
                    <a:pt x="618044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bject 110">
              <a:extLst>
                <a:ext uri="{FF2B5EF4-FFF2-40B4-BE49-F238E27FC236}">
                  <a16:creationId xmlns:a16="http://schemas.microsoft.com/office/drawing/2014/main" id="{6927513A-E4F8-C176-3660-473CEA52D744}"/>
                </a:ext>
              </a:extLst>
            </p:cNvPr>
            <p:cNvSpPr/>
            <p:nvPr/>
          </p:nvSpPr>
          <p:spPr>
            <a:xfrm>
              <a:off x="6318553" y="2691404"/>
              <a:ext cx="618490" cy="1642110"/>
            </a:xfrm>
            <a:custGeom>
              <a:avLst/>
              <a:gdLst/>
              <a:ahLst/>
              <a:cxnLst/>
              <a:rect l="l" t="t" r="r" b="b"/>
              <a:pathLst>
                <a:path w="618490" h="1642110">
                  <a:moveTo>
                    <a:pt x="0" y="0"/>
                  </a:moveTo>
                  <a:lnTo>
                    <a:pt x="618045" y="0"/>
                  </a:lnTo>
                  <a:lnTo>
                    <a:pt x="618045" y="1641629"/>
                  </a:lnTo>
                  <a:lnTo>
                    <a:pt x="0" y="16416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6" name="object 111">
            <a:extLst>
              <a:ext uri="{FF2B5EF4-FFF2-40B4-BE49-F238E27FC236}">
                <a16:creationId xmlns:a16="http://schemas.microsoft.com/office/drawing/2014/main" id="{46CF6026-323F-49EB-4F4C-2C1091904D44}"/>
              </a:ext>
            </a:extLst>
          </p:cNvPr>
          <p:cNvSpPr txBox="1"/>
          <p:nvPr/>
        </p:nvSpPr>
        <p:spPr>
          <a:xfrm>
            <a:off x="4578172" y="2689136"/>
            <a:ext cx="1202796" cy="1388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1802" defTabSz="761970">
              <a:spcBef>
                <a:spcPts val="83"/>
              </a:spcBef>
              <a:tabLst>
                <a:tab pos="740804" algn="l"/>
              </a:tabLst>
            </a:pPr>
            <a:r>
              <a:rPr sz="1125" baseline="3086" dirty="0">
                <a:solidFill>
                  <a:srgbClr val="FFFFFF"/>
                </a:solidFill>
                <a:latin typeface="Trebuchet MS"/>
                <a:cs typeface="Trebuchet MS"/>
              </a:rPr>
              <a:t>Microservices	</a:t>
            </a:r>
            <a:r>
              <a:rPr sz="833" spc="25" dirty="0">
                <a:solidFill>
                  <a:srgbClr val="FFFFFF"/>
                </a:solidFill>
                <a:latin typeface="Trebuchet MS"/>
                <a:cs typeface="Trebuchet MS"/>
              </a:rPr>
              <a:t>WebApp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47" name="object 112">
            <a:extLst>
              <a:ext uri="{FF2B5EF4-FFF2-40B4-BE49-F238E27FC236}">
                <a16:creationId xmlns:a16="http://schemas.microsoft.com/office/drawing/2014/main" id="{6139B52D-C961-E40E-66A6-0DC638B1A814}"/>
              </a:ext>
            </a:extLst>
          </p:cNvPr>
          <p:cNvGrpSpPr/>
          <p:nvPr/>
        </p:nvGrpSpPr>
        <p:grpSpPr>
          <a:xfrm>
            <a:off x="2754858" y="2086686"/>
            <a:ext cx="566208" cy="269875"/>
            <a:chOff x="3305829" y="2688281"/>
            <a:chExt cx="679450" cy="323850"/>
          </a:xfrm>
        </p:grpSpPr>
        <p:sp>
          <p:nvSpPr>
            <p:cNvPr id="148" name="object 113">
              <a:extLst>
                <a:ext uri="{FF2B5EF4-FFF2-40B4-BE49-F238E27FC236}">
                  <a16:creationId xmlns:a16="http://schemas.microsoft.com/office/drawing/2014/main" id="{C99DC013-5C11-5964-652B-C3F04C27B5D5}"/>
                </a:ext>
              </a:extLst>
            </p:cNvPr>
            <p:cNvSpPr/>
            <p:nvPr/>
          </p:nvSpPr>
          <p:spPr>
            <a:xfrm>
              <a:off x="3310591" y="2693043"/>
              <a:ext cx="669925" cy="314325"/>
            </a:xfrm>
            <a:custGeom>
              <a:avLst/>
              <a:gdLst/>
              <a:ahLst/>
              <a:cxnLst/>
              <a:rect l="l" t="t" r="r" b="b"/>
              <a:pathLst>
                <a:path w="669925" h="314325">
                  <a:moveTo>
                    <a:pt x="669713" y="0"/>
                  </a:moveTo>
                  <a:lnTo>
                    <a:pt x="0" y="0"/>
                  </a:lnTo>
                  <a:lnTo>
                    <a:pt x="0" y="313947"/>
                  </a:lnTo>
                  <a:lnTo>
                    <a:pt x="669713" y="313947"/>
                  </a:lnTo>
                  <a:lnTo>
                    <a:pt x="669713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object 114">
              <a:extLst>
                <a:ext uri="{FF2B5EF4-FFF2-40B4-BE49-F238E27FC236}">
                  <a16:creationId xmlns:a16="http://schemas.microsoft.com/office/drawing/2014/main" id="{46F4E6B4-F282-6B6D-DB6B-1BBC3C563195}"/>
                </a:ext>
              </a:extLst>
            </p:cNvPr>
            <p:cNvSpPr/>
            <p:nvPr/>
          </p:nvSpPr>
          <p:spPr>
            <a:xfrm>
              <a:off x="3310591" y="2693043"/>
              <a:ext cx="669925" cy="314325"/>
            </a:xfrm>
            <a:custGeom>
              <a:avLst/>
              <a:gdLst/>
              <a:ahLst/>
              <a:cxnLst/>
              <a:rect l="l" t="t" r="r" b="b"/>
              <a:pathLst>
                <a:path w="669925" h="314325">
                  <a:moveTo>
                    <a:pt x="0" y="0"/>
                  </a:moveTo>
                  <a:lnTo>
                    <a:pt x="669713" y="0"/>
                  </a:lnTo>
                  <a:lnTo>
                    <a:pt x="669713" y="313947"/>
                  </a:lnTo>
                  <a:lnTo>
                    <a:pt x="0" y="3139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0" name="object 115">
            <a:extLst>
              <a:ext uri="{FF2B5EF4-FFF2-40B4-BE49-F238E27FC236}">
                <a16:creationId xmlns:a16="http://schemas.microsoft.com/office/drawing/2014/main" id="{231D0AA5-0ACE-6F98-E398-460044783FB5}"/>
              </a:ext>
            </a:extLst>
          </p:cNvPr>
          <p:cNvSpPr txBox="1"/>
          <p:nvPr/>
        </p:nvSpPr>
        <p:spPr>
          <a:xfrm>
            <a:off x="2758826" y="2074455"/>
            <a:ext cx="1141942" cy="2670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49219" defTabSz="761970">
              <a:spcBef>
                <a:spcPts val="83"/>
              </a:spcBef>
            </a:pPr>
            <a:r>
              <a:rPr sz="833" spc="-4" dirty="0">
                <a:solidFill>
                  <a:srgbClr val="FFFFFF"/>
                </a:solidFill>
                <a:latin typeface="Trebuchet MS"/>
                <a:cs typeface="Trebuchet MS"/>
              </a:rPr>
              <a:t>Voice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8260" defTabSz="761970">
              <a:tabLst>
                <a:tab pos="640266" algn="l"/>
              </a:tabLst>
            </a:pPr>
            <a:r>
              <a:rPr sz="833" spc="-4" dirty="0">
                <a:solidFill>
                  <a:srgbClr val="FFFFFF"/>
                </a:solidFill>
                <a:latin typeface="Trebuchet MS"/>
                <a:cs typeface="Trebuchet MS"/>
              </a:rPr>
              <a:t>analytics	detection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51" name="object 116">
            <a:extLst>
              <a:ext uri="{FF2B5EF4-FFF2-40B4-BE49-F238E27FC236}">
                <a16:creationId xmlns:a16="http://schemas.microsoft.com/office/drawing/2014/main" id="{A56A9AFF-12F1-1F65-8447-BB26CFCE848A}"/>
              </a:ext>
            </a:extLst>
          </p:cNvPr>
          <p:cNvGrpSpPr/>
          <p:nvPr/>
        </p:nvGrpSpPr>
        <p:grpSpPr>
          <a:xfrm>
            <a:off x="5806802" y="2086687"/>
            <a:ext cx="497417" cy="1376363"/>
            <a:chOff x="6968163" y="2688282"/>
            <a:chExt cx="596900" cy="1651635"/>
          </a:xfrm>
        </p:grpSpPr>
        <p:sp>
          <p:nvSpPr>
            <p:cNvPr id="152" name="object 117">
              <a:extLst>
                <a:ext uri="{FF2B5EF4-FFF2-40B4-BE49-F238E27FC236}">
                  <a16:creationId xmlns:a16="http://schemas.microsoft.com/office/drawing/2014/main" id="{F8EA4A33-9B28-EE5C-B3A4-FB20B5F19E76}"/>
                </a:ext>
              </a:extLst>
            </p:cNvPr>
            <p:cNvSpPr/>
            <p:nvPr/>
          </p:nvSpPr>
          <p:spPr>
            <a:xfrm>
              <a:off x="6972926" y="2693045"/>
              <a:ext cx="587375" cy="1642110"/>
            </a:xfrm>
            <a:custGeom>
              <a:avLst/>
              <a:gdLst/>
              <a:ahLst/>
              <a:cxnLst/>
              <a:rect l="l" t="t" r="r" b="b"/>
              <a:pathLst>
                <a:path w="587375" h="1642110">
                  <a:moveTo>
                    <a:pt x="587080" y="0"/>
                  </a:moveTo>
                  <a:lnTo>
                    <a:pt x="0" y="0"/>
                  </a:lnTo>
                  <a:lnTo>
                    <a:pt x="0" y="1641628"/>
                  </a:lnTo>
                  <a:lnTo>
                    <a:pt x="587080" y="1641628"/>
                  </a:lnTo>
                  <a:lnTo>
                    <a:pt x="58708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object 118">
              <a:extLst>
                <a:ext uri="{FF2B5EF4-FFF2-40B4-BE49-F238E27FC236}">
                  <a16:creationId xmlns:a16="http://schemas.microsoft.com/office/drawing/2014/main" id="{84ECFA99-0663-4599-A17E-4C448CC4F0A5}"/>
                </a:ext>
              </a:extLst>
            </p:cNvPr>
            <p:cNvSpPr/>
            <p:nvPr/>
          </p:nvSpPr>
          <p:spPr>
            <a:xfrm>
              <a:off x="6972926" y="2693045"/>
              <a:ext cx="587375" cy="1642110"/>
            </a:xfrm>
            <a:custGeom>
              <a:avLst/>
              <a:gdLst/>
              <a:ahLst/>
              <a:cxnLst/>
              <a:rect l="l" t="t" r="r" b="b"/>
              <a:pathLst>
                <a:path w="587375" h="1642110">
                  <a:moveTo>
                    <a:pt x="0" y="0"/>
                  </a:moveTo>
                  <a:lnTo>
                    <a:pt x="587081" y="0"/>
                  </a:lnTo>
                  <a:lnTo>
                    <a:pt x="587081" y="1641629"/>
                  </a:lnTo>
                  <a:lnTo>
                    <a:pt x="0" y="16416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4" name="object 119">
            <a:extLst>
              <a:ext uri="{FF2B5EF4-FFF2-40B4-BE49-F238E27FC236}">
                <a16:creationId xmlns:a16="http://schemas.microsoft.com/office/drawing/2014/main" id="{8BE93A24-5E6B-8AF2-306E-80E54BD99CC0}"/>
              </a:ext>
            </a:extLst>
          </p:cNvPr>
          <p:cNvSpPr txBox="1"/>
          <p:nvPr/>
        </p:nvSpPr>
        <p:spPr>
          <a:xfrm>
            <a:off x="5265461" y="2689136"/>
            <a:ext cx="1019704" cy="1388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05872" defTabSz="761970">
              <a:spcBef>
                <a:spcPts val="83"/>
              </a:spcBef>
            </a:pPr>
            <a:r>
              <a:rPr sz="833" spc="21" dirty="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55" name="object 128">
            <a:extLst>
              <a:ext uri="{FF2B5EF4-FFF2-40B4-BE49-F238E27FC236}">
                <a16:creationId xmlns:a16="http://schemas.microsoft.com/office/drawing/2014/main" id="{6D67C6FF-B28B-FDAF-0B75-92529E46950B}"/>
              </a:ext>
            </a:extLst>
          </p:cNvPr>
          <p:cNvSpPr txBox="1"/>
          <p:nvPr/>
        </p:nvSpPr>
        <p:spPr>
          <a:xfrm>
            <a:off x="9319714" y="3682276"/>
            <a:ext cx="805921" cy="1388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833" spc="4" dirty="0">
                <a:latin typeface="Trebuchet MS"/>
                <a:cs typeface="Trebuchet MS"/>
              </a:rPr>
              <a:t>A</a:t>
            </a:r>
            <a:r>
              <a:rPr sz="833" spc="12" dirty="0">
                <a:latin typeface="Trebuchet MS"/>
                <a:cs typeface="Trebuchet MS"/>
              </a:rPr>
              <a:t>I</a:t>
            </a:r>
            <a:r>
              <a:rPr sz="833" spc="-58" dirty="0">
                <a:latin typeface="Trebuchet MS"/>
                <a:cs typeface="Trebuchet MS"/>
              </a:rPr>
              <a:t> </a:t>
            </a:r>
            <a:r>
              <a:rPr sz="833" spc="-46" dirty="0">
                <a:latin typeface="Trebuchet MS"/>
                <a:cs typeface="Trebuchet MS"/>
              </a:rPr>
              <a:t>/</a:t>
            </a:r>
            <a:r>
              <a:rPr sz="833" spc="-62" dirty="0">
                <a:latin typeface="Trebuchet MS"/>
                <a:cs typeface="Trebuchet MS"/>
              </a:rPr>
              <a:t> </a:t>
            </a:r>
            <a:r>
              <a:rPr sz="833" spc="83" dirty="0">
                <a:latin typeface="Trebuchet MS"/>
                <a:cs typeface="Trebuchet MS"/>
              </a:rPr>
              <a:t>M</a:t>
            </a:r>
            <a:r>
              <a:rPr sz="833" spc="12" dirty="0">
                <a:latin typeface="Trebuchet MS"/>
                <a:cs typeface="Trebuchet MS"/>
              </a:rPr>
              <a:t>L</a:t>
            </a:r>
            <a:r>
              <a:rPr sz="833" spc="-62" dirty="0">
                <a:latin typeface="Trebuchet MS"/>
                <a:cs typeface="Trebuchet MS"/>
              </a:rPr>
              <a:t> </a:t>
            </a:r>
            <a:r>
              <a:rPr sz="833" spc="-12" dirty="0">
                <a:latin typeface="Trebuchet MS"/>
                <a:cs typeface="Trebuchet MS"/>
              </a:rPr>
              <a:t>b</a:t>
            </a:r>
            <a:r>
              <a:rPr sz="833" spc="-4" dirty="0">
                <a:latin typeface="Trebuchet MS"/>
                <a:cs typeface="Trebuchet MS"/>
              </a:rPr>
              <a:t>l</a:t>
            </a:r>
            <a:r>
              <a:rPr sz="833" dirty="0">
                <a:latin typeface="Trebuchet MS"/>
                <a:cs typeface="Trebuchet MS"/>
              </a:rPr>
              <a:t>u</a:t>
            </a:r>
            <a:r>
              <a:rPr sz="833" spc="-33" dirty="0">
                <a:latin typeface="Trebuchet MS"/>
                <a:cs typeface="Trebuchet MS"/>
              </a:rPr>
              <a:t>e</a:t>
            </a:r>
            <a:r>
              <a:rPr sz="833" spc="-17" dirty="0">
                <a:latin typeface="Trebuchet MS"/>
                <a:cs typeface="Trebuchet MS"/>
              </a:rPr>
              <a:t>p</a:t>
            </a:r>
            <a:r>
              <a:rPr sz="833" spc="-8" dirty="0">
                <a:latin typeface="Trebuchet MS"/>
                <a:cs typeface="Trebuchet MS"/>
              </a:rPr>
              <a:t>r</a:t>
            </a:r>
            <a:r>
              <a:rPr sz="833" spc="-33" dirty="0">
                <a:latin typeface="Trebuchet MS"/>
                <a:cs typeface="Trebuchet MS"/>
              </a:rPr>
              <a:t>i</a:t>
            </a:r>
            <a:r>
              <a:rPr sz="833" spc="8" dirty="0">
                <a:latin typeface="Trebuchet MS"/>
                <a:cs typeface="Trebuchet MS"/>
              </a:rPr>
              <a:t>n</a:t>
            </a:r>
            <a:r>
              <a:rPr sz="833" spc="-12" dirty="0">
                <a:latin typeface="Trebuchet MS"/>
                <a:cs typeface="Trebuchet MS"/>
              </a:rPr>
              <a:t>t</a:t>
            </a:r>
            <a:endParaRPr sz="833">
              <a:latin typeface="Trebuchet MS"/>
              <a:cs typeface="Trebuchet MS"/>
            </a:endParaRPr>
          </a:p>
        </p:txBody>
      </p:sp>
      <p:sp>
        <p:nvSpPr>
          <p:cNvPr id="157" name="object 130">
            <a:extLst>
              <a:ext uri="{FF2B5EF4-FFF2-40B4-BE49-F238E27FC236}">
                <a16:creationId xmlns:a16="http://schemas.microsoft.com/office/drawing/2014/main" id="{7760A372-A371-3410-9343-2F5710292D82}"/>
              </a:ext>
            </a:extLst>
          </p:cNvPr>
          <p:cNvSpPr/>
          <p:nvPr/>
        </p:nvSpPr>
        <p:spPr>
          <a:xfrm>
            <a:off x="8592220" y="1482520"/>
            <a:ext cx="2389716" cy="273050"/>
          </a:xfrm>
          <a:custGeom>
            <a:avLst/>
            <a:gdLst/>
            <a:ahLst/>
            <a:cxnLst/>
            <a:rect l="l" t="t" r="r" b="b"/>
            <a:pathLst>
              <a:path w="2867659" h="327660">
                <a:moveTo>
                  <a:pt x="2867609" y="0"/>
                </a:moveTo>
                <a:lnTo>
                  <a:pt x="0" y="0"/>
                </a:lnTo>
                <a:lnTo>
                  <a:pt x="0" y="327168"/>
                </a:lnTo>
                <a:lnTo>
                  <a:pt x="2867609" y="327168"/>
                </a:lnTo>
                <a:lnTo>
                  <a:pt x="2867609" y="0"/>
                </a:lnTo>
                <a:close/>
              </a:path>
            </a:pathLst>
          </a:custGeom>
          <a:solidFill>
            <a:srgbClr val="FFFFFF">
              <a:alpha val="18818"/>
            </a:srgbClr>
          </a:solidFill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8" name="object 131">
            <a:extLst>
              <a:ext uri="{FF2B5EF4-FFF2-40B4-BE49-F238E27FC236}">
                <a16:creationId xmlns:a16="http://schemas.microsoft.com/office/drawing/2014/main" id="{74F42C36-6187-9EC9-9B84-168CA560AE5A}"/>
              </a:ext>
            </a:extLst>
          </p:cNvPr>
          <p:cNvSpPr/>
          <p:nvPr/>
        </p:nvSpPr>
        <p:spPr>
          <a:xfrm>
            <a:off x="8592220" y="1482520"/>
            <a:ext cx="2389716" cy="273050"/>
          </a:xfrm>
          <a:custGeom>
            <a:avLst/>
            <a:gdLst/>
            <a:ahLst/>
            <a:cxnLst/>
            <a:rect l="l" t="t" r="r" b="b"/>
            <a:pathLst>
              <a:path w="2867659" h="327660">
                <a:moveTo>
                  <a:pt x="0" y="0"/>
                </a:moveTo>
                <a:lnTo>
                  <a:pt x="2867609" y="0"/>
                </a:lnTo>
                <a:lnTo>
                  <a:pt x="2867609" y="327168"/>
                </a:lnTo>
                <a:lnTo>
                  <a:pt x="0" y="32716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9" name="object 132">
            <a:extLst>
              <a:ext uri="{FF2B5EF4-FFF2-40B4-BE49-F238E27FC236}">
                <a16:creationId xmlns:a16="http://schemas.microsoft.com/office/drawing/2014/main" id="{90616BBB-08E9-4619-FD14-E16C055124A1}"/>
              </a:ext>
            </a:extLst>
          </p:cNvPr>
          <p:cNvSpPr/>
          <p:nvPr/>
        </p:nvSpPr>
        <p:spPr>
          <a:xfrm>
            <a:off x="8592220" y="2407833"/>
            <a:ext cx="2387600" cy="232304"/>
          </a:xfrm>
          <a:custGeom>
            <a:avLst/>
            <a:gdLst/>
            <a:ahLst/>
            <a:cxnLst/>
            <a:rect l="l" t="t" r="r" b="b"/>
            <a:pathLst>
              <a:path w="2865119" h="278764">
                <a:moveTo>
                  <a:pt x="2864932" y="0"/>
                </a:moveTo>
                <a:lnTo>
                  <a:pt x="0" y="0"/>
                </a:lnTo>
                <a:lnTo>
                  <a:pt x="0" y="278260"/>
                </a:lnTo>
                <a:lnTo>
                  <a:pt x="2864932" y="278260"/>
                </a:lnTo>
                <a:lnTo>
                  <a:pt x="2864932" y="0"/>
                </a:lnTo>
                <a:close/>
              </a:path>
            </a:pathLst>
          </a:custGeom>
          <a:solidFill>
            <a:srgbClr val="FFFFFF">
              <a:alpha val="18818"/>
            </a:srgbClr>
          </a:solidFill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0" name="object 133">
            <a:extLst>
              <a:ext uri="{FF2B5EF4-FFF2-40B4-BE49-F238E27FC236}">
                <a16:creationId xmlns:a16="http://schemas.microsoft.com/office/drawing/2014/main" id="{0BF6E232-9632-EE2C-92E5-3869A4765764}"/>
              </a:ext>
            </a:extLst>
          </p:cNvPr>
          <p:cNvSpPr/>
          <p:nvPr/>
        </p:nvSpPr>
        <p:spPr>
          <a:xfrm>
            <a:off x="8592220" y="2407832"/>
            <a:ext cx="2387600" cy="232304"/>
          </a:xfrm>
          <a:custGeom>
            <a:avLst/>
            <a:gdLst/>
            <a:ahLst/>
            <a:cxnLst/>
            <a:rect l="l" t="t" r="r" b="b"/>
            <a:pathLst>
              <a:path w="2865119" h="278764">
                <a:moveTo>
                  <a:pt x="0" y="0"/>
                </a:moveTo>
                <a:lnTo>
                  <a:pt x="2864932" y="0"/>
                </a:lnTo>
                <a:lnTo>
                  <a:pt x="2864932" y="278260"/>
                </a:lnTo>
                <a:lnTo>
                  <a:pt x="0" y="27826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1" name="object 134">
            <a:extLst>
              <a:ext uri="{FF2B5EF4-FFF2-40B4-BE49-F238E27FC236}">
                <a16:creationId xmlns:a16="http://schemas.microsoft.com/office/drawing/2014/main" id="{C16E4615-8762-9C6A-BB0F-06FA2DEFC975}"/>
              </a:ext>
            </a:extLst>
          </p:cNvPr>
          <p:cNvSpPr/>
          <p:nvPr/>
        </p:nvSpPr>
        <p:spPr>
          <a:xfrm>
            <a:off x="8589989" y="2857574"/>
            <a:ext cx="2387600" cy="273579"/>
          </a:xfrm>
          <a:custGeom>
            <a:avLst/>
            <a:gdLst/>
            <a:ahLst/>
            <a:cxnLst/>
            <a:rect l="l" t="t" r="r" b="b"/>
            <a:pathLst>
              <a:path w="2865119" h="328295">
                <a:moveTo>
                  <a:pt x="2864933" y="0"/>
                </a:moveTo>
                <a:lnTo>
                  <a:pt x="0" y="0"/>
                </a:lnTo>
                <a:lnTo>
                  <a:pt x="0" y="327811"/>
                </a:lnTo>
                <a:lnTo>
                  <a:pt x="2864933" y="327811"/>
                </a:lnTo>
                <a:lnTo>
                  <a:pt x="2864933" y="0"/>
                </a:lnTo>
                <a:close/>
              </a:path>
            </a:pathLst>
          </a:custGeom>
          <a:solidFill>
            <a:srgbClr val="FFFFFF">
              <a:alpha val="18818"/>
            </a:srgbClr>
          </a:solidFill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2" name="object 135">
            <a:extLst>
              <a:ext uri="{FF2B5EF4-FFF2-40B4-BE49-F238E27FC236}">
                <a16:creationId xmlns:a16="http://schemas.microsoft.com/office/drawing/2014/main" id="{D98968B0-E798-56BF-F615-78165E431896}"/>
              </a:ext>
            </a:extLst>
          </p:cNvPr>
          <p:cNvSpPr/>
          <p:nvPr/>
        </p:nvSpPr>
        <p:spPr>
          <a:xfrm>
            <a:off x="8589989" y="2857574"/>
            <a:ext cx="2387600" cy="273579"/>
          </a:xfrm>
          <a:custGeom>
            <a:avLst/>
            <a:gdLst/>
            <a:ahLst/>
            <a:cxnLst/>
            <a:rect l="l" t="t" r="r" b="b"/>
            <a:pathLst>
              <a:path w="2865119" h="328295">
                <a:moveTo>
                  <a:pt x="0" y="0"/>
                </a:moveTo>
                <a:lnTo>
                  <a:pt x="2864933" y="0"/>
                </a:lnTo>
                <a:lnTo>
                  <a:pt x="2864933" y="327811"/>
                </a:lnTo>
                <a:lnTo>
                  <a:pt x="0" y="327811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" name="object 136">
            <a:extLst>
              <a:ext uri="{FF2B5EF4-FFF2-40B4-BE49-F238E27FC236}">
                <a16:creationId xmlns:a16="http://schemas.microsoft.com/office/drawing/2014/main" id="{E2DDCF4C-4935-2C38-90D9-C241D24F187C}"/>
              </a:ext>
            </a:extLst>
          </p:cNvPr>
          <p:cNvSpPr/>
          <p:nvPr/>
        </p:nvSpPr>
        <p:spPr>
          <a:xfrm>
            <a:off x="8942607" y="2877605"/>
            <a:ext cx="2000779" cy="232833"/>
          </a:xfrm>
          <a:custGeom>
            <a:avLst/>
            <a:gdLst/>
            <a:ahLst/>
            <a:cxnLst/>
            <a:rect l="l" t="t" r="r" b="b"/>
            <a:pathLst>
              <a:path w="2400934" h="279400">
                <a:moveTo>
                  <a:pt x="2400354" y="0"/>
                </a:moveTo>
                <a:lnTo>
                  <a:pt x="0" y="0"/>
                </a:lnTo>
                <a:lnTo>
                  <a:pt x="0" y="279405"/>
                </a:lnTo>
                <a:lnTo>
                  <a:pt x="2400354" y="279405"/>
                </a:lnTo>
                <a:lnTo>
                  <a:pt x="2400354" y="0"/>
                </a:lnTo>
                <a:close/>
              </a:path>
            </a:pathLst>
          </a:custGeom>
          <a:solidFill>
            <a:srgbClr val="DCC205"/>
          </a:solidFill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" name="object 137">
            <a:extLst>
              <a:ext uri="{FF2B5EF4-FFF2-40B4-BE49-F238E27FC236}">
                <a16:creationId xmlns:a16="http://schemas.microsoft.com/office/drawing/2014/main" id="{2BC646C6-1B61-A3C1-357C-76F3C877F3B7}"/>
              </a:ext>
            </a:extLst>
          </p:cNvPr>
          <p:cNvSpPr/>
          <p:nvPr/>
        </p:nvSpPr>
        <p:spPr>
          <a:xfrm>
            <a:off x="8942607" y="2877605"/>
            <a:ext cx="2000779" cy="232833"/>
          </a:xfrm>
          <a:custGeom>
            <a:avLst/>
            <a:gdLst/>
            <a:ahLst/>
            <a:cxnLst/>
            <a:rect l="l" t="t" r="r" b="b"/>
            <a:pathLst>
              <a:path w="2400934" h="279400">
                <a:moveTo>
                  <a:pt x="0" y="0"/>
                </a:moveTo>
                <a:lnTo>
                  <a:pt x="2400355" y="0"/>
                </a:lnTo>
                <a:lnTo>
                  <a:pt x="2400355" y="279406"/>
                </a:lnTo>
                <a:lnTo>
                  <a:pt x="0" y="27940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5" name="object 138">
            <a:extLst>
              <a:ext uri="{FF2B5EF4-FFF2-40B4-BE49-F238E27FC236}">
                <a16:creationId xmlns:a16="http://schemas.microsoft.com/office/drawing/2014/main" id="{72A5FABE-2203-BCBC-A5F5-2D05627A9BE3}"/>
              </a:ext>
            </a:extLst>
          </p:cNvPr>
          <p:cNvSpPr txBox="1"/>
          <p:nvPr/>
        </p:nvSpPr>
        <p:spPr>
          <a:xfrm>
            <a:off x="8942606" y="2877605"/>
            <a:ext cx="2035175" cy="154422"/>
          </a:xfrm>
          <a:prstGeom prst="rect">
            <a:avLst/>
          </a:prstGeom>
        </p:spPr>
        <p:txBody>
          <a:bodyPr vert="horz" wrap="square" lIns="0" tIns="529" rIns="0" bIns="0" rtlCol="0">
            <a:spAutoFit/>
          </a:bodyPr>
          <a:lstStyle/>
          <a:p>
            <a:pPr defTabSz="761970">
              <a:spcBef>
                <a:spcPts val="4"/>
              </a:spcBef>
            </a:pPr>
            <a:endParaRPr sz="58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6438" defTabSz="761970"/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Roles,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users,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configuration,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encryption,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SIEM,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66" name="object 139">
            <a:extLst>
              <a:ext uri="{FF2B5EF4-FFF2-40B4-BE49-F238E27FC236}">
                <a16:creationId xmlns:a16="http://schemas.microsoft.com/office/drawing/2014/main" id="{FE06FA7C-B1A0-DC7C-B969-9C018CE7A435}"/>
              </a:ext>
            </a:extLst>
          </p:cNvPr>
          <p:cNvGrpSpPr/>
          <p:nvPr/>
        </p:nvGrpSpPr>
        <p:grpSpPr>
          <a:xfrm>
            <a:off x="8929051" y="2428722"/>
            <a:ext cx="661988" cy="189441"/>
            <a:chOff x="10714861" y="3098723"/>
            <a:chExt cx="794385" cy="227329"/>
          </a:xfrm>
        </p:grpSpPr>
        <p:sp>
          <p:nvSpPr>
            <p:cNvPr id="167" name="object 140">
              <a:extLst>
                <a:ext uri="{FF2B5EF4-FFF2-40B4-BE49-F238E27FC236}">
                  <a16:creationId xmlns:a16="http://schemas.microsoft.com/office/drawing/2014/main" id="{D5FB5444-6209-E78D-98CB-B8F84372312C}"/>
                </a:ext>
              </a:extLst>
            </p:cNvPr>
            <p:cNvSpPr/>
            <p:nvPr/>
          </p:nvSpPr>
          <p:spPr>
            <a:xfrm>
              <a:off x="10719623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8" name="object 141">
              <a:extLst>
                <a:ext uri="{FF2B5EF4-FFF2-40B4-BE49-F238E27FC236}">
                  <a16:creationId xmlns:a16="http://schemas.microsoft.com/office/drawing/2014/main" id="{DA9AB241-D611-8870-4342-768585A6BAFC}"/>
                </a:ext>
              </a:extLst>
            </p:cNvPr>
            <p:cNvSpPr/>
            <p:nvPr/>
          </p:nvSpPr>
          <p:spPr>
            <a:xfrm>
              <a:off x="10719623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9" name="object 142">
            <a:extLst>
              <a:ext uri="{FF2B5EF4-FFF2-40B4-BE49-F238E27FC236}">
                <a16:creationId xmlns:a16="http://schemas.microsoft.com/office/drawing/2014/main" id="{32063744-DCB0-35B4-A163-9562B3712CFD}"/>
              </a:ext>
            </a:extLst>
          </p:cNvPr>
          <p:cNvSpPr txBox="1"/>
          <p:nvPr/>
        </p:nvSpPr>
        <p:spPr>
          <a:xfrm>
            <a:off x="8933019" y="2432690"/>
            <a:ext cx="654050" cy="125099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defTabSz="761970">
              <a:spcBef>
                <a:spcPts val="25"/>
              </a:spcBef>
            </a:pPr>
            <a:endParaRPr sz="3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02134" defTabSz="761970"/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70" name="object 143">
            <a:extLst>
              <a:ext uri="{FF2B5EF4-FFF2-40B4-BE49-F238E27FC236}">
                <a16:creationId xmlns:a16="http://schemas.microsoft.com/office/drawing/2014/main" id="{3848E73C-BACD-5E6F-D425-0915121AE3CC}"/>
              </a:ext>
            </a:extLst>
          </p:cNvPr>
          <p:cNvGrpSpPr/>
          <p:nvPr/>
        </p:nvGrpSpPr>
        <p:grpSpPr>
          <a:xfrm>
            <a:off x="9600595" y="2428722"/>
            <a:ext cx="661988" cy="189441"/>
            <a:chOff x="11520714" y="3098723"/>
            <a:chExt cx="794385" cy="227329"/>
          </a:xfrm>
        </p:grpSpPr>
        <p:sp>
          <p:nvSpPr>
            <p:cNvPr id="171" name="object 144">
              <a:extLst>
                <a:ext uri="{FF2B5EF4-FFF2-40B4-BE49-F238E27FC236}">
                  <a16:creationId xmlns:a16="http://schemas.microsoft.com/office/drawing/2014/main" id="{EC7E5C92-DA46-6637-0FFF-772ADA7D1261}"/>
                </a:ext>
              </a:extLst>
            </p:cNvPr>
            <p:cNvSpPr/>
            <p:nvPr/>
          </p:nvSpPr>
          <p:spPr>
            <a:xfrm>
              <a:off x="11525477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2" name="object 145">
              <a:extLst>
                <a:ext uri="{FF2B5EF4-FFF2-40B4-BE49-F238E27FC236}">
                  <a16:creationId xmlns:a16="http://schemas.microsoft.com/office/drawing/2014/main" id="{165099BE-8F62-5E19-DBB0-5BA1E421F2D1}"/>
                </a:ext>
              </a:extLst>
            </p:cNvPr>
            <p:cNvSpPr/>
            <p:nvPr/>
          </p:nvSpPr>
          <p:spPr>
            <a:xfrm>
              <a:off x="11525477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3" name="object 146">
            <a:extLst>
              <a:ext uri="{FF2B5EF4-FFF2-40B4-BE49-F238E27FC236}">
                <a16:creationId xmlns:a16="http://schemas.microsoft.com/office/drawing/2014/main" id="{D4CCAE34-B117-9310-7538-2779BBA7A109}"/>
              </a:ext>
            </a:extLst>
          </p:cNvPr>
          <p:cNvSpPr txBox="1"/>
          <p:nvPr/>
        </p:nvSpPr>
        <p:spPr>
          <a:xfrm>
            <a:off x="9807108" y="2480433"/>
            <a:ext cx="2603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74" name="object 147">
            <a:extLst>
              <a:ext uri="{FF2B5EF4-FFF2-40B4-BE49-F238E27FC236}">
                <a16:creationId xmlns:a16="http://schemas.microsoft.com/office/drawing/2014/main" id="{05D393A0-AFC7-9074-3E52-C312F2233B9F}"/>
              </a:ext>
            </a:extLst>
          </p:cNvPr>
          <p:cNvGrpSpPr/>
          <p:nvPr/>
        </p:nvGrpSpPr>
        <p:grpSpPr>
          <a:xfrm>
            <a:off x="10272141" y="2428722"/>
            <a:ext cx="661988" cy="189441"/>
            <a:chOff x="12326569" y="3098723"/>
            <a:chExt cx="794385" cy="227329"/>
          </a:xfrm>
        </p:grpSpPr>
        <p:sp>
          <p:nvSpPr>
            <p:cNvPr id="175" name="object 148">
              <a:extLst>
                <a:ext uri="{FF2B5EF4-FFF2-40B4-BE49-F238E27FC236}">
                  <a16:creationId xmlns:a16="http://schemas.microsoft.com/office/drawing/2014/main" id="{3EAFAA97-740B-10E2-4BCF-0EB7518DD615}"/>
                </a:ext>
              </a:extLst>
            </p:cNvPr>
            <p:cNvSpPr/>
            <p:nvPr/>
          </p:nvSpPr>
          <p:spPr>
            <a:xfrm>
              <a:off x="12331331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object 149">
              <a:extLst>
                <a:ext uri="{FF2B5EF4-FFF2-40B4-BE49-F238E27FC236}">
                  <a16:creationId xmlns:a16="http://schemas.microsoft.com/office/drawing/2014/main" id="{14730F46-5059-E5F3-3718-436902D3FD42}"/>
                </a:ext>
              </a:extLst>
            </p:cNvPr>
            <p:cNvSpPr/>
            <p:nvPr/>
          </p:nvSpPr>
          <p:spPr>
            <a:xfrm>
              <a:off x="12331331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7" name="object 150">
            <a:extLst>
              <a:ext uri="{FF2B5EF4-FFF2-40B4-BE49-F238E27FC236}">
                <a16:creationId xmlns:a16="http://schemas.microsoft.com/office/drawing/2014/main" id="{6BA3E237-3CD9-C09A-CD70-55A14166E7CB}"/>
              </a:ext>
            </a:extLst>
          </p:cNvPr>
          <p:cNvSpPr txBox="1"/>
          <p:nvPr/>
        </p:nvSpPr>
        <p:spPr>
          <a:xfrm>
            <a:off x="10478653" y="2480433"/>
            <a:ext cx="2603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78" name="object 151">
            <a:extLst>
              <a:ext uri="{FF2B5EF4-FFF2-40B4-BE49-F238E27FC236}">
                <a16:creationId xmlns:a16="http://schemas.microsoft.com/office/drawing/2014/main" id="{01E88AC8-9EBF-6DC7-772B-511EF058873B}"/>
              </a:ext>
            </a:extLst>
          </p:cNvPr>
          <p:cNvGrpSpPr/>
          <p:nvPr/>
        </p:nvGrpSpPr>
        <p:grpSpPr>
          <a:xfrm>
            <a:off x="8929051" y="1524358"/>
            <a:ext cx="321733" cy="207962"/>
            <a:chOff x="10714861" y="2013487"/>
            <a:chExt cx="386080" cy="249554"/>
          </a:xfrm>
        </p:grpSpPr>
        <p:sp>
          <p:nvSpPr>
            <p:cNvPr id="179" name="object 152">
              <a:extLst>
                <a:ext uri="{FF2B5EF4-FFF2-40B4-BE49-F238E27FC236}">
                  <a16:creationId xmlns:a16="http://schemas.microsoft.com/office/drawing/2014/main" id="{8974286B-1BF2-597A-ECD2-B60F2DE13D7F}"/>
                </a:ext>
              </a:extLst>
            </p:cNvPr>
            <p:cNvSpPr/>
            <p:nvPr/>
          </p:nvSpPr>
          <p:spPr>
            <a:xfrm>
              <a:off x="10719623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0" name="object 153">
              <a:extLst>
                <a:ext uri="{FF2B5EF4-FFF2-40B4-BE49-F238E27FC236}">
                  <a16:creationId xmlns:a16="http://schemas.microsoft.com/office/drawing/2014/main" id="{A011C7A1-7759-5BD7-A8EC-F3BB9B0B0184}"/>
                </a:ext>
              </a:extLst>
            </p:cNvPr>
            <p:cNvSpPr/>
            <p:nvPr/>
          </p:nvSpPr>
          <p:spPr>
            <a:xfrm>
              <a:off x="10719623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1" name="object 154">
            <a:extLst>
              <a:ext uri="{FF2B5EF4-FFF2-40B4-BE49-F238E27FC236}">
                <a16:creationId xmlns:a16="http://schemas.microsoft.com/office/drawing/2014/main" id="{D9DCA213-7951-E948-82BD-E389B0A9F0D4}"/>
              </a:ext>
            </a:extLst>
          </p:cNvPr>
          <p:cNvSpPr txBox="1"/>
          <p:nvPr/>
        </p:nvSpPr>
        <p:spPr>
          <a:xfrm>
            <a:off x="8933020" y="1528327"/>
            <a:ext cx="313796" cy="136256"/>
          </a:xfrm>
          <a:prstGeom prst="rect">
            <a:avLst/>
          </a:prstGeom>
        </p:spPr>
        <p:txBody>
          <a:bodyPr vert="horz" wrap="square" lIns="0" tIns="1588" rIns="0" bIns="0" rtlCol="0">
            <a:spAutoFit/>
          </a:bodyPr>
          <a:lstStyle/>
          <a:p>
            <a:pPr defTabSz="761970">
              <a:spcBef>
                <a:spcPts val="12"/>
              </a:spcBef>
            </a:pPr>
            <a:endParaRPr sz="45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5722" defTabSz="761970"/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82" name="object 155">
            <a:extLst>
              <a:ext uri="{FF2B5EF4-FFF2-40B4-BE49-F238E27FC236}">
                <a16:creationId xmlns:a16="http://schemas.microsoft.com/office/drawing/2014/main" id="{B22BAFC5-FDAA-9391-98C3-CEEAC79B1AA5}"/>
              </a:ext>
            </a:extLst>
          </p:cNvPr>
          <p:cNvGrpSpPr/>
          <p:nvPr/>
        </p:nvGrpSpPr>
        <p:grpSpPr>
          <a:xfrm>
            <a:off x="9265771" y="1524358"/>
            <a:ext cx="658283" cy="207962"/>
            <a:chOff x="11118925" y="2013487"/>
            <a:chExt cx="789940" cy="249554"/>
          </a:xfrm>
        </p:grpSpPr>
        <p:sp>
          <p:nvSpPr>
            <p:cNvPr id="183" name="object 156">
              <a:extLst>
                <a:ext uri="{FF2B5EF4-FFF2-40B4-BE49-F238E27FC236}">
                  <a16:creationId xmlns:a16="http://schemas.microsoft.com/office/drawing/2014/main" id="{6258A775-AD3E-9789-F8B0-2D9EFCEEEDBF}"/>
                </a:ext>
              </a:extLst>
            </p:cNvPr>
            <p:cNvSpPr/>
            <p:nvPr/>
          </p:nvSpPr>
          <p:spPr>
            <a:xfrm>
              <a:off x="11123687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4" name="object 157">
              <a:extLst>
                <a:ext uri="{FF2B5EF4-FFF2-40B4-BE49-F238E27FC236}">
                  <a16:creationId xmlns:a16="http://schemas.microsoft.com/office/drawing/2014/main" id="{1F59C0B7-D265-651A-9CDA-BE3111AB8E34}"/>
                </a:ext>
              </a:extLst>
            </p:cNvPr>
            <p:cNvSpPr/>
            <p:nvPr/>
          </p:nvSpPr>
          <p:spPr>
            <a:xfrm>
              <a:off x="11123687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5" name="object 158">
              <a:extLst>
                <a:ext uri="{FF2B5EF4-FFF2-40B4-BE49-F238E27FC236}">
                  <a16:creationId xmlns:a16="http://schemas.microsoft.com/office/drawing/2014/main" id="{13B01ACC-ECB8-F3B1-D6D4-931FC3A61FF9}"/>
                </a:ext>
              </a:extLst>
            </p:cNvPr>
            <p:cNvSpPr/>
            <p:nvPr/>
          </p:nvSpPr>
          <p:spPr>
            <a:xfrm>
              <a:off x="11527748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6" name="object 159">
              <a:extLst>
                <a:ext uri="{FF2B5EF4-FFF2-40B4-BE49-F238E27FC236}">
                  <a16:creationId xmlns:a16="http://schemas.microsoft.com/office/drawing/2014/main" id="{C463940A-7B77-301E-6168-F8059F255C30}"/>
                </a:ext>
              </a:extLst>
            </p:cNvPr>
            <p:cNvSpPr/>
            <p:nvPr/>
          </p:nvSpPr>
          <p:spPr>
            <a:xfrm>
              <a:off x="11527748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7" name="object 160">
            <a:extLst>
              <a:ext uri="{FF2B5EF4-FFF2-40B4-BE49-F238E27FC236}">
                <a16:creationId xmlns:a16="http://schemas.microsoft.com/office/drawing/2014/main" id="{95FB6265-054C-0ABE-884E-1F247BFAE490}"/>
              </a:ext>
            </a:extLst>
          </p:cNvPr>
          <p:cNvSpPr txBox="1"/>
          <p:nvPr/>
        </p:nvSpPr>
        <p:spPr>
          <a:xfrm>
            <a:off x="9269740" y="1586352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5722" defTabSz="761970">
              <a:spcBef>
                <a:spcPts val="83"/>
              </a:spcBef>
              <a:tabLst>
                <a:tab pos="422258" algn="l"/>
              </a:tabLst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88" name="object 161">
            <a:extLst>
              <a:ext uri="{FF2B5EF4-FFF2-40B4-BE49-F238E27FC236}">
                <a16:creationId xmlns:a16="http://schemas.microsoft.com/office/drawing/2014/main" id="{DECB4EA7-A3BF-7064-AB23-F961A50C43DE}"/>
              </a:ext>
            </a:extLst>
          </p:cNvPr>
          <p:cNvGrpSpPr/>
          <p:nvPr/>
        </p:nvGrpSpPr>
        <p:grpSpPr>
          <a:xfrm>
            <a:off x="9939206" y="1524358"/>
            <a:ext cx="321733" cy="207962"/>
            <a:chOff x="11927047" y="2013487"/>
            <a:chExt cx="386080" cy="249554"/>
          </a:xfrm>
        </p:grpSpPr>
        <p:sp>
          <p:nvSpPr>
            <p:cNvPr id="189" name="object 162">
              <a:extLst>
                <a:ext uri="{FF2B5EF4-FFF2-40B4-BE49-F238E27FC236}">
                  <a16:creationId xmlns:a16="http://schemas.microsoft.com/office/drawing/2014/main" id="{76EAE23F-79E1-2AE3-E548-AB6FD2DBBD21}"/>
                </a:ext>
              </a:extLst>
            </p:cNvPr>
            <p:cNvSpPr/>
            <p:nvPr/>
          </p:nvSpPr>
          <p:spPr>
            <a:xfrm>
              <a:off x="11931809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0" name="object 163">
              <a:extLst>
                <a:ext uri="{FF2B5EF4-FFF2-40B4-BE49-F238E27FC236}">
                  <a16:creationId xmlns:a16="http://schemas.microsoft.com/office/drawing/2014/main" id="{AAC5CF46-CDBA-D4DD-D808-7CF85B81B77B}"/>
                </a:ext>
              </a:extLst>
            </p:cNvPr>
            <p:cNvSpPr/>
            <p:nvPr/>
          </p:nvSpPr>
          <p:spPr>
            <a:xfrm>
              <a:off x="11931809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1" name="object 164">
            <a:extLst>
              <a:ext uri="{FF2B5EF4-FFF2-40B4-BE49-F238E27FC236}">
                <a16:creationId xmlns:a16="http://schemas.microsoft.com/office/drawing/2014/main" id="{C62E084E-2358-91A9-EB4F-E9EBC8215A92}"/>
              </a:ext>
            </a:extLst>
          </p:cNvPr>
          <p:cNvSpPr txBox="1"/>
          <p:nvPr/>
        </p:nvSpPr>
        <p:spPr>
          <a:xfrm>
            <a:off x="9606457" y="1586352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92" name="object 165">
            <a:extLst>
              <a:ext uri="{FF2B5EF4-FFF2-40B4-BE49-F238E27FC236}">
                <a16:creationId xmlns:a16="http://schemas.microsoft.com/office/drawing/2014/main" id="{0229D712-AE99-FE99-D1C3-66D687C017C7}"/>
              </a:ext>
            </a:extLst>
          </p:cNvPr>
          <p:cNvGrpSpPr/>
          <p:nvPr/>
        </p:nvGrpSpPr>
        <p:grpSpPr>
          <a:xfrm>
            <a:off x="10275924" y="1524358"/>
            <a:ext cx="321733" cy="207962"/>
            <a:chOff x="12331109" y="2013487"/>
            <a:chExt cx="386080" cy="249554"/>
          </a:xfrm>
        </p:grpSpPr>
        <p:sp>
          <p:nvSpPr>
            <p:cNvPr id="193" name="object 166">
              <a:extLst>
                <a:ext uri="{FF2B5EF4-FFF2-40B4-BE49-F238E27FC236}">
                  <a16:creationId xmlns:a16="http://schemas.microsoft.com/office/drawing/2014/main" id="{205FB427-08EB-8952-CCF7-C91C529B8731}"/>
                </a:ext>
              </a:extLst>
            </p:cNvPr>
            <p:cNvSpPr/>
            <p:nvPr/>
          </p:nvSpPr>
          <p:spPr>
            <a:xfrm>
              <a:off x="12335871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4" name="object 167">
              <a:extLst>
                <a:ext uri="{FF2B5EF4-FFF2-40B4-BE49-F238E27FC236}">
                  <a16:creationId xmlns:a16="http://schemas.microsoft.com/office/drawing/2014/main" id="{BD11D5AC-79B1-0904-51D0-DE48D9D41B20}"/>
                </a:ext>
              </a:extLst>
            </p:cNvPr>
            <p:cNvSpPr/>
            <p:nvPr/>
          </p:nvSpPr>
          <p:spPr>
            <a:xfrm>
              <a:off x="12335871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5" name="object 168">
            <a:extLst>
              <a:ext uri="{FF2B5EF4-FFF2-40B4-BE49-F238E27FC236}">
                <a16:creationId xmlns:a16="http://schemas.microsoft.com/office/drawing/2014/main" id="{43ADE1A0-D548-899D-1F7C-6CA75404123F}"/>
              </a:ext>
            </a:extLst>
          </p:cNvPr>
          <p:cNvSpPr txBox="1"/>
          <p:nvPr/>
        </p:nvSpPr>
        <p:spPr>
          <a:xfrm>
            <a:off x="9943175" y="1586352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96" name="object 169">
            <a:extLst>
              <a:ext uri="{FF2B5EF4-FFF2-40B4-BE49-F238E27FC236}">
                <a16:creationId xmlns:a16="http://schemas.microsoft.com/office/drawing/2014/main" id="{9D86ABF1-EC90-B4C7-B710-33A942349C8D}"/>
              </a:ext>
            </a:extLst>
          </p:cNvPr>
          <p:cNvGrpSpPr/>
          <p:nvPr/>
        </p:nvGrpSpPr>
        <p:grpSpPr>
          <a:xfrm>
            <a:off x="10612639" y="1524358"/>
            <a:ext cx="321733" cy="207962"/>
            <a:chOff x="12735166" y="2013487"/>
            <a:chExt cx="386080" cy="249554"/>
          </a:xfrm>
        </p:grpSpPr>
        <p:sp>
          <p:nvSpPr>
            <p:cNvPr id="197" name="object 170">
              <a:extLst>
                <a:ext uri="{FF2B5EF4-FFF2-40B4-BE49-F238E27FC236}">
                  <a16:creationId xmlns:a16="http://schemas.microsoft.com/office/drawing/2014/main" id="{203F1833-4E13-507C-6748-EEF3CC95B346}"/>
                </a:ext>
              </a:extLst>
            </p:cNvPr>
            <p:cNvSpPr/>
            <p:nvPr/>
          </p:nvSpPr>
          <p:spPr>
            <a:xfrm>
              <a:off x="12739928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5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8" name="object 171">
              <a:extLst>
                <a:ext uri="{FF2B5EF4-FFF2-40B4-BE49-F238E27FC236}">
                  <a16:creationId xmlns:a16="http://schemas.microsoft.com/office/drawing/2014/main" id="{1E315004-5D00-6E3C-918D-1745ECA88101}"/>
                </a:ext>
              </a:extLst>
            </p:cNvPr>
            <p:cNvSpPr/>
            <p:nvPr/>
          </p:nvSpPr>
          <p:spPr>
            <a:xfrm>
              <a:off x="12739928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5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9" name="object 172">
            <a:extLst>
              <a:ext uri="{FF2B5EF4-FFF2-40B4-BE49-F238E27FC236}">
                <a16:creationId xmlns:a16="http://schemas.microsoft.com/office/drawing/2014/main" id="{245A56C7-831B-9EE1-98D4-63A45334C462}"/>
              </a:ext>
            </a:extLst>
          </p:cNvPr>
          <p:cNvSpPr txBox="1"/>
          <p:nvPr/>
        </p:nvSpPr>
        <p:spPr>
          <a:xfrm>
            <a:off x="10279893" y="1586352"/>
            <a:ext cx="638704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00" name="object 173">
            <a:extLst>
              <a:ext uri="{FF2B5EF4-FFF2-40B4-BE49-F238E27FC236}">
                <a16:creationId xmlns:a16="http://schemas.microsoft.com/office/drawing/2014/main" id="{FDD5DD81-1D39-3625-6324-8D12B224F689}"/>
              </a:ext>
            </a:extLst>
          </p:cNvPr>
          <p:cNvGrpSpPr/>
          <p:nvPr/>
        </p:nvGrpSpPr>
        <p:grpSpPr>
          <a:xfrm>
            <a:off x="8588666" y="1772745"/>
            <a:ext cx="2392363" cy="1065213"/>
            <a:chOff x="10306399" y="2311551"/>
            <a:chExt cx="2870835" cy="1278255"/>
          </a:xfrm>
        </p:grpSpPr>
        <p:sp>
          <p:nvSpPr>
            <p:cNvPr id="201" name="object 174">
              <a:extLst>
                <a:ext uri="{FF2B5EF4-FFF2-40B4-BE49-F238E27FC236}">
                  <a16:creationId xmlns:a16="http://schemas.microsoft.com/office/drawing/2014/main" id="{51E26E6C-02F9-586B-29A7-83938F5B112D}"/>
                </a:ext>
              </a:extLst>
            </p:cNvPr>
            <p:cNvSpPr/>
            <p:nvPr/>
          </p:nvSpPr>
          <p:spPr>
            <a:xfrm>
              <a:off x="10307987" y="2313138"/>
              <a:ext cx="2867660" cy="748665"/>
            </a:xfrm>
            <a:custGeom>
              <a:avLst/>
              <a:gdLst/>
              <a:ahLst/>
              <a:cxnLst/>
              <a:rect l="l" t="t" r="r" b="b"/>
              <a:pathLst>
                <a:path w="2867659" h="748664">
                  <a:moveTo>
                    <a:pt x="2867609" y="0"/>
                  </a:moveTo>
                  <a:lnTo>
                    <a:pt x="0" y="0"/>
                  </a:lnTo>
                  <a:lnTo>
                    <a:pt x="0" y="748603"/>
                  </a:lnTo>
                  <a:lnTo>
                    <a:pt x="2867609" y="748603"/>
                  </a:lnTo>
                  <a:lnTo>
                    <a:pt x="2867609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" name="object 175">
              <a:extLst>
                <a:ext uri="{FF2B5EF4-FFF2-40B4-BE49-F238E27FC236}">
                  <a16:creationId xmlns:a16="http://schemas.microsoft.com/office/drawing/2014/main" id="{6322F2DB-13B0-3F5C-E709-5E68AC5D978C}"/>
                </a:ext>
              </a:extLst>
            </p:cNvPr>
            <p:cNvSpPr/>
            <p:nvPr/>
          </p:nvSpPr>
          <p:spPr>
            <a:xfrm>
              <a:off x="10307987" y="2313138"/>
              <a:ext cx="2867660" cy="748665"/>
            </a:xfrm>
            <a:custGeom>
              <a:avLst/>
              <a:gdLst/>
              <a:ahLst/>
              <a:cxnLst/>
              <a:rect l="l" t="t" r="r" b="b"/>
              <a:pathLst>
                <a:path w="2867659" h="748664">
                  <a:moveTo>
                    <a:pt x="0" y="0"/>
                  </a:moveTo>
                  <a:lnTo>
                    <a:pt x="2867609" y="0"/>
                  </a:lnTo>
                  <a:lnTo>
                    <a:pt x="2867609" y="748603"/>
                  </a:lnTo>
                  <a:lnTo>
                    <a:pt x="0" y="74860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3" name="object 176">
              <a:extLst>
                <a:ext uri="{FF2B5EF4-FFF2-40B4-BE49-F238E27FC236}">
                  <a16:creationId xmlns:a16="http://schemas.microsoft.com/office/drawing/2014/main" id="{48F9C839-F295-7798-EF84-4B727485A493}"/>
                </a:ext>
              </a:extLst>
            </p:cNvPr>
            <p:cNvSpPr/>
            <p:nvPr/>
          </p:nvSpPr>
          <p:spPr>
            <a:xfrm>
              <a:off x="10307988" y="3367286"/>
              <a:ext cx="2865120" cy="220979"/>
            </a:xfrm>
            <a:custGeom>
              <a:avLst/>
              <a:gdLst/>
              <a:ahLst/>
              <a:cxnLst/>
              <a:rect l="l" t="t" r="r" b="b"/>
              <a:pathLst>
                <a:path w="2865119" h="220979">
                  <a:moveTo>
                    <a:pt x="2864932" y="0"/>
                  </a:moveTo>
                  <a:lnTo>
                    <a:pt x="0" y="0"/>
                  </a:lnTo>
                  <a:lnTo>
                    <a:pt x="0" y="220466"/>
                  </a:lnTo>
                  <a:lnTo>
                    <a:pt x="2864932" y="220466"/>
                  </a:lnTo>
                  <a:lnTo>
                    <a:pt x="286493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4" name="object 177">
              <a:extLst>
                <a:ext uri="{FF2B5EF4-FFF2-40B4-BE49-F238E27FC236}">
                  <a16:creationId xmlns:a16="http://schemas.microsoft.com/office/drawing/2014/main" id="{15494268-AA7E-F967-0DB7-50AEA4BF5FA2}"/>
                </a:ext>
              </a:extLst>
            </p:cNvPr>
            <p:cNvSpPr/>
            <p:nvPr/>
          </p:nvSpPr>
          <p:spPr>
            <a:xfrm>
              <a:off x="10307988" y="3367286"/>
              <a:ext cx="2865120" cy="220979"/>
            </a:xfrm>
            <a:custGeom>
              <a:avLst/>
              <a:gdLst/>
              <a:ahLst/>
              <a:cxnLst/>
              <a:rect l="l" t="t" r="r" b="b"/>
              <a:pathLst>
                <a:path w="2865119" h="220979">
                  <a:moveTo>
                    <a:pt x="0" y="0"/>
                  </a:moveTo>
                  <a:lnTo>
                    <a:pt x="2864932" y="0"/>
                  </a:lnTo>
                  <a:lnTo>
                    <a:pt x="2864932" y="220466"/>
                  </a:lnTo>
                  <a:lnTo>
                    <a:pt x="0" y="22046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5" name="object 178">
            <a:extLst>
              <a:ext uri="{FF2B5EF4-FFF2-40B4-BE49-F238E27FC236}">
                <a16:creationId xmlns:a16="http://schemas.microsoft.com/office/drawing/2014/main" id="{8FA17E75-DA78-D1DB-9B9C-2D642DA4D31F}"/>
              </a:ext>
            </a:extLst>
          </p:cNvPr>
          <p:cNvSpPr txBox="1"/>
          <p:nvPr/>
        </p:nvSpPr>
        <p:spPr>
          <a:xfrm>
            <a:off x="8659166" y="2963033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1</a:t>
            </a:r>
            <a:endParaRPr sz="417">
              <a:latin typeface="Trebuchet MS"/>
              <a:cs typeface="Trebuchet MS"/>
            </a:endParaRPr>
          </a:p>
        </p:txBody>
      </p:sp>
      <p:sp>
        <p:nvSpPr>
          <p:cNvPr id="206" name="object 179">
            <a:extLst>
              <a:ext uri="{FF2B5EF4-FFF2-40B4-BE49-F238E27FC236}">
                <a16:creationId xmlns:a16="http://schemas.microsoft.com/office/drawing/2014/main" id="{BDDCA825-4049-9B38-0745-41EABECA125E}"/>
              </a:ext>
            </a:extLst>
          </p:cNvPr>
          <p:cNvSpPr txBox="1"/>
          <p:nvPr/>
        </p:nvSpPr>
        <p:spPr>
          <a:xfrm>
            <a:off x="8569729" y="2701413"/>
            <a:ext cx="1364192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2653" defTabSz="761970">
              <a:spcBef>
                <a:spcPts val="83"/>
              </a:spcBef>
            </a:pPr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2</a:t>
            </a:r>
            <a:endParaRPr sz="417">
              <a:latin typeface="Trebuchet MS"/>
              <a:cs typeface="Trebuchet MS"/>
            </a:endParaRPr>
          </a:p>
        </p:txBody>
      </p:sp>
      <p:sp>
        <p:nvSpPr>
          <p:cNvPr id="207" name="object 180">
            <a:extLst>
              <a:ext uri="{FF2B5EF4-FFF2-40B4-BE49-F238E27FC236}">
                <a16:creationId xmlns:a16="http://schemas.microsoft.com/office/drawing/2014/main" id="{FF460800-05A1-B2DE-9DAA-5E8D7EC762E1}"/>
              </a:ext>
            </a:extLst>
          </p:cNvPr>
          <p:cNvSpPr txBox="1"/>
          <p:nvPr/>
        </p:nvSpPr>
        <p:spPr>
          <a:xfrm>
            <a:off x="8662174" y="2480433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3</a:t>
            </a:r>
            <a:endParaRPr sz="417">
              <a:latin typeface="Trebuchet MS"/>
              <a:cs typeface="Trebuchet MS"/>
            </a:endParaRPr>
          </a:p>
        </p:txBody>
      </p:sp>
      <p:sp>
        <p:nvSpPr>
          <p:cNvPr id="208" name="object 181">
            <a:extLst>
              <a:ext uri="{FF2B5EF4-FFF2-40B4-BE49-F238E27FC236}">
                <a16:creationId xmlns:a16="http://schemas.microsoft.com/office/drawing/2014/main" id="{83AC9BC4-DA60-05F5-A49A-172EB9B09775}"/>
              </a:ext>
            </a:extLst>
          </p:cNvPr>
          <p:cNvSpPr txBox="1"/>
          <p:nvPr/>
        </p:nvSpPr>
        <p:spPr>
          <a:xfrm>
            <a:off x="8665358" y="2035933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4</a:t>
            </a:r>
            <a:endParaRPr sz="417">
              <a:latin typeface="Trebuchet MS"/>
              <a:cs typeface="Trebuchet MS"/>
            </a:endParaRPr>
          </a:p>
        </p:txBody>
      </p:sp>
      <p:sp>
        <p:nvSpPr>
          <p:cNvPr id="209" name="object 182">
            <a:extLst>
              <a:ext uri="{FF2B5EF4-FFF2-40B4-BE49-F238E27FC236}">
                <a16:creationId xmlns:a16="http://schemas.microsoft.com/office/drawing/2014/main" id="{D2547D81-1485-DE2B-2C52-EE4F185FE48C}"/>
              </a:ext>
            </a:extLst>
          </p:cNvPr>
          <p:cNvSpPr txBox="1"/>
          <p:nvPr/>
        </p:nvSpPr>
        <p:spPr>
          <a:xfrm>
            <a:off x="8662174" y="1576193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5</a:t>
            </a:r>
            <a:endParaRPr sz="417" dirty="0">
              <a:latin typeface="Trebuchet MS"/>
              <a:cs typeface="Trebuchet MS"/>
            </a:endParaRPr>
          </a:p>
        </p:txBody>
      </p:sp>
      <p:sp>
        <p:nvSpPr>
          <p:cNvPr id="210" name="object 183">
            <a:extLst>
              <a:ext uri="{FF2B5EF4-FFF2-40B4-BE49-F238E27FC236}">
                <a16:creationId xmlns:a16="http://schemas.microsoft.com/office/drawing/2014/main" id="{153F273D-A18D-4AE2-36D5-85F5A750408A}"/>
              </a:ext>
            </a:extLst>
          </p:cNvPr>
          <p:cNvSpPr/>
          <p:nvPr/>
        </p:nvSpPr>
        <p:spPr>
          <a:xfrm>
            <a:off x="8428346" y="1769577"/>
            <a:ext cx="137583" cy="623888"/>
          </a:xfrm>
          <a:custGeom>
            <a:avLst/>
            <a:gdLst/>
            <a:ahLst/>
            <a:cxnLst/>
            <a:rect l="l" t="t" r="r" b="b"/>
            <a:pathLst>
              <a:path w="165100" h="748664">
                <a:moveTo>
                  <a:pt x="0" y="748603"/>
                </a:moveTo>
                <a:lnTo>
                  <a:pt x="0" y="0"/>
                </a:lnTo>
                <a:lnTo>
                  <a:pt x="164898" y="0"/>
                </a:lnTo>
                <a:lnTo>
                  <a:pt x="164898" y="748603"/>
                </a:lnTo>
                <a:lnTo>
                  <a:pt x="0" y="748603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1" name="object 184">
            <a:extLst>
              <a:ext uri="{FF2B5EF4-FFF2-40B4-BE49-F238E27FC236}">
                <a16:creationId xmlns:a16="http://schemas.microsoft.com/office/drawing/2014/main" id="{1B2495C1-9E4E-D751-CF5C-9C6B8BEBD181}"/>
              </a:ext>
            </a:extLst>
          </p:cNvPr>
          <p:cNvSpPr txBox="1"/>
          <p:nvPr/>
        </p:nvSpPr>
        <p:spPr>
          <a:xfrm>
            <a:off x="8482660" y="1865498"/>
            <a:ext cx="30778" cy="432858"/>
          </a:xfrm>
          <a:prstGeom prst="rect">
            <a:avLst/>
          </a:prstGeom>
        </p:spPr>
        <p:txBody>
          <a:bodyPr vert="vert270" wrap="square" lIns="0" tIns="9525" rIns="0" bIns="0" rtlCol="0" anchor="ctr">
            <a:spAutoFit/>
          </a:bodyPr>
          <a:lstStyle/>
          <a:p>
            <a:pPr marL="10583" defTabSz="761970">
              <a:spcBef>
                <a:spcPts val="75"/>
              </a:spcBef>
            </a:pPr>
            <a:r>
              <a:rPr sz="200" dirty="0">
                <a:latin typeface="Trebuchet MS"/>
                <a:cs typeface="Trebuchet MS"/>
              </a:rPr>
              <a:t>Platform</a:t>
            </a:r>
            <a:r>
              <a:rPr sz="200" spc="-21" dirty="0">
                <a:latin typeface="Trebuchet MS"/>
                <a:cs typeface="Trebuchet MS"/>
              </a:rPr>
              <a:t> </a:t>
            </a:r>
            <a:r>
              <a:rPr sz="200" spc="-8" dirty="0">
                <a:latin typeface="Trebuchet MS"/>
                <a:cs typeface="Trebuchet MS"/>
              </a:rPr>
              <a:t>architecture</a:t>
            </a:r>
            <a:endParaRPr sz="200">
              <a:latin typeface="Trebuchet MS"/>
              <a:cs typeface="Trebuchet MS"/>
            </a:endParaRPr>
          </a:p>
        </p:txBody>
      </p:sp>
      <p:sp>
        <p:nvSpPr>
          <p:cNvPr id="212" name="object 185">
            <a:extLst>
              <a:ext uri="{FF2B5EF4-FFF2-40B4-BE49-F238E27FC236}">
                <a16:creationId xmlns:a16="http://schemas.microsoft.com/office/drawing/2014/main" id="{7371E6F3-6855-1992-7C8F-2A0D4072AC46}"/>
              </a:ext>
            </a:extLst>
          </p:cNvPr>
          <p:cNvSpPr/>
          <p:nvPr/>
        </p:nvSpPr>
        <p:spPr>
          <a:xfrm>
            <a:off x="8430316" y="2412042"/>
            <a:ext cx="135467" cy="421746"/>
          </a:xfrm>
          <a:custGeom>
            <a:avLst/>
            <a:gdLst/>
            <a:ahLst/>
            <a:cxnLst/>
            <a:rect l="l" t="t" r="r" b="b"/>
            <a:pathLst>
              <a:path w="162559" h="506095">
                <a:moveTo>
                  <a:pt x="0" y="505489"/>
                </a:moveTo>
                <a:lnTo>
                  <a:pt x="0" y="0"/>
                </a:lnTo>
                <a:lnTo>
                  <a:pt x="162533" y="0"/>
                </a:lnTo>
                <a:lnTo>
                  <a:pt x="162533" y="505489"/>
                </a:lnTo>
                <a:lnTo>
                  <a:pt x="0" y="505489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3" name="object 186">
            <a:extLst>
              <a:ext uri="{FF2B5EF4-FFF2-40B4-BE49-F238E27FC236}">
                <a16:creationId xmlns:a16="http://schemas.microsoft.com/office/drawing/2014/main" id="{706A42A8-A174-F8B8-DF4F-062E4BB84226}"/>
              </a:ext>
            </a:extLst>
          </p:cNvPr>
          <p:cNvSpPr txBox="1"/>
          <p:nvPr/>
        </p:nvSpPr>
        <p:spPr>
          <a:xfrm>
            <a:off x="8483077" y="2467498"/>
            <a:ext cx="29945" cy="308786"/>
          </a:xfrm>
          <a:prstGeom prst="rect">
            <a:avLst/>
          </a:prstGeom>
        </p:spPr>
        <p:txBody>
          <a:bodyPr vert="vert270" wrap="square" lIns="0" tIns="7408" rIns="0" bIns="0" rtlCol="0" anchor="ctr">
            <a:spAutoFit/>
          </a:bodyPr>
          <a:lstStyle/>
          <a:p>
            <a:pPr marL="10583" marR="4233" indent="30161" defTabSz="761970">
              <a:lnSpc>
                <a:spcPct val="104200"/>
              </a:lnSpc>
              <a:spcBef>
                <a:spcPts val="58"/>
              </a:spcBef>
            </a:pPr>
            <a:r>
              <a:rPr sz="200" spc="4" dirty="0">
                <a:latin typeface="Trebuchet MS"/>
                <a:cs typeface="Trebuchet MS"/>
              </a:rPr>
              <a:t>Network </a:t>
            </a:r>
            <a:r>
              <a:rPr sz="200" spc="8" dirty="0">
                <a:latin typeface="Trebuchet MS"/>
                <a:cs typeface="Trebuchet MS"/>
              </a:rPr>
              <a:t> </a:t>
            </a:r>
            <a:r>
              <a:rPr sz="200" dirty="0">
                <a:latin typeface="Trebuchet MS"/>
                <a:cs typeface="Trebuchet MS"/>
              </a:rPr>
              <a:t>arch</a:t>
            </a:r>
            <a:r>
              <a:rPr sz="200" spc="-4" dirty="0">
                <a:latin typeface="Trebuchet MS"/>
                <a:cs typeface="Trebuchet MS"/>
              </a:rPr>
              <a:t>it</a:t>
            </a:r>
            <a:r>
              <a:rPr sz="200" dirty="0">
                <a:latin typeface="Trebuchet MS"/>
                <a:cs typeface="Trebuchet MS"/>
              </a:rPr>
              <a:t>ec</a:t>
            </a:r>
            <a:r>
              <a:rPr sz="200" spc="-4" dirty="0">
                <a:latin typeface="Trebuchet MS"/>
                <a:cs typeface="Trebuchet MS"/>
              </a:rPr>
              <a:t>t</a:t>
            </a:r>
            <a:r>
              <a:rPr sz="200" spc="-8" dirty="0">
                <a:latin typeface="Trebuchet MS"/>
                <a:cs typeface="Trebuchet MS"/>
              </a:rPr>
              <a:t>u</a:t>
            </a:r>
            <a:r>
              <a:rPr sz="200" dirty="0">
                <a:latin typeface="Trebuchet MS"/>
                <a:cs typeface="Trebuchet MS"/>
              </a:rPr>
              <a:t>re</a:t>
            </a:r>
          </a:p>
        </p:txBody>
      </p:sp>
      <p:sp>
        <p:nvSpPr>
          <p:cNvPr id="214" name="object 187">
            <a:extLst>
              <a:ext uri="{FF2B5EF4-FFF2-40B4-BE49-F238E27FC236}">
                <a16:creationId xmlns:a16="http://schemas.microsoft.com/office/drawing/2014/main" id="{A58C2267-A2FA-CD40-FBE8-96653EF96D64}"/>
              </a:ext>
            </a:extLst>
          </p:cNvPr>
          <p:cNvSpPr/>
          <p:nvPr/>
        </p:nvSpPr>
        <p:spPr>
          <a:xfrm>
            <a:off x="8428346" y="1482521"/>
            <a:ext cx="137583" cy="258233"/>
          </a:xfrm>
          <a:custGeom>
            <a:avLst/>
            <a:gdLst/>
            <a:ahLst/>
            <a:cxnLst/>
            <a:rect l="l" t="t" r="r" b="b"/>
            <a:pathLst>
              <a:path w="165100" h="309880">
                <a:moveTo>
                  <a:pt x="0" y="309400"/>
                </a:moveTo>
                <a:lnTo>
                  <a:pt x="0" y="0"/>
                </a:lnTo>
                <a:lnTo>
                  <a:pt x="164897" y="0"/>
                </a:lnTo>
                <a:lnTo>
                  <a:pt x="164897" y="309400"/>
                </a:lnTo>
                <a:lnTo>
                  <a:pt x="0" y="309400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5" name="object 188">
            <a:extLst>
              <a:ext uri="{FF2B5EF4-FFF2-40B4-BE49-F238E27FC236}">
                <a16:creationId xmlns:a16="http://schemas.microsoft.com/office/drawing/2014/main" id="{DD020FCB-53DF-2673-F36F-4E2815F5AF5B}"/>
              </a:ext>
            </a:extLst>
          </p:cNvPr>
          <p:cNvSpPr txBox="1"/>
          <p:nvPr/>
        </p:nvSpPr>
        <p:spPr>
          <a:xfrm>
            <a:off x="8482660" y="1526205"/>
            <a:ext cx="30778" cy="172508"/>
          </a:xfrm>
          <a:prstGeom prst="rect">
            <a:avLst/>
          </a:prstGeom>
        </p:spPr>
        <p:txBody>
          <a:bodyPr vert="vert270" wrap="square" lIns="0" tIns="9525" rIns="0" bIns="0" rtlCol="0" anchor="ctr">
            <a:spAutoFit/>
          </a:bodyPr>
          <a:lstStyle/>
          <a:p>
            <a:pPr marL="10583" defTabSz="761970">
              <a:spcBef>
                <a:spcPts val="75"/>
              </a:spcBef>
            </a:pPr>
            <a:r>
              <a:rPr sz="200" dirty="0">
                <a:latin typeface="Trebuchet MS"/>
                <a:cs typeface="Trebuchet MS"/>
              </a:rPr>
              <a:t>Product</a:t>
            </a:r>
            <a:endParaRPr sz="200">
              <a:latin typeface="Trebuchet MS"/>
              <a:cs typeface="Trebuchet MS"/>
            </a:endParaRPr>
          </a:p>
        </p:txBody>
      </p:sp>
      <p:sp>
        <p:nvSpPr>
          <p:cNvPr id="216" name="object 189">
            <a:extLst>
              <a:ext uri="{FF2B5EF4-FFF2-40B4-BE49-F238E27FC236}">
                <a16:creationId xmlns:a16="http://schemas.microsoft.com/office/drawing/2014/main" id="{FA0F5BAF-E9DD-A2FC-6BED-E9FEAA7DCD19}"/>
              </a:ext>
            </a:extLst>
          </p:cNvPr>
          <p:cNvSpPr/>
          <p:nvPr/>
        </p:nvSpPr>
        <p:spPr>
          <a:xfrm>
            <a:off x="8428344" y="2862505"/>
            <a:ext cx="137583" cy="263525"/>
          </a:xfrm>
          <a:custGeom>
            <a:avLst/>
            <a:gdLst/>
            <a:ahLst/>
            <a:cxnLst/>
            <a:rect l="l" t="t" r="r" b="b"/>
            <a:pathLst>
              <a:path w="165100" h="316229">
                <a:moveTo>
                  <a:pt x="0" y="316112"/>
                </a:moveTo>
                <a:lnTo>
                  <a:pt x="0" y="0"/>
                </a:lnTo>
                <a:lnTo>
                  <a:pt x="164898" y="0"/>
                </a:lnTo>
                <a:lnTo>
                  <a:pt x="164898" y="316112"/>
                </a:lnTo>
                <a:lnTo>
                  <a:pt x="0" y="316112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7" name="object 190">
            <a:extLst>
              <a:ext uri="{FF2B5EF4-FFF2-40B4-BE49-F238E27FC236}">
                <a16:creationId xmlns:a16="http://schemas.microsoft.com/office/drawing/2014/main" id="{43BD281E-E670-F575-1006-38FEA91ABEA1}"/>
              </a:ext>
            </a:extLst>
          </p:cNvPr>
          <p:cNvSpPr txBox="1"/>
          <p:nvPr/>
        </p:nvSpPr>
        <p:spPr>
          <a:xfrm>
            <a:off x="8467079" y="2869594"/>
            <a:ext cx="61940" cy="251354"/>
          </a:xfrm>
          <a:prstGeom prst="rect">
            <a:avLst/>
          </a:prstGeom>
        </p:spPr>
        <p:txBody>
          <a:bodyPr vert="vert270" wrap="square" lIns="0" tIns="7408" rIns="0" bIns="0" rtlCol="0" anchor="ctr">
            <a:spAutoFit/>
          </a:bodyPr>
          <a:lstStyle/>
          <a:p>
            <a:pPr marL="10583" marR="4233" indent="4762" defTabSz="761970">
              <a:lnSpc>
                <a:spcPct val="104200"/>
              </a:lnSpc>
              <a:spcBef>
                <a:spcPts val="58"/>
              </a:spcBef>
            </a:pPr>
            <a:r>
              <a:rPr sz="200" dirty="0">
                <a:latin typeface="Trebuchet MS"/>
                <a:cs typeface="Trebuchet MS"/>
              </a:rPr>
              <a:t>F</a:t>
            </a:r>
            <a:r>
              <a:rPr sz="200" spc="4" dirty="0">
                <a:latin typeface="Trebuchet MS"/>
                <a:cs typeface="Trebuchet MS"/>
              </a:rPr>
              <a:t>o</a:t>
            </a:r>
            <a:r>
              <a:rPr sz="200" spc="-8" dirty="0">
                <a:latin typeface="Trebuchet MS"/>
                <a:cs typeface="Trebuchet MS"/>
              </a:rPr>
              <a:t>u</a:t>
            </a:r>
            <a:r>
              <a:rPr sz="200" dirty="0">
                <a:latin typeface="Trebuchet MS"/>
                <a:cs typeface="Trebuchet MS"/>
              </a:rPr>
              <a:t>nda</a:t>
            </a:r>
            <a:r>
              <a:rPr sz="200" spc="-4" dirty="0">
                <a:latin typeface="Trebuchet MS"/>
                <a:cs typeface="Trebuchet MS"/>
              </a:rPr>
              <a:t>ti</a:t>
            </a:r>
            <a:r>
              <a:rPr sz="200" spc="4" dirty="0">
                <a:latin typeface="Trebuchet MS"/>
                <a:cs typeface="Trebuchet MS"/>
              </a:rPr>
              <a:t>o</a:t>
            </a:r>
            <a:r>
              <a:rPr sz="200" dirty="0">
                <a:latin typeface="Trebuchet MS"/>
                <a:cs typeface="Trebuchet MS"/>
              </a:rPr>
              <a:t>n  arch</a:t>
            </a:r>
            <a:r>
              <a:rPr sz="200" spc="-4" dirty="0">
                <a:latin typeface="Trebuchet MS"/>
                <a:cs typeface="Trebuchet MS"/>
              </a:rPr>
              <a:t>it</a:t>
            </a:r>
            <a:r>
              <a:rPr sz="200" dirty="0">
                <a:latin typeface="Trebuchet MS"/>
                <a:cs typeface="Trebuchet MS"/>
              </a:rPr>
              <a:t>ec</a:t>
            </a:r>
            <a:r>
              <a:rPr sz="200" spc="-4" dirty="0">
                <a:latin typeface="Trebuchet MS"/>
                <a:cs typeface="Trebuchet MS"/>
              </a:rPr>
              <a:t>t</a:t>
            </a:r>
            <a:r>
              <a:rPr sz="200" spc="-8" dirty="0">
                <a:latin typeface="Trebuchet MS"/>
                <a:cs typeface="Trebuchet MS"/>
              </a:rPr>
              <a:t>u</a:t>
            </a:r>
            <a:r>
              <a:rPr sz="200" dirty="0">
                <a:latin typeface="Trebuchet MS"/>
                <a:cs typeface="Trebuchet MS"/>
              </a:rPr>
              <a:t>re</a:t>
            </a:r>
          </a:p>
        </p:txBody>
      </p:sp>
      <p:grpSp>
        <p:nvGrpSpPr>
          <p:cNvPr id="218" name="object 191">
            <a:extLst>
              <a:ext uri="{FF2B5EF4-FFF2-40B4-BE49-F238E27FC236}">
                <a16:creationId xmlns:a16="http://schemas.microsoft.com/office/drawing/2014/main" id="{47CC391D-144E-150D-FEC4-7B1E1DE9CE96}"/>
              </a:ext>
            </a:extLst>
          </p:cNvPr>
          <p:cNvGrpSpPr/>
          <p:nvPr/>
        </p:nvGrpSpPr>
        <p:grpSpPr>
          <a:xfrm>
            <a:off x="8938638" y="2674584"/>
            <a:ext cx="494242" cy="144463"/>
            <a:chOff x="10726366" y="3393758"/>
            <a:chExt cx="593090" cy="173355"/>
          </a:xfrm>
        </p:grpSpPr>
        <p:sp>
          <p:nvSpPr>
            <p:cNvPr id="219" name="object 192">
              <a:extLst>
                <a:ext uri="{FF2B5EF4-FFF2-40B4-BE49-F238E27FC236}">
                  <a16:creationId xmlns:a16="http://schemas.microsoft.com/office/drawing/2014/main" id="{5D22A129-4B4D-229B-7664-2FC230F5C631}"/>
                </a:ext>
              </a:extLst>
            </p:cNvPr>
            <p:cNvSpPr/>
            <p:nvPr/>
          </p:nvSpPr>
          <p:spPr>
            <a:xfrm>
              <a:off x="10731129" y="3398521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583254" y="0"/>
                  </a:moveTo>
                  <a:lnTo>
                    <a:pt x="0" y="0"/>
                  </a:lnTo>
                  <a:lnTo>
                    <a:pt x="0" y="163214"/>
                  </a:lnTo>
                  <a:lnTo>
                    <a:pt x="583254" y="163214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object 193">
              <a:extLst>
                <a:ext uri="{FF2B5EF4-FFF2-40B4-BE49-F238E27FC236}">
                  <a16:creationId xmlns:a16="http://schemas.microsoft.com/office/drawing/2014/main" id="{5187D3BF-2CCD-22CD-6F47-CB46F173D5D5}"/>
                </a:ext>
              </a:extLst>
            </p:cNvPr>
            <p:cNvSpPr/>
            <p:nvPr/>
          </p:nvSpPr>
          <p:spPr>
            <a:xfrm>
              <a:off x="10731129" y="3398521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0" y="0"/>
                  </a:moveTo>
                  <a:lnTo>
                    <a:pt x="583255" y="0"/>
                  </a:lnTo>
                  <a:lnTo>
                    <a:pt x="583255" y="163214"/>
                  </a:lnTo>
                  <a:lnTo>
                    <a:pt x="0" y="163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1" name="object 194">
            <a:extLst>
              <a:ext uri="{FF2B5EF4-FFF2-40B4-BE49-F238E27FC236}">
                <a16:creationId xmlns:a16="http://schemas.microsoft.com/office/drawing/2014/main" id="{6B1FDF9C-82A1-CBEB-3532-5DC0353218C2}"/>
              </a:ext>
            </a:extLst>
          </p:cNvPr>
          <p:cNvSpPr txBox="1"/>
          <p:nvPr/>
        </p:nvSpPr>
        <p:spPr>
          <a:xfrm>
            <a:off x="9054661" y="2666275"/>
            <a:ext cx="270404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42861" defTabSz="761970">
              <a:lnSpc>
                <a:spcPct val="125000"/>
              </a:lnSpc>
              <a:spcBef>
                <a:spcPts val="83"/>
              </a:spcBef>
            </a:pP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External 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33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22" name="object 195">
            <a:extLst>
              <a:ext uri="{FF2B5EF4-FFF2-40B4-BE49-F238E27FC236}">
                <a16:creationId xmlns:a16="http://schemas.microsoft.com/office/drawing/2014/main" id="{7E74724F-95A6-9536-F0DB-4E70E22A8B69}"/>
              </a:ext>
            </a:extLst>
          </p:cNvPr>
          <p:cNvGrpSpPr/>
          <p:nvPr/>
        </p:nvGrpSpPr>
        <p:grpSpPr>
          <a:xfrm>
            <a:off x="10452888" y="2674563"/>
            <a:ext cx="494242" cy="143933"/>
            <a:chOff x="12543466" y="3393733"/>
            <a:chExt cx="593090" cy="172720"/>
          </a:xfrm>
        </p:grpSpPr>
        <p:sp>
          <p:nvSpPr>
            <p:cNvPr id="223" name="object 196">
              <a:extLst>
                <a:ext uri="{FF2B5EF4-FFF2-40B4-BE49-F238E27FC236}">
                  <a16:creationId xmlns:a16="http://schemas.microsoft.com/office/drawing/2014/main" id="{30F743E4-FF12-9AE5-08A8-135EEEABE3FD}"/>
                </a:ext>
              </a:extLst>
            </p:cNvPr>
            <p:cNvSpPr/>
            <p:nvPr/>
          </p:nvSpPr>
          <p:spPr>
            <a:xfrm>
              <a:off x="12548228" y="3398496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583254" y="0"/>
                  </a:moveTo>
                  <a:lnTo>
                    <a:pt x="0" y="0"/>
                  </a:lnTo>
                  <a:lnTo>
                    <a:pt x="0" y="162665"/>
                  </a:lnTo>
                  <a:lnTo>
                    <a:pt x="583254" y="162665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object 197">
              <a:extLst>
                <a:ext uri="{FF2B5EF4-FFF2-40B4-BE49-F238E27FC236}">
                  <a16:creationId xmlns:a16="http://schemas.microsoft.com/office/drawing/2014/main" id="{9501ED8A-027A-C227-4D67-2D0FB677D5BB}"/>
                </a:ext>
              </a:extLst>
            </p:cNvPr>
            <p:cNvSpPr/>
            <p:nvPr/>
          </p:nvSpPr>
          <p:spPr>
            <a:xfrm>
              <a:off x="12548228" y="3398496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0" y="0"/>
                  </a:moveTo>
                  <a:lnTo>
                    <a:pt x="583255" y="0"/>
                  </a:lnTo>
                  <a:lnTo>
                    <a:pt x="583255" y="162665"/>
                  </a:lnTo>
                  <a:lnTo>
                    <a:pt x="0" y="1626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5" name="object 198">
            <a:extLst>
              <a:ext uri="{FF2B5EF4-FFF2-40B4-BE49-F238E27FC236}">
                <a16:creationId xmlns:a16="http://schemas.microsoft.com/office/drawing/2014/main" id="{D0696309-8B94-89B7-4C76-FA908217AA33}"/>
              </a:ext>
            </a:extLst>
          </p:cNvPr>
          <p:cNvSpPr txBox="1"/>
          <p:nvPr/>
        </p:nvSpPr>
        <p:spPr>
          <a:xfrm>
            <a:off x="9952108" y="2666275"/>
            <a:ext cx="1016000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16455" marR="92070" indent="-41802" defTabSz="761970">
              <a:lnSpc>
                <a:spcPct val="125000"/>
              </a:lnSpc>
              <a:spcBef>
                <a:spcPts val="83"/>
              </a:spcBef>
            </a:pP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Cloud-to</a:t>
            </a:r>
            <a:r>
              <a:rPr sz="333" spc="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JPMC </a:t>
            </a:r>
            <a:r>
              <a:rPr sz="333" spc="-9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26" name="object 199">
            <a:extLst>
              <a:ext uri="{FF2B5EF4-FFF2-40B4-BE49-F238E27FC236}">
                <a16:creationId xmlns:a16="http://schemas.microsoft.com/office/drawing/2014/main" id="{201C3F74-6B94-B5AB-CADE-753A9BA8B1CA}"/>
              </a:ext>
            </a:extLst>
          </p:cNvPr>
          <p:cNvGrpSpPr/>
          <p:nvPr/>
        </p:nvGrpSpPr>
        <p:grpSpPr>
          <a:xfrm>
            <a:off x="9948138" y="2674584"/>
            <a:ext cx="494242" cy="144463"/>
            <a:chOff x="11937766" y="3393758"/>
            <a:chExt cx="593090" cy="173355"/>
          </a:xfrm>
        </p:grpSpPr>
        <p:sp>
          <p:nvSpPr>
            <p:cNvPr id="227" name="object 200">
              <a:extLst>
                <a:ext uri="{FF2B5EF4-FFF2-40B4-BE49-F238E27FC236}">
                  <a16:creationId xmlns:a16="http://schemas.microsoft.com/office/drawing/2014/main" id="{E7E0AC0F-C79D-7F83-1B5D-632F53DC23AF}"/>
                </a:ext>
              </a:extLst>
            </p:cNvPr>
            <p:cNvSpPr/>
            <p:nvPr/>
          </p:nvSpPr>
          <p:spPr>
            <a:xfrm>
              <a:off x="11942529" y="3398521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583254" y="0"/>
                  </a:moveTo>
                  <a:lnTo>
                    <a:pt x="0" y="0"/>
                  </a:lnTo>
                  <a:lnTo>
                    <a:pt x="0" y="163214"/>
                  </a:lnTo>
                  <a:lnTo>
                    <a:pt x="583254" y="163214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8" name="object 201">
              <a:extLst>
                <a:ext uri="{FF2B5EF4-FFF2-40B4-BE49-F238E27FC236}">
                  <a16:creationId xmlns:a16="http://schemas.microsoft.com/office/drawing/2014/main" id="{8E6C74E3-AB4C-BBF4-AB48-2DB17608520C}"/>
                </a:ext>
              </a:extLst>
            </p:cNvPr>
            <p:cNvSpPr/>
            <p:nvPr/>
          </p:nvSpPr>
          <p:spPr>
            <a:xfrm>
              <a:off x="11942529" y="3398521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0" y="0"/>
                  </a:moveTo>
                  <a:lnTo>
                    <a:pt x="583255" y="0"/>
                  </a:lnTo>
                  <a:lnTo>
                    <a:pt x="583255" y="163214"/>
                  </a:lnTo>
                  <a:lnTo>
                    <a:pt x="0" y="163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9" name="object 202">
            <a:extLst>
              <a:ext uri="{FF2B5EF4-FFF2-40B4-BE49-F238E27FC236}">
                <a16:creationId xmlns:a16="http://schemas.microsoft.com/office/drawing/2014/main" id="{3ADDFD0B-9000-DE39-339B-ACA16702E9A1}"/>
              </a:ext>
            </a:extLst>
          </p:cNvPr>
          <p:cNvSpPr txBox="1"/>
          <p:nvPr/>
        </p:nvSpPr>
        <p:spPr>
          <a:xfrm>
            <a:off x="10064161" y="2666276"/>
            <a:ext cx="270404" cy="138798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529" defTabSz="761970">
              <a:spcBef>
                <a:spcPts val="182"/>
              </a:spcBef>
            </a:pPr>
            <a:r>
              <a:rPr sz="333" spc="3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42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33" spc="3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42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761970">
              <a:spcBef>
                <a:spcPts val="100"/>
              </a:spcBef>
            </a:pP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30" name="object 203">
            <a:extLst>
              <a:ext uri="{FF2B5EF4-FFF2-40B4-BE49-F238E27FC236}">
                <a16:creationId xmlns:a16="http://schemas.microsoft.com/office/drawing/2014/main" id="{F5F8E5EE-252B-E04C-0740-9A49474757D6}"/>
              </a:ext>
            </a:extLst>
          </p:cNvPr>
          <p:cNvGrpSpPr/>
          <p:nvPr/>
        </p:nvGrpSpPr>
        <p:grpSpPr>
          <a:xfrm>
            <a:off x="9443388" y="2674563"/>
            <a:ext cx="494242" cy="143933"/>
            <a:chOff x="11332066" y="3393733"/>
            <a:chExt cx="593090" cy="172720"/>
          </a:xfrm>
        </p:grpSpPr>
        <p:sp>
          <p:nvSpPr>
            <p:cNvPr id="231" name="object 204">
              <a:extLst>
                <a:ext uri="{FF2B5EF4-FFF2-40B4-BE49-F238E27FC236}">
                  <a16:creationId xmlns:a16="http://schemas.microsoft.com/office/drawing/2014/main" id="{1B7159E7-5627-9FA7-C665-742740B79455}"/>
                </a:ext>
              </a:extLst>
            </p:cNvPr>
            <p:cNvSpPr/>
            <p:nvPr/>
          </p:nvSpPr>
          <p:spPr>
            <a:xfrm>
              <a:off x="11336828" y="3398496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583254" y="0"/>
                  </a:moveTo>
                  <a:lnTo>
                    <a:pt x="0" y="0"/>
                  </a:lnTo>
                  <a:lnTo>
                    <a:pt x="0" y="162665"/>
                  </a:lnTo>
                  <a:lnTo>
                    <a:pt x="583254" y="162665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object 205">
              <a:extLst>
                <a:ext uri="{FF2B5EF4-FFF2-40B4-BE49-F238E27FC236}">
                  <a16:creationId xmlns:a16="http://schemas.microsoft.com/office/drawing/2014/main" id="{78284F03-5CD5-F378-C514-91CA84BF0CFB}"/>
                </a:ext>
              </a:extLst>
            </p:cNvPr>
            <p:cNvSpPr/>
            <p:nvPr/>
          </p:nvSpPr>
          <p:spPr>
            <a:xfrm>
              <a:off x="11336828" y="3398496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0" y="0"/>
                  </a:moveTo>
                  <a:lnTo>
                    <a:pt x="583255" y="0"/>
                  </a:lnTo>
                  <a:lnTo>
                    <a:pt x="583255" y="162665"/>
                  </a:lnTo>
                  <a:lnTo>
                    <a:pt x="0" y="1626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3" name="object 206">
            <a:extLst>
              <a:ext uri="{FF2B5EF4-FFF2-40B4-BE49-F238E27FC236}">
                <a16:creationId xmlns:a16="http://schemas.microsoft.com/office/drawing/2014/main" id="{06B10E4F-D89C-12D2-6C80-D1FFE9AACD03}"/>
              </a:ext>
            </a:extLst>
          </p:cNvPr>
          <p:cNvSpPr txBox="1"/>
          <p:nvPr/>
        </p:nvSpPr>
        <p:spPr>
          <a:xfrm>
            <a:off x="9559412" y="2666275"/>
            <a:ext cx="270404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8995" defTabSz="761970">
              <a:lnSpc>
                <a:spcPct val="125000"/>
              </a:lnSpc>
              <a:spcBef>
                <a:spcPts val="83"/>
              </a:spcBef>
            </a:pP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33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34" name="object 207">
            <a:extLst>
              <a:ext uri="{FF2B5EF4-FFF2-40B4-BE49-F238E27FC236}">
                <a16:creationId xmlns:a16="http://schemas.microsoft.com/office/drawing/2014/main" id="{6A5D9212-2B2D-0EC5-C11A-B31D34FF286D}"/>
              </a:ext>
            </a:extLst>
          </p:cNvPr>
          <p:cNvGrpSpPr/>
          <p:nvPr/>
        </p:nvGrpSpPr>
        <p:grpSpPr>
          <a:xfrm>
            <a:off x="9273154" y="1788565"/>
            <a:ext cx="318029" cy="114300"/>
            <a:chOff x="11127784" y="2330536"/>
            <a:chExt cx="381635" cy="137160"/>
          </a:xfrm>
        </p:grpSpPr>
        <p:sp>
          <p:nvSpPr>
            <p:cNvPr id="235" name="object 208">
              <a:extLst>
                <a:ext uri="{FF2B5EF4-FFF2-40B4-BE49-F238E27FC236}">
                  <a16:creationId xmlns:a16="http://schemas.microsoft.com/office/drawing/2014/main" id="{2CB3A4A4-F343-20C7-5B63-7CEE63C88551}"/>
                </a:ext>
              </a:extLst>
            </p:cNvPr>
            <p:cNvSpPr/>
            <p:nvPr/>
          </p:nvSpPr>
          <p:spPr>
            <a:xfrm>
              <a:off x="11132546" y="2335298"/>
              <a:ext cx="372110" cy="127635"/>
            </a:xfrm>
            <a:custGeom>
              <a:avLst/>
              <a:gdLst/>
              <a:ahLst/>
              <a:cxnLst/>
              <a:rect l="l" t="t" r="r" b="b"/>
              <a:pathLst>
                <a:path w="372109" h="127635">
                  <a:moveTo>
                    <a:pt x="371631" y="0"/>
                  </a:moveTo>
                  <a:lnTo>
                    <a:pt x="0" y="0"/>
                  </a:lnTo>
                  <a:lnTo>
                    <a:pt x="0" y="127511"/>
                  </a:lnTo>
                  <a:lnTo>
                    <a:pt x="371631" y="127511"/>
                  </a:lnTo>
                  <a:lnTo>
                    <a:pt x="371631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6" name="object 209">
              <a:extLst>
                <a:ext uri="{FF2B5EF4-FFF2-40B4-BE49-F238E27FC236}">
                  <a16:creationId xmlns:a16="http://schemas.microsoft.com/office/drawing/2014/main" id="{E32705E2-CF96-DB0F-3512-AE827674583C}"/>
                </a:ext>
              </a:extLst>
            </p:cNvPr>
            <p:cNvSpPr/>
            <p:nvPr/>
          </p:nvSpPr>
          <p:spPr>
            <a:xfrm>
              <a:off x="11132546" y="2335298"/>
              <a:ext cx="372110" cy="127635"/>
            </a:xfrm>
            <a:custGeom>
              <a:avLst/>
              <a:gdLst/>
              <a:ahLst/>
              <a:cxnLst/>
              <a:rect l="l" t="t" r="r" b="b"/>
              <a:pathLst>
                <a:path w="372109" h="127635">
                  <a:moveTo>
                    <a:pt x="0" y="0"/>
                  </a:moveTo>
                  <a:lnTo>
                    <a:pt x="371632" y="0"/>
                  </a:lnTo>
                  <a:lnTo>
                    <a:pt x="371632" y="127512"/>
                  </a:lnTo>
                  <a:lnTo>
                    <a:pt x="0" y="12751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7" name="object 210">
            <a:extLst>
              <a:ext uri="{FF2B5EF4-FFF2-40B4-BE49-F238E27FC236}">
                <a16:creationId xmlns:a16="http://schemas.microsoft.com/office/drawing/2014/main" id="{42D8ADCB-7B1B-3463-FD49-0DCCA6EDCCDE}"/>
              </a:ext>
            </a:extLst>
          </p:cNvPr>
          <p:cNvSpPr txBox="1"/>
          <p:nvPr/>
        </p:nvSpPr>
        <p:spPr>
          <a:xfrm>
            <a:off x="9340688" y="1782355"/>
            <a:ext cx="193146" cy="11468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5291" defTabSz="761970">
              <a:lnSpc>
                <a:spcPct val="105000"/>
              </a:lnSpc>
              <a:spcBef>
                <a:spcPts val="83"/>
              </a:spcBef>
            </a:pP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y  de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1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38" name="object 211">
            <a:extLst>
              <a:ext uri="{FF2B5EF4-FFF2-40B4-BE49-F238E27FC236}">
                <a16:creationId xmlns:a16="http://schemas.microsoft.com/office/drawing/2014/main" id="{3AD86AA9-4792-6550-9DAD-E384B954836C}"/>
              </a:ext>
            </a:extLst>
          </p:cNvPr>
          <p:cNvSpPr/>
          <p:nvPr/>
        </p:nvSpPr>
        <p:spPr>
          <a:xfrm>
            <a:off x="8296374" y="1482520"/>
            <a:ext cx="99483" cy="1643592"/>
          </a:xfrm>
          <a:custGeom>
            <a:avLst/>
            <a:gdLst/>
            <a:ahLst/>
            <a:cxnLst/>
            <a:rect l="l" t="t" r="r" b="b"/>
            <a:pathLst>
              <a:path w="119379" h="1972310">
                <a:moveTo>
                  <a:pt x="0" y="1972094"/>
                </a:moveTo>
                <a:lnTo>
                  <a:pt x="0" y="0"/>
                </a:lnTo>
                <a:lnTo>
                  <a:pt x="118810" y="0"/>
                </a:lnTo>
                <a:lnTo>
                  <a:pt x="118810" y="1972094"/>
                </a:lnTo>
                <a:lnTo>
                  <a:pt x="0" y="1972094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9" name="object 212">
            <a:extLst>
              <a:ext uri="{FF2B5EF4-FFF2-40B4-BE49-F238E27FC236}">
                <a16:creationId xmlns:a16="http://schemas.microsoft.com/office/drawing/2014/main" id="{89A2BC0A-DE59-A313-63E0-69172B224A61}"/>
              </a:ext>
            </a:extLst>
          </p:cNvPr>
          <p:cNvSpPr txBox="1"/>
          <p:nvPr/>
        </p:nvSpPr>
        <p:spPr>
          <a:xfrm>
            <a:off x="8314023" y="2196269"/>
            <a:ext cx="64185" cy="213783"/>
          </a:xfrm>
          <a:prstGeom prst="rect">
            <a:avLst/>
          </a:prstGeom>
        </p:spPr>
        <p:txBody>
          <a:bodyPr vert="vert270" wrap="square" lIns="0" tIns="8996" rIns="0" bIns="0" rtlCol="0">
            <a:spAutoFit/>
          </a:bodyPr>
          <a:lstStyle/>
          <a:p>
            <a:pPr marL="10583" defTabSz="761970">
              <a:spcBef>
                <a:spcPts val="71"/>
              </a:spcBef>
            </a:pPr>
            <a:r>
              <a:rPr sz="417" spc="-4" dirty="0">
                <a:latin typeface="Trebuchet MS"/>
                <a:cs typeface="Trebuchet MS"/>
              </a:rPr>
              <a:t>Security</a:t>
            </a:r>
            <a:endParaRPr sz="417" dirty="0">
              <a:latin typeface="Trebuchet MS"/>
              <a:cs typeface="Trebuchet MS"/>
            </a:endParaRPr>
          </a:p>
        </p:txBody>
      </p:sp>
      <p:grpSp>
        <p:nvGrpSpPr>
          <p:cNvPr id="240" name="object 213">
            <a:extLst>
              <a:ext uri="{FF2B5EF4-FFF2-40B4-BE49-F238E27FC236}">
                <a16:creationId xmlns:a16="http://schemas.microsoft.com/office/drawing/2014/main" id="{A4D4B88F-ED05-5081-55ED-E2DD7277E98B}"/>
              </a:ext>
            </a:extLst>
          </p:cNvPr>
          <p:cNvGrpSpPr/>
          <p:nvPr/>
        </p:nvGrpSpPr>
        <p:grpSpPr>
          <a:xfrm>
            <a:off x="8932975" y="1914226"/>
            <a:ext cx="660929" cy="171450"/>
            <a:chOff x="10719569" y="2481329"/>
            <a:chExt cx="793115" cy="205740"/>
          </a:xfrm>
        </p:grpSpPr>
        <p:sp>
          <p:nvSpPr>
            <p:cNvPr id="241" name="object 214">
              <a:extLst>
                <a:ext uri="{FF2B5EF4-FFF2-40B4-BE49-F238E27FC236}">
                  <a16:creationId xmlns:a16="http://schemas.microsoft.com/office/drawing/2014/main" id="{B78900AB-66FF-9374-CDFF-82B3E46A5B5D}"/>
                </a:ext>
              </a:extLst>
            </p:cNvPr>
            <p:cNvSpPr/>
            <p:nvPr/>
          </p:nvSpPr>
          <p:spPr>
            <a:xfrm>
              <a:off x="10724332" y="2486092"/>
              <a:ext cx="783590" cy="196215"/>
            </a:xfrm>
            <a:custGeom>
              <a:avLst/>
              <a:gdLst/>
              <a:ahLst/>
              <a:cxnLst/>
              <a:rect l="l" t="t" r="r" b="b"/>
              <a:pathLst>
                <a:path w="783590" h="196214">
                  <a:moveTo>
                    <a:pt x="783189" y="0"/>
                  </a:moveTo>
                  <a:lnTo>
                    <a:pt x="0" y="0"/>
                  </a:lnTo>
                  <a:lnTo>
                    <a:pt x="0" y="195768"/>
                  </a:lnTo>
                  <a:lnTo>
                    <a:pt x="783189" y="195768"/>
                  </a:lnTo>
                  <a:lnTo>
                    <a:pt x="783189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object 215">
              <a:extLst>
                <a:ext uri="{FF2B5EF4-FFF2-40B4-BE49-F238E27FC236}">
                  <a16:creationId xmlns:a16="http://schemas.microsoft.com/office/drawing/2014/main" id="{1CFC2B87-B128-D6D8-759B-DC5D18510BF5}"/>
                </a:ext>
              </a:extLst>
            </p:cNvPr>
            <p:cNvSpPr/>
            <p:nvPr/>
          </p:nvSpPr>
          <p:spPr>
            <a:xfrm>
              <a:off x="10724332" y="2486092"/>
              <a:ext cx="783590" cy="196215"/>
            </a:xfrm>
            <a:custGeom>
              <a:avLst/>
              <a:gdLst/>
              <a:ahLst/>
              <a:cxnLst/>
              <a:rect l="l" t="t" r="r" b="b"/>
              <a:pathLst>
                <a:path w="783590" h="196214">
                  <a:moveTo>
                    <a:pt x="0" y="0"/>
                  </a:moveTo>
                  <a:lnTo>
                    <a:pt x="783190" y="0"/>
                  </a:lnTo>
                  <a:lnTo>
                    <a:pt x="783190" y="195769"/>
                  </a:lnTo>
                  <a:lnTo>
                    <a:pt x="0" y="1957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3" name="object 216">
            <a:extLst>
              <a:ext uri="{FF2B5EF4-FFF2-40B4-BE49-F238E27FC236}">
                <a16:creationId xmlns:a16="http://schemas.microsoft.com/office/drawing/2014/main" id="{AB4964D3-66D5-B094-492B-36243C177330}"/>
              </a:ext>
            </a:extLst>
          </p:cNvPr>
          <p:cNvSpPr txBox="1"/>
          <p:nvPr/>
        </p:nvSpPr>
        <p:spPr>
          <a:xfrm>
            <a:off x="9057558" y="1957193"/>
            <a:ext cx="422275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33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29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44" name="object 217">
            <a:extLst>
              <a:ext uri="{FF2B5EF4-FFF2-40B4-BE49-F238E27FC236}">
                <a16:creationId xmlns:a16="http://schemas.microsoft.com/office/drawing/2014/main" id="{B813DD92-45AD-16E1-A939-F54D2C8A0DF4}"/>
              </a:ext>
            </a:extLst>
          </p:cNvPr>
          <p:cNvGrpSpPr/>
          <p:nvPr/>
        </p:nvGrpSpPr>
        <p:grpSpPr>
          <a:xfrm>
            <a:off x="9602591" y="1787470"/>
            <a:ext cx="733953" cy="587904"/>
            <a:chOff x="11523109" y="2329221"/>
            <a:chExt cx="880744" cy="705485"/>
          </a:xfrm>
        </p:grpSpPr>
        <p:sp>
          <p:nvSpPr>
            <p:cNvPr id="245" name="object 218">
              <a:extLst>
                <a:ext uri="{FF2B5EF4-FFF2-40B4-BE49-F238E27FC236}">
                  <a16:creationId xmlns:a16="http://schemas.microsoft.com/office/drawing/2014/main" id="{AFC57925-2940-DA58-6049-7A41A5FE534B}"/>
                </a:ext>
              </a:extLst>
            </p:cNvPr>
            <p:cNvSpPr/>
            <p:nvPr/>
          </p:nvSpPr>
          <p:spPr>
            <a:xfrm>
              <a:off x="11953512" y="2333984"/>
              <a:ext cx="445134" cy="695960"/>
            </a:xfrm>
            <a:custGeom>
              <a:avLst/>
              <a:gdLst/>
              <a:ahLst/>
              <a:cxnLst/>
              <a:rect l="l" t="t" r="r" b="b"/>
              <a:pathLst>
                <a:path w="445134" h="695960">
                  <a:moveTo>
                    <a:pt x="445042" y="0"/>
                  </a:moveTo>
                  <a:lnTo>
                    <a:pt x="0" y="0"/>
                  </a:lnTo>
                  <a:lnTo>
                    <a:pt x="0" y="695577"/>
                  </a:lnTo>
                  <a:lnTo>
                    <a:pt x="445042" y="695577"/>
                  </a:lnTo>
                  <a:lnTo>
                    <a:pt x="445042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object 219">
              <a:extLst>
                <a:ext uri="{FF2B5EF4-FFF2-40B4-BE49-F238E27FC236}">
                  <a16:creationId xmlns:a16="http://schemas.microsoft.com/office/drawing/2014/main" id="{896C7C9C-2A51-FCE3-EBB1-D272071DB3FE}"/>
                </a:ext>
              </a:extLst>
            </p:cNvPr>
            <p:cNvSpPr/>
            <p:nvPr/>
          </p:nvSpPr>
          <p:spPr>
            <a:xfrm>
              <a:off x="11953512" y="2333984"/>
              <a:ext cx="445134" cy="695960"/>
            </a:xfrm>
            <a:custGeom>
              <a:avLst/>
              <a:gdLst/>
              <a:ahLst/>
              <a:cxnLst/>
              <a:rect l="l" t="t" r="r" b="b"/>
              <a:pathLst>
                <a:path w="445134" h="695960">
                  <a:moveTo>
                    <a:pt x="0" y="0"/>
                  </a:moveTo>
                  <a:lnTo>
                    <a:pt x="445043" y="0"/>
                  </a:lnTo>
                  <a:lnTo>
                    <a:pt x="445043" y="695578"/>
                  </a:lnTo>
                  <a:lnTo>
                    <a:pt x="0" y="6955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object 220">
              <a:extLst>
                <a:ext uri="{FF2B5EF4-FFF2-40B4-BE49-F238E27FC236}">
                  <a16:creationId xmlns:a16="http://schemas.microsoft.com/office/drawing/2014/main" id="{B40A7FFF-419F-F631-F59C-8D0357B62439}"/>
                </a:ext>
              </a:extLst>
            </p:cNvPr>
            <p:cNvSpPr/>
            <p:nvPr/>
          </p:nvSpPr>
          <p:spPr>
            <a:xfrm>
              <a:off x="11527872" y="2333983"/>
              <a:ext cx="407034" cy="347980"/>
            </a:xfrm>
            <a:custGeom>
              <a:avLst/>
              <a:gdLst/>
              <a:ahLst/>
              <a:cxnLst/>
              <a:rect l="l" t="t" r="r" b="b"/>
              <a:pathLst>
                <a:path w="407034" h="347980">
                  <a:moveTo>
                    <a:pt x="406470" y="0"/>
                  </a:moveTo>
                  <a:lnTo>
                    <a:pt x="0" y="0"/>
                  </a:lnTo>
                  <a:lnTo>
                    <a:pt x="0" y="347878"/>
                  </a:lnTo>
                  <a:lnTo>
                    <a:pt x="406470" y="347878"/>
                  </a:lnTo>
                  <a:lnTo>
                    <a:pt x="40647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8" name="object 221">
              <a:extLst>
                <a:ext uri="{FF2B5EF4-FFF2-40B4-BE49-F238E27FC236}">
                  <a16:creationId xmlns:a16="http://schemas.microsoft.com/office/drawing/2014/main" id="{22E810DC-1A9B-B3AE-4914-732873D273EB}"/>
                </a:ext>
              </a:extLst>
            </p:cNvPr>
            <p:cNvSpPr/>
            <p:nvPr/>
          </p:nvSpPr>
          <p:spPr>
            <a:xfrm>
              <a:off x="11527872" y="2333984"/>
              <a:ext cx="407034" cy="347980"/>
            </a:xfrm>
            <a:custGeom>
              <a:avLst/>
              <a:gdLst/>
              <a:ahLst/>
              <a:cxnLst/>
              <a:rect l="l" t="t" r="r" b="b"/>
              <a:pathLst>
                <a:path w="407034" h="347980">
                  <a:moveTo>
                    <a:pt x="0" y="0"/>
                  </a:moveTo>
                  <a:lnTo>
                    <a:pt x="406471" y="0"/>
                  </a:lnTo>
                  <a:lnTo>
                    <a:pt x="406471" y="347878"/>
                  </a:lnTo>
                  <a:lnTo>
                    <a:pt x="0" y="3478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9" name="object 222">
            <a:extLst>
              <a:ext uri="{FF2B5EF4-FFF2-40B4-BE49-F238E27FC236}">
                <a16:creationId xmlns:a16="http://schemas.microsoft.com/office/drawing/2014/main" id="{AAE93502-BC95-F072-90E4-86C2D995604E}"/>
              </a:ext>
            </a:extLst>
          </p:cNvPr>
          <p:cNvSpPr txBox="1"/>
          <p:nvPr/>
        </p:nvSpPr>
        <p:spPr>
          <a:xfrm>
            <a:off x="9648923" y="1863211"/>
            <a:ext cx="265113" cy="13905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70376" defTabSz="761970">
              <a:spcBef>
                <a:spcPts val="83"/>
              </a:spcBef>
            </a:pP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29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50" name="object 223">
            <a:extLst>
              <a:ext uri="{FF2B5EF4-FFF2-40B4-BE49-F238E27FC236}">
                <a16:creationId xmlns:a16="http://schemas.microsoft.com/office/drawing/2014/main" id="{0820A3EB-E31A-9FE9-10FE-BBF02C3FAF91}"/>
              </a:ext>
            </a:extLst>
          </p:cNvPr>
          <p:cNvGrpSpPr/>
          <p:nvPr/>
        </p:nvGrpSpPr>
        <p:grpSpPr>
          <a:xfrm>
            <a:off x="8932974" y="2095106"/>
            <a:ext cx="1017058" cy="280458"/>
            <a:chOff x="10719568" y="2698384"/>
            <a:chExt cx="1220470" cy="336550"/>
          </a:xfrm>
        </p:grpSpPr>
        <p:sp>
          <p:nvSpPr>
            <p:cNvPr id="251" name="object 224">
              <a:extLst>
                <a:ext uri="{FF2B5EF4-FFF2-40B4-BE49-F238E27FC236}">
                  <a16:creationId xmlns:a16="http://schemas.microsoft.com/office/drawing/2014/main" id="{BAAB6E43-D783-DACC-EBA3-6DA49F075CCA}"/>
                </a:ext>
              </a:extLst>
            </p:cNvPr>
            <p:cNvSpPr/>
            <p:nvPr/>
          </p:nvSpPr>
          <p:spPr>
            <a:xfrm>
              <a:off x="10724330" y="2703146"/>
              <a:ext cx="1210945" cy="327025"/>
            </a:xfrm>
            <a:custGeom>
              <a:avLst/>
              <a:gdLst/>
              <a:ahLst/>
              <a:cxnLst/>
              <a:rect l="l" t="t" r="r" b="b"/>
              <a:pathLst>
                <a:path w="1210945" h="327025">
                  <a:moveTo>
                    <a:pt x="1210717" y="0"/>
                  </a:moveTo>
                  <a:lnTo>
                    <a:pt x="0" y="0"/>
                  </a:lnTo>
                  <a:lnTo>
                    <a:pt x="0" y="326414"/>
                  </a:lnTo>
                  <a:lnTo>
                    <a:pt x="1210717" y="326414"/>
                  </a:lnTo>
                  <a:lnTo>
                    <a:pt x="1210717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2" name="object 225">
              <a:extLst>
                <a:ext uri="{FF2B5EF4-FFF2-40B4-BE49-F238E27FC236}">
                  <a16:creationId xmlns:a16="http://schemas.microsoft.com/office/drawing/2014/main" id="{425006FB-879E-A0E5-0637-DF62A2D0264C}"/>
                </a:ext>
              </a:extLst>
            </p:cNvPr>
            <p:cNvSpPr/>
            <p:nvPr/>
          </p:nvSpPr>
          <p:spPr>
            <a:xfrm>
              <a:off x="10724330" y="2703146"/>
              <a:ext cx="1210945" cy="327025"/>
            </a:xfrm>
            <a:custGeom>
              <a:avLst/>
              <a:gdLst/>
              <a:ahLst/>
              <a:cxnLst/>
              <a:rect l="l" t="t" r="r" b="b"/>
              <a:pathLst>
                <a:path w="1210945" h="327025">
                  <a:moveTo>
                    <a:pt x="0" y="0"/>
                  </a:moveTo>
                  <a:lnTo>
                    <a:pt x="1210718" y="0"/>
                  </a:lnTo>
                  <a:lnTo>
                    <a:pt x="1210718" y="326414"/>
                  </a:lnTo>
                  <a:lnTo>
                    <a:pt x="0" y="3264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3" name="object 226">
            <a:extLst>
              <a:ext uri="{FF2B5EF4-FFF2-40B4-BE49-F238E27FC236}">
                <a16:creationId xmlns:a16="http://schemas.microsoft.com/office/drawing/2014/main" id="{BDABBC66-4F31-1C59-7862-F4C4A4438B87}"/>
              </a:ext>
            </a:extLst>
          </p:cNvPr>
          <p:cNvSpPr txBox="1"/>
          <p:nvPr/>
        </p:nvSpPr>
        <p:spPr>
          <a:xfrm>
            <a:off x="9323008" y="2193413"/>
            <a:ext cx="2476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54" name="object 227">
            <a:extLst>
              <a:ext uri="{FF2B5EF4-FFF2-40B4-BE49-F238E27FC236}">
                <a16:creationId xmlns:a16="http://schemas.microsoft.com/office/drawing/2014/main" id="{99EB4716-1EF6-B1C2-23BA-59813596AC02}"/>
              </a:ext>
            </a:extLst>
          </p:cNvPr>
          <p:cNvGrpSpPr/>
          <p:nvPr/>
        </p:nvGrpSpPr>
        <p:grpSpPr>
          <a:xfrm>
            <a:off x="10343599" y="1787469"/>
            <a:ext cx="298979" cy="588433"/>
            <a:chOff x="12412318" y="2329220"/>
            <a:chExt cx="358775" cy="706120"/>
          </a:xfrm>
        </p:grpSpPr>
        <p:sp>
          <p:nvSpPr>
            <p:cNvPr id="255" name="object 228">
              <a:extLst>
                <a:ext uri="{FF2B5EF4-FFF2-40B4-BE49-F238E27FC236}">
                  <a16:creationId xmlns:a16="http://schemas.microsoft.com/office/drawing/2014/main" id="{EEAE73DF-1D93-A66E-8090-7D7D8277A55E}"/>
                </a:ext>
              </a:extLst>
            </p:cNvPr>
            <p:cNvSpPr/>
            <p:nvPr/>
          </p:nvSpPr>
          <p:spPr>
            <a:xfrm>
              <a:off x="12417080" y="2333983"/>
              <a:ext cx="349250" cy="696595"/>
            </a:xfrm>
            <a:custGeom>
              <a:avLst/>
              <a:gdLst/>
              <a:ahLst/>
              <a:cxnLst/>
              <a:rect l="l" t="t" r="r" b="b"/>
              <a:pathLst>
                <a:path w="349250" h="696594">
                  <a:moveTo>
                    <a:pt x="348870" y="0"/>
                  </a:moveTo>
                  <a:lnTo>
                    <a:pt x="0" y="0"/>
                  </a:lnTo>
                  <a:lnTo>
                    <a:pt x="0" y="696208"/>
                  </a:lnTo>
                  <a:lnTo>
                    <a:pt x="348870" y="696208"/>
                  </a:lnTo>
                  <a:lnTo>
                    <a:pt x="34887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6" name="object 229">
              <a:extLst>
                <a:ext uri="{FF2B5EF4-FFF2-40B4-BE49-F238E27FC236}">
                  <a16:creationId xmlns:a16="http://schemas.microsoft.com/office/drawing/2014/main" id="{15936F28-29AC-DD91-D5CF-5530A0736095}"/>
                </a:ext>
              </a:extLst>
            </p:cNvPr>
            <p:cNvSpPr/>
            <p:nvPr/>
          </p:nvSpPr>
          <p:spPr>
            <a:xfrm>
              <a:off x="12417080" y="2333983"/>
              <a:ext cx="349250" cy="696595"/>
            </a:xfrm>
            <a:custGeom>
              <a:avLst/>
              <a:gdLst/>
              <a:ahLst/>
              <a:cxnLst/>
              <a:rect l="l" t="t" r="r" b="b"/>
              <a:pathLst>
                <a:path w="349250" h="696594">
                  <a:moveTo>
                    <a:pt x="0" y="0"/>
                  </a:moveTo>
                  <a:lnTo>
                    <a:pt x="348870" y="0"/>
                  </a:lnTo>
                  <a:lnTo>
                    <a:pt x="348870" y="696209"/>
                  </a:lnTo>
                  <a:lnTo>
                    <a:pt x="0" y="6962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7" name="object 230">
            <a:extLst>
              <a:ext uri="{FF2B5EF4-FFF2-40B4-BE49-F238E27FC236}">
                <a16:creationId xmlns:a16="http://schemas.microsoft.com/office/drawing/2014/main" id="{A07BB353-CEEF-D8C6-66F0-769CE5C83FF7}"/>
              </a:ext>
            </a:extLst>
          </p:cNvPr>
          <p:cNvSpPr txBox="1"/>
          <p:nvPr/>
        </p:nvSpPr>
        <p:spPr>
          <a:xfrm>
            <a:off x="9961261" y="2038472"/>
            <a:ext cx="680508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26986" defTabSz="761970">
              <a:spcBef>
                <a:spcPts val="83"/>
              </a:spcBef>
            </a:pP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Microservices</a:t>
            </a:r>
            <a:r>
              <a:rPr sz="417" spc="22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WebApp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58" name="object 231">
            <a:extLst>
              <a:ext uri="{FF2B5EF4-FFF2-40B4-BE49-F238E27FC236}">
                <a16:creationId xmlns:a16="http://schemas.microsoft.com/office/drawing/2014/main" id="{77618DEE-5F2B-62F0-F568-1D1BBFE29786}"/>
              </a:ext>
            </a:extLst>
          </p:cNvPr>
          <p:cNvGrpSpPr/>
          <p:nvPr/>
        </p:nvGrpSpPr>
        <p:grpSpPr>
          <a:xfrm>
            <a:off x="8932973" y="1787469"/>
            <a:ext cx="327025" cy="119063"/>
            <a:chOff x="10719568" y="2329220"/>
            <a:chExt cx="392430" cy="142875"/>
          </a:xfrm>
        </p:grpSpPr>
        <p:sp>
          <p:nvSpPr>
            <p:cNvPr id="259" name="object 232">
              <a:extLst>
                <a:ext uri="{FF2B5EF4-FFF2-40B4-BE49-F238E27FC236}">
                  <a16:creationId xmlns:a16="http://schemas.microsoft.com/office/drawing/2014/main" id="{1C8B37F2-B59C-A1B5-3B70-6F956B7BD61F}"/>
                </a:ext>
              </a:extLst>
            </p:cNvPr>
            <p:cNvSpPr/>
            <p:nvPr/>
          </p:nvSpPr>
          <p:spPr>
            <a:xfrm>
              <a:off x="10724330" y="2333983"/>
              <a:ext cx="382905" cy="133350"/>
            </a:xfrm>
            <a:custGeom>
              <a:avLst/>
              <a:gdLst/>
              <a:ahLst/>
              <a:cxnLst/>
              <a:rect l="l" t="t" r="r" b="b"/>
              <a:pathLst>
                <a:path w="382904" h="133350">
                  <a:moveTo>
                    <a:pt x="382692" y="0"/>
                  </a:moveTo>
                  <a:lnTo>
                    <a:pt x="0" y="0"/>
                  </a:lnTo>
                  <a:lnTo>
                    <a:pt x="0" y="133144"/>
                  </a:lnTo>
                  <a:lnTo>
                    <a:pt x="382692" y="133144"/>
                  </a:lnTo>
                  <a:lnTo>
                    <a:pt x="38269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0" name="object 233">
              <a:extLst>
                <a:ext uri="{FF2B5EF4-FFF2-40B4-BE49-F238E27FC236}">
                  <a16:creationId xmlns:a16="http://schemas.microsoft.com/office/drawing/2014/main" id="{AC49E31A-25D8-79AE-B3B1-A6D0E5DF46E7}"/>
                </a:ext>
              </a:extLst>
            </p:cNvPr>
            <p:cNvSpPr/>
            <p:nvPr/>
          </p:nvSpPr>
          <p:spPr>
            <a:xfrm>
              <a:off x="10724330" y="2333983"/>
              <a:ext cx="382905" cy="133350"/>
            </a:xfrm>
            <a:custGeom>
              <a:avLst/>
              <a:gdLst/>
              <a:ahLst/>
              <a:cxnLst/>
              <a:rect l="l" t="t" r="r" b="b"/>
              <a:pathLst>
                <a:path w="382904" h="133350">
                  <a:moveTo>
                    <a:pt x="0" y="0"/>
                  </a:moveTo>
                  <a:lnTo>
                    <a:pt x="382692" y="0"/>
                  </a:lnTo>
                  <a:lnTo>
                    <a:pt x="382692" y="133144"/>
                  </a:lnTo>
                  <a:lnTo>
                    <a:pt x="0" y="13314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1" name="object 234">
            <a:extLst>
              <a:ext uri="{FF2B5EF4-FFF2-40B4-BE49-F238E27FC236}">
                <a16:creationId xmlns:a16="http://schemas.microsoft.com/office/drawing/2014/main" id="{9A78ACD9-0752-9361-B7C0-E324073AC10E}"/>
              </a:ext>
            </a:extLst>
          </p:cNvPr>
          <p:cNvSpPr txBox="1"/>
          <p:nvPr/>
        </p:nvSpPr>
        <p:spPr>
          <a:xfrm>
            <a:off x="8954844" y="1810295"/>
            <a:ext cx="293688" cy="6191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-1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-1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62" name="object 235">
            <a:extLst>
              <a:ext uri="{FF2B5EF4-FFF2-40B4-BE49-F238E27FC236}">
                <a16:creationId xmlns:a16="http://schemas.microsoft.com/office/drawing/2014/main" id="{12EFEC83-4670-C753-7638-A8FFF979E640}"/>
              </a:ext>
            </a:extLst>
          </p:cNvPr>
          <p:cNvGrpSpPr/>
          <p:nvPr/>
        </p:nvGrpSpPr>
        <p:grpSpPr>
          <a:xfrm>
            <a:off x="10655713" y="1787865"/>
            <a:ext cx="284163" cy="587375"/>
            <a:chOff x="12786855" y="2329696"/>
            <a:chExt cx="340995" cy="704850"/>
          </a:xfrm>
        </p:grpSpPr>
        <p:sp>
          <p:nvSpPr>
            <p:cNvPr id="263" name="object 236">
              <a:extLst>
                <a:ext uri="{FF2B5EF4-FFF2-40B4-BE49-F238E27FC236}">
                  <a16:creationId xmlns:a16="http://schemas.microsoft.com/office/drawing/2014/main" id="{66C94879-29C1-E730-52C7-2BC03A439137}"/>
                </a:ext>
              </a:extLst>
            </p:cNvPr>
            <p:cNvSpPr/>
            <p:nvPr/>
          </p:nvSpPr>
          <p:spPr>
            <a:xfrm>
              <a:off x="12791617" y="2334460"/>
              <a:ext cx="331470" cy="695325"/>
            </a:xfrm>
            <a:custGeom>
              <a:avLst/>
              <a:gdLst/>
              <a:ahLst/>
              <a:cxnLst/>
              <a:rect l="l" t="t" r="r" b="b"/>
              <a:pathLst>
                <a:path w="331469" h="695325">
                  <a:moveTo>
                    <a:pt x="331392" y="0"/>
                  </a:moveTo>
                  <a:lnTo>
                    <a:pt x="0" y="0"/>
                  </a:lnTo>
                  <a:lnTo>
                    <a:pt x="0" y="695101"/>
                  </a:lnTo>
                  <a:lnTo>
                    <a:pt x="331392" y="695101"/>
                  </a:lnTo>
                  <a:lnTo>
                    <a:pt x="33139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4" name="object 237">
              <a:extLst>
                <a:ext uri="{FF2B5EF4-FFF2-40B4-BE49-F238E27FC236}">
                  <a16:creationId xmlns:a16="http://schemas.microsoft.com/office/drawing/2014/main" id="{D0A54618-508E-4222-7C5C-092CC7F89A9E}"/>
                </a:ext>
              </a:extLst>
            </p:cNvPr>
            <p:cNvSpPr/>
            <p:nvPr/>
          </p:nvSpPr>
          <p:spPr>
            <a:xfrm>
              <a:off x="12791617" y="2334459"/>
              <a:ext cx="331470" cy="695325"/>
            </a:xfrm>
            <a:custGeom>
              <a:avLst/>
              <a:gdLst/>
              <a:ahLst/>
              <a:cxnLst/>
              <a:rect l="l" t="t" r="r" b="b"/>
              <a:pathLst>
                <a:path w="331469" h="695325">
                  <a:moveTo>
                    <a:pt x="0" y="0"/>
                  </a:moveTo>
                  <a:lnTo>
                    <a:pt x="331392" y="0"/>
                  </a:lnTo>
                  <a:lnTo>
                    <a:pt x="331392" y="695102"/>
                  </a:lnTo>
                  <a:lnTo>
                    <a:pt x="0" y="69510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5" name="object 238">
            <a:extLst>
              <a:ext uri="{FF2B5EF4-FFF2-40B4-BE49-F238E27FC236}">
                <a16:creationId xmlns:a16="http://schemas.microsoft.com/office/drawing/2014/main" id="{DFF33A2A-4905-4135-9F51-7DFAB3B1944D}"/>
              </a:ext>
            </a:extLst>
          </p:cNvPr>
          <p:cNvSpPr txBox="1"/>
          <p:nvPr/>
        </p:nvSpPr>
        <p:spPr>
          <a:xfrm>
            <a:off x="10347567" y="2038472"/>
            <a:ext cx="5778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358761" defTabSz="761970">
              <a:spcBef>
                <a:spcPts val="83"/>
              </a:spcBef>
            </a:pP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66" name="object 239">
            <a:extLst>
              <a:ext uri="{FF2B5EF4-FFF2-40B4-BE49-F238E27FC236}">
                <a16:creationId xmlns:a16="http://schemas.microsoft.com/office/drawing/2014/main" id="{50754D0E-7F2B-B001-DA51-03B644686E78}"/>
              </a:ext>
            </a:extLst>
          </p:cNvPr>
          <p:cNvGrpSpPr/>
          <p:nvPr/>
        </p:nvGrpSpPr>
        <p:grpSpPr>
          <a:xfrm>
            <a:off x="8565885" y="3931833"/>
            <a:ext cx="2413000" cy="1651000"/>
            <a:chOff x="10279062" y="4902457"/>
            <a:chExt cx="2895600" cy="1981200"/>
          </a:xfrm>
        </p:grpSpPr>
        <p:sp>
          <p:nvSpPr>
            <p:cNvPr id="267" name="object 240">
              <a:extLst>
                <a:ext uri="{FF2B5EF4-FFF2-40B4-BE49-F238E27FC236}">
                  <a16:creationId xmlns:a16="http://schemas.microsoft.com/office/drawing/2014/main" id="{401673B2-EC82-2407-BB53-FEF37F942377}"/>
                </a:ext>
              </a:extLst>
            </p:cNvPr>
            <p:cNvSpPr/>
            <p:nvPr/>
          </p:nvSpPr>
          <p:spPr>
            <a:xfrm>
              <a:off x="10283327" y="4904044"/>
              <a:ext cx="2889885" cy="327660"/>
            </a:xfrm>
            <a:custGeom>
              <a:avLst/>
              <a:gdLst/>
              <a:ahLst/>
              <a:cxnLst/>
              <a:rect l="l" t="t" r="r" b="b"/>
              <a:pathLst>
                <a:path w="2889884" h="327660">
                  <a:moveTo>
                    <a:pt x="2889592" y="0"/>
                  </a:moveTo>
                  <a:lnTo>
                    <a:pt x="0" y="0"/>
                  </a:lnTo>
                  <a:lnTo>
                    <a:pt x="0" y="327168"/>
                  </a:lnTo>
                  <a:lnTo>
                    <a:pt x="2889592" y="327168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object 241">
              <a:extLst>
                <a:ext uri="{FF2B5EF4-FFF2-40B4-BE49-F238E27FC236}">
                  <a16:creationId xmlns:a16="http://schemas.microsoft.com/office/drawing/2014/main" id="{9CBDAE01-0F54-4C62-A865-88609171157C}"/>
                </a:ext>
              </a:extLst>
            </p:cNvPr>
            <p:cNvSpPr/>
            <p:nvPr/>
          </p:nvSpPr>
          <p:spPr>
            <a:xfrm>
              <a:off x="10283327" y="4904045"/>
              <a:ext cx="2889885" cy="327660"/>
            </a:xfrm>
            <a:custGeom>
              <a:avLst/>
              <a:gdLst/>
              <a:ahLst/>
              <a:cxnLst/>
              <a:rect l="l" t="t" r="r" b="b"/>
              <a:pathLst>
                <a:path w="2889884" h="327660">
                  <a:moveTo>
                    <a:pt x="0" y="0"/>
                  </a:moveTo>
                  <a:lnTo>
                    <a:pt x="2889593" y="0"/>
                  </a:lnTo>
                  <a:lnTo>
                    <a:pt x="2889593" y="327168"/>
                  </a:lnTo>
                  <a:lnTo>
                    <a:pt x="0" y="3271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object 242">
              <a:extLst>
                <a:ext uri="{FF2B5EF4-FFF2-40B4-BE49-F238E27FC236}">
                  <a16:creationId xmlns:a16="http://schemas.microsoft.com/office/drawing/2014/main" id="{0D2D5C61-0D20-9B08-2BFD-9605EDCE4278}"/>
                </a:ext>
              </a:extLst>
            </p:cNvPr>
            <p:cNvSpPr/>
            <p:nvPr/>
          </p:nvSpPr>
          <p:spPr>
            <a:xfrm>
              <a:off x="10283327" y="6014419"/>
              <a:ext cx="2889885" cy="278765"/>
            </a:xfrm>
            <a:custGeom>
              <a:avLst/>
              <a:gdLst/>
              <a:ahLst/>
              <a:cxnLst/>
              <a:rect l="l" t="t" r="r" b="b"/>
              <a:pathLst>
                <a:path w="2889884" h="278764">
                  <a:moveTo>
                    <a:pt x="2889592" y="0"/>
                  </a:moveTo>
                  <a:lnTo>
                    <a:pt x="0" y="0"/>
                  </a:lnTo>
                  <a:lnTo>
                    <a:pt x="0" y="278260"/>
                  </a:lnTo>
                  <a:lnTo>
                    <a:pt x="2889592" y="278260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0" name="object 243">
              <a:extLst>
                <a:ext uri="{FF2B5EF4-FFF2-40B4-BE49-F238E27FC236}">
                  <a16:creationId xmlns:a16="http://schemas.microsoft.com/office/drawing/2014/main" id="{5ABB3E8E-4711-EBA8-C727-23F21ED6692C}"/>
                </a:ext>
              </a:extLst>
            </p:cNvPr>
            <p:cNvSpPr/>
            <p:nvPr/>
          </p:nvSpPr>
          <p:spPr>
            <a:xfrm>
              <a:off x="10283327" y="6014420"/>
              <a:ext cx="2889885" cy="278765"/>
            </a:xfrm>
            <a:custGeom>
              <a:avLst/>
              <a:gdLst/>
              <a:ahLst/>
              <a:cxnLst/>
              <a:rect l="l" t="t" r="r" b="b"/>
              <a:pathLst>
                <a:path w="2889884" h="278764">
                  <a:moveTo>
                    <a:pt x="0" y="0"/>
                  </a:moveTo>
                  <a:lnTo>
                    <a:pt x="2889593" y="0"/>
                  </a:lnTo>
                  <a:lnTo>
                    <a:pt x="2889593" y="278260"/>
                  </a:lnTo>
                  <a:lnTo>
                    <a:pt x="0" y="27826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1" name="object 244">
              <a:extLst>
                <a:ext uri="{FF2B5EF4-FFF2-40B4-BE49-F238E27FC236}">
                  <a16:creationId xmlns:a16="http://schemas.microsoft.com/office/drawing/2014/main" id="{05F14EFB-319C-2CB4-62CA-F983F8CAFB8C}"/>
                </a:ext>
              </a:extLst>
            </p:cNvPr>
            <p:cNvSpPr/>
            <p:nvPr/>
          </p:nvSpPr>
          <p:spPr>
            <a:xfrm>
              <a:off x="10280650" y="6554109"/>
              <a:ext cx="2889885" cy="328295"/>
            </a:xfrm>
            <a:custGeom>
              <a:avLst/>
              <a:gdLst/>
              <a:ahLst/>
              <a:cxnLst/>
              <a:rect l="l" t="t" r="r" b="b"/>
              <a:pathLst>
                <a:path w="2889884" h="328295">
                  <a:moveTo>
                    <a:pt x="2889592" y="0"/>
                  </a:moveTo>
                  <a:lnTo>
                    <a:pt x="0" y="0"/>
                  </a:lnTo>
                  <a:lnTo>
                    <a:pt x="0" y="327811"/>
                  </a:lnTo>
                  <a:lnTo>
                    <a:pt x="2889592" y="327811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2" name="object 245">
              <a:extLst>
                <a:ext uri="{FF2B5EF4-FFF2-40B4-BE49-F238E27FC236}">
                  <a16:creationId xmlns:a16="http://schemas.microsoft.com/office/drawing/2014/main" id="{D5703095-D8A5-07AD-0081-C77597FACAEA}"/>
                </a:ext>
              </a:extLst>
            </p:cNvPr>
            <p:cNvSpPr/>
            <p:nvPr/>
          </p:nvSpPr>
          <p:spPr>
            <a:xfrm>
              <a:off x="10280650" y="6554109"/>
              <a:ext cx="2889885" cy="328295"/>
            </a:xfrm>
            <a:custGeom>
              <a:avLst/>
              <a:gdLst/>
              <a:ahLst/>
              <a:cxnLst/>
              <a:rect l="l" t="t" r="r" b="b"/>
              <a:pathLst>
                <a:path w="2889884" h="328295">
                  <a:moveTo>
                    <a:pt x="0" y="0"/>
                  </a:moveTo>
                  <a:lnTo>
                    <a:pt x="2889593" y="0"/>
                  </a:lnTo>
                  <a:lnTo>
                    <a:pt x="2889593" y="327811"/>
                  </a:lnTo>
                  <a:lnTo>
                    <a:pt x="0" y="32781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3" name="object 246">
              <a:extLst>
                <a:ext uri="{FF2B5EF4-FFF2-40B4-BE49-F238E27FC236}">
                  <a16:creationId xmlns:a16="http://schemas.microsoft.com/office/drawing/2014/main" id="{18B82CAA-4265-6872-A626-12801E89F468}"/>
                </a:ext>
              </a:extLst>
            </p:cNvPr>
            <p:cNvSpPr/>
            <p:nvPr/>
          </p:nvSpPr>
          <p:spPr>
            <a:xfrm>
              <a:off x="10703791" y="6578146"/>
              <a:ext cx="2400935" cy="279400"/>
            </a:xfrm>
            <a:custGeom>
              <a:avLst/>
              <a:gdLst/>
              <a:ahLst/>
              <a:cxnLst/>
              <a:rect l="l" t="t" r="r" b="b"/>
              <a:pathLst>
                <a:path w="2400934" h="279400">
                  <a:moveTo>
                    <a:pt x="2400354" y="0"/>
                  </a:moveTo>
                  <a:lnTo>
                    <a:pt x="0" y="0"/>
                  </a:lnTo>
                  <a:lnTo>
                    <a:pt x="0" y="279405"/>
                  </a:lnTo>
                  <a:lnTo>
                    <a:pt x="2400354" y="279405"/>
                  </a:lnTo>
                  <a:lnTo>
                    <a:pt x="24003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4" name="object 247">
              <a:extLst>
                <a:ext uri="{FF2B5EF4-FFF2-40B4-BE49-F238E27FC236}">
                  <a16:creationId xmlns:a16="http://schemas.microsoft.com/office/drawing/2014/main" id="{823EE4E4-B8D1-C7CC-D086-634CE31181E0}"/>
                </a:ext>
              </a:extLst>
            </p:cNvPr>
            <p:cNvSpPr/>
            <p:nvPr/>
          </p:nvSpPr>
          <p:spPr>
            <a:xfrm>
              <a:off x="10703791" y="6578146"/>
              <a:ext cx="2400935" cy="279400"/>
            </a:xfrm>
            <a:custGeom>
              <a:avLst/>
              <a:gdLst/>
              <a:ahLst/>
              <a:cxnLst/>
              <a:rect l="l" t="t" r="r" b="b"/>
              <a:pathLst>
                <a:path w="2400934" h="279400">
                  <a:moveTo>
                    <a:pt x="0" y="0"/>
                  </a:moveTo>
                  <a:lnTo>
                    <a:pt x="2400355" y="0"/>
                  </a:lnTo>
                  <a:lnTo>
                    <a:pt x="2400355" y="279406"/>
                  </a:lnTo>
                  <a:lnTo>
                    <a:pt x="0" y="27940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5" name="object 248">
            <a:extLst>
              <a:ext uri="{FF2B5EF4-FFF2-40B4-BE49-F238E27FC236}">
                <a16:creationId xmlns:a16="http://schemas.microsoft.com/office/drawing/2014/main" id="{6BE39FBC-9996-EE5F-47D4-90F28A9F1A01}"/>
              </a:ext>
            </a:extLst>
          </p:cNvPr>
          <p:cNvSpPr txBox="1"/>
          <p:nvPr/>
        </p:nvSpPr>
        <p:spPr>
          <a:xfrm>
            <a:off x="8919825" y="5328241"/>
            <a:ext cx="2055813" cy="151879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defTabSz="761970">
              <a:spcBef>
                <a:spcPts val="33"/>
              </a:spcBef>
            </a:pPr>
            <a:endParaRPr sz="54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6438" defTabSz="761970">
              <a:spcBef>
                <a:spcPts val="4"/>
              </a:spcBef>
            </a:pP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Roles,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users,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configuration,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encryption,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SIEM,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6" name="object 249">
            <a:extLst>
              <a:ext uri="{FF2B5EF4-FFF2-40B4-BE49-F238E27FC236}">
                <a16:creationId xmlns:a16="http://schemas.microsoft.com/office/drawing/2014/main" id="{7B369557-ED62-9F8F-AB3F-C12B0177F819}"/>
              </a:ext>
            </a:extLst>
          </p:cNvPr>
          <p:cNvGrpSpPr/>
          <p:nvPr/>
        </p:nvGrpSpPr>
        <p:grpSpPr>
          <a:xfrm>
            <a:off x="8906271" y="4879357"/>
            <a:ext cx="661988" cy="189441"/>
            <a:chOff x="10687525" y="6039486"/>
            <a:chExt cx="794385" cy="227329"/>
          </a:xfrm>
        </p:grpSpPr>
        <p:sp>
          <p:nvSpPr>
            <p:cNvPr id="277" name="object 250">
              <a:extLst>
                <a:ext uri="{FF2B5EF4-FFF2-40B4-BE49-F238E27FC236}">
                  <a16:creationId xmlns:a16="http://schemas.microsoft.com/office/drawing/2014/main" id="{37DC2C9F-4BC8-74A3-A205-8E7EA925F8FB}"/>
                </a:ext>
              </a:extLst>
            </p:cNvPr>
            <p:cNvSpPr/>
            <p:nvPr/>
          </p:nvSpPr>
          <p:spPr>
            <a:xfrm>
              <a:off x="10692287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8" name="object 251">
              <a:extLst>
                <a:ext uri="{FF2B5EF4-FFF2-40B4-BE49-F238E27FC236}">
                  <a16:creationId xmlns:a16="http://schemas.microsoft.com/office/drawing/2014/main" id="{39B6B2D7-211C-94A3-9114-54D60EE958D3}"/>
                </a:ext>
              </a:extLst>
            </p:cNvPr>
            <p:cNvSpPr/>
            <p:nvPr/>
          </p:nvSpPr>
          <p:spPr>
            <a:xfrm>
              <a:off x="10692287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9" name="object 252">
            <a:extLst>
              <a:ext uri="{FF2B5EF4-FFF2-40B4-BE49-F238E27FC236}">
                <a16:creationId xmlns:a16="http://schemas.microsoft.com/office/drawing/2014/main" id="{C58B49F7-CA9C-E69E-9B0A-E52DA56ACEB1}"/>
              </a:ext>
            </a:extLst>
          </p:cNvPr>
          <p:cNvSpPr txBox="1"/>
          <p:nvPr/>
        </p:nvSpPr>
        <p:spPr>
          <a:xfrm>
            <a:off x="9112783" y="4931533"/>
            <a:ext cx="2603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0" name="object 253">
            <a:extLst>
              <a:ext uri="{FF2B5EF4-FFF2-40B4-BE49-F238E27FC236}">
                <a16:creationId xmlns:a16="http://schemas.microsoft.com/office/drawing/2014/main" id="{DF581FB7-EEF0-093A-44F7-C081D6EF9A65}"/>
              </a:ext>
            </a:extLst>
          </p:cNvPr>
          <p:cNvGrpSpPr/>
          <p:nvPr/>
        </p:nvGrpSpPr>
        <p:grpSpPr>
          <a:xfrm>
            <a:off x="9577815" y="4879357"/>
            <a:ext cx="661988" cy="189441"/>
            <a:chOff x="11493378" y="6039486"/>
            <a:chExt cx="794385" cy="227329"/>
          </a:xfrm>
        </p:grpSpPr>
        <p:sp>
          <p:nvSpPr>
            <p:cNvPr id="281" name="object 254">
              <a:extLst>
                <a:ext uri="{FF2B5EF4-FFF2-40B4-BE49-F238E27FC236}">
                  <a16:creationId xmlns:a16="http://schemas.microsoft.com/office/drawing/2014/main" id="{E743BFB6-C0CA-AA82-A066-0BC3F101E1E0}"/>
                </a:ext>
              </a:extLst>
            </p:cNvPr>
            <p:cNvSpPr/>
            <p:nvPr/>
          </p:nvSpPr>
          <p:spPr>
            <a:xfrm>
              <a:off x="11498140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2" name="object 255">
              <a:extLst>
                <a:ext uri="{FF2B5EF4-FFF2-40B4-BE49-F238E27FC236}">
                  <a16:creationId xmlns:a16="http://schemas.microsoft.com/office/drawing/2014/main" id="{CD5ED36B-0573-C083-E16D-80AE24C76785}"/>
                </a:ext>
              </a:extLst>
            </p:cNvPr>
            <p:cNvSpPr/>
            <p:nvPr/>
          </p:nvSpPr>
          <p:spPr>
            <a:xfrm>
              <a:off x="11498140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3" name="object 256">
            <a:extLst>
              <a:ext uri="{FF2B5EF4-FFF2-40B4-BE49-F238E27FC236}">
                <a16:creationId xmlns:a16="http://schemas.microsoft.com/office/drawing/2014/main" id="{2439BDB3-7363-8F4A-C3E7-50111B4A5F7A}"/>
              </a:ext>
            </a:extLst>
          </p:cNvPr>
          <p:cNvSpPr txBox="1"/>
          <p:nvPr/>
        </p:nvSpPr>
        <p:spPr>
          <a:xfrm>
            <a:off x="8919825" y="4931533"/>
            <a:ext cx="1316038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64095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4" name="object 257">
            <a:extLst>
              <a:ext uri="{FF2B5EF4-FFF2-40B4-BE49-F238E27FC236}">
                <a16:creationId xmlns:a16="http://schemas.microsoft.com/office/drawing/2014/main" id="{02402876-3546-D065-4201-C573108057F3}"/>
              </a:ext>
            </a:extLst>
          </p:cNvPr>
          <p:cNvGrpSpPr/>
          <p:nvPr/>
        </p:nvGrpSpPr>
        <p:grpSpPr>
          <a:xfrm>
            <a:off x="10249360" y="4879357"/>
            <a:ext cx="661988" cy="189441"/>
            <a:chOff x="12299232" y="6039486"/>
            <a:chExt cx="794385" cy="227329"/>
          </a:xfrm>
        </p:grpSpPr>
        <p:sp>
          <p:nvSpPr>
            <p:cNvPr id="285" name="object 258">
              <a:extLst>
                <a:ext uri="{FF2B5EF4-FFF2-40B4-BE49-F238E27FC236}">
                  <a16:creationId xmlns:a16="http://schemas.microsoft.com/office/drawing/2014/main" id="{5ADCF57A-4E86-1C24-2598-D729349A069B}"/>
                </a:ext>
              </a:extLst>
            </p:cNvPr>
            <p:cNvSpPr/>
            <p:nvPr/>
          </p:nvSpPr>
          <p:spPr>
            <a:xfrm>
              <a:off x="12303994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6" name="object 259">
              <a:extLst>
                <a:ext uri="{FF2B5EF4-FFF2-40B4-BE49-F238E27FC236}">
                  <a16:creationId xmlns:a16="http://schemas.microsoft.com/office/drawing/2014/main" id="{6EC799B9-5157-A4BC-7969-483BA7AA5411}"/>
                </a:ext>
              </a:extLst>
            </p:cNvPr>
            <p:cNvSpPr/>
            <p:nvPr/>
          </p:nvSpPr>
          <p:spPr>
            <a:xfrm>
              <a:off x="12303994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7" name="object 260">
            <a:extLst>
              <a:ext uri="{FF2B5EF4-FFF2-40B4-BE49-F238E27FC236}">
                <a16:creationId xmlns:a16="http://schemas.microsoft.com/office/drawing/2014/main" id="{C1EA4CFD-7C76-E666-0221-6160C78FB115}"/>
              </a:ext>
            </a:extLst>
          </p:cNvPr>
          <p:cNvSpPr txBox="1"/>
          <p:nvPr/>
        </p:nvSpPr>
        <p:spPr>
          <a:xfrm>
            <a:off x="9581784" y="4931533"/>
            <a:ext cx="1384829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73619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8" name="object 261">
            <a:extLst>
              <a:ext uri="{FF2B5EF4-FFF2-40B4-BE49-F238E27FC236}">
                <a16:creationId xmlns:a16="http://schemas.microsoft.com/office/drawing/2014/main" id="{60192DD8-2196-7BA7-881E-62FC5A332014}"/>
              </a:ext>
            </a:extLst>
          </p:cNvPr>
          <p:cNvGrpSpPr/>
          <p:nvPr/>
        </p:nvGrpSpPr>
        <p:grpSpPr>
          <a:xfrm>
            <a:off x="8906271" y="3974994"/>
            <a:ext cx="321733" cy="207962"/>
            <a:chOff x="10687525" y="4954251"/>
            <a:chExt cx="386080" cy="249554"/>
          </a:xfrm>
        </p:grpSpPr>
        <p:sp>
          <p:nvSpPr>
            <p:cNvPr id="289" name="object 262">
              <a:extLst>
                <a:ext uri="{FF2B5EF4-FFF2-40B4-BE49-F238E27FC236}">
                  <a16:creationId xmlns:a16="http://schemas.microsoft.com/office/drawing/2014/main" id="{BCECCD9F-2A83-1AE5-3024-494B108EB5E0}"/>
                </a:ext>
              </a:extLst>
            </p:cNvPr>
            <p:cNvSpPr/>
            <p:nvPr/>
          </p:nvSpPr>
          <p:spPr>
            <a:xfrm>
              <a:off x="10692287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0" name="object 263">
              <a:extLst>
                <a:ext uri="{FF2B5EF4-FFF2-40B4-BE49-F238E27FC236}">
                  <a16:creationId xmlns:a16="http://schemas.microsoft.com/office/drawing/2014/main" id="{DA50ACF4-AF20-B0C5-1901-2CC2E0A2D2E7}"/>
                </a:ext>
              </a:extLst>
            </p:cNvPr>
            <p:cNvSpPr/>
            <p:nvPr/>
          </p:nvSpPr>
          <p:spPr>
            <a:xfrm>
              <a:off x="10692287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1" name="object 264">
            <a:extLst>
              <a:ext uri="{FF2B5EF4-FFF2-40B4-BE49-F238E27FC236}">
                <a16:creationId xmlns:a16="http://schemas.microsoft.com/office/drawing/2014/main" id="{CE77B9F2-6856-5672-155B-1D49E352556D}"/>
              </a:ext>
            </a:extLst>
          </p:cNvPr>
          <p:cNvSpPr txBox="1"/>
          <p:nvPr/>
        </p:nvSpPr>
        <p:spPr>
          <a:xfrm>
            <a:off x="8910240" y="3978963"/>
            <a:ext cx="313796" cy="136790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defTabSz="761970">
              <a:spcBef>
                <a:spcPts val="17"/>
              </a:spcBef>
            </a:pPr>
            <a:endParaRPr sz="45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5722" defTabSz="761970"/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92" name="object 265">
            <a:extLst>
              <a:ext uri="{FF2B5EF4-FFF2-40B4-BE49-F238E27FC236}">
                <a16:creationId xmlns:a16="http://schemas.microsoft.com/office/drawing/2014/main" id="{64C7E1F1-0796-F294-296D-60153B25EC98}"/>
              </a:ext>
            </a:extLst>
          </p:cNvPr>
          <p:cNvGrpSpPr/>
          <p:nvPr/>
        </p:nvGrpSpPr>
        <p:grpSpPr>
          <a:xfrm>
            <a:off x="9242989" y="3974994"/>
            <a:ext cx="658283" cy="207962"/>
            <a:chOff x="11091586" y="4954251"/>
            <a:chExt cx="789940" cy="249554"/>
          </a:xfrm>
        </p:grpSpPr>
        <p:sp>
          <p:nvSpPr>
            <p:cNvPr id="293" name="object 266">
              <a:extLst>
                <a:ext uri="{FF2B5EF4-FFF2-40B4-BE49-F238E27FC236}">
                  <a16:creationId xmlns:a16="http://schemas.microsoft.com/office/drawing/2014/main" id="{4681ED3C-BF89-01C1-9F62-1743C280E68D}"/>
                </a:ext>
              </a:extLst>
            </p:cNvPr>
            <p:cNvSpPr/>
            <p:nvPr/>
          </p:nvSpPr>
          <p:spPr>
            <a:xfrm>
              <a:off x="11096349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4" name="object 267">
              <a:extLst>
                <a:ext uri="{FF2B5EF4-FFF2-40B4-BE49-F238E27FC236}">
                  <a16:creationId xmlns:a16="http://schemas.microsoft.com/office/drawing/2014/main" id="{220CE16E-9DBA-708C-F5D6-E69F04860774}"/>
                </a:ext>
              </a:extLst>
            </p:cNvPr>
            <p:cNvSpPr/>
            <p:nvPr/>
          </p:nvSpPr>
          <p:spPr>
            <a:xfrm>
              <a:off x="11096349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5" name="object 268">
              <a:extLst>
                <a:ext uri="{FF2B5EF4-FFF2-40B4-BE49-F238E27FC236}">
                  <a16:creationId xmlns:a16="http://schemas.microsoft.com/office/drawing/2014/main" id="{E6C70E3D-CE1A-0175-A03E-81397561049F}"/>
                </a:ext>
              </a:extLst>
            </p:cNvPr>
            <p:cNvSpPr/>
            <p:nvPr/>
          </p:nvSpPr>
          <p:spPr>
            <a:xfrm>
              <a:off x="11500410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6" name="object 269">
              <a:extLst>
                <a:ext uri="{FF2B5EF4-FFF2-40B4-BE49-F238E27FC236}">
                  <a16:creationId xmlns:a16="http://schemas.microsoft.com/office/drawing/2014/main" id="{E7407F01-C21B-D5DE-BEFC-E966413D7D56}"/>
                </a:ext>
              </a:extLst>
            </p:cNvPr>
            <p:cNvSpPr/>
            <p:nvPr/>
          </p:nvSpPr>
          <p:spPr>
            <a:xfrm>
              <a:off x="11500410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7" name="object 270">
            <a:extLst>
              <a:ext uri="{FF2B5EF4-FFF2-40B4-BE49-F238E27FC236}">
                <a16:creationId xmlns:a16="http://schemas.microsoft.com/office/drawing/2014/main" id="{86CBCF72-7BE3-A492-9452-298F27D51992}"/>
              </a:ext>
            </a:extLst>
          </p:cNvPr>
          <p:cNvSpPr txBox="1"/>
          <p:nvPr/>
        </p:nvSpPr>
        <p:spPr>
          <a:xfrm>
            <a:off x="9246958" y="4037453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5722" defTabSz="761970">
              <a:spcBef>
                <a:spcPts val="83"/>
              </a:spcBef>
              <a:tabLst>
                <a:tab pos="422258" algn="l"/>
              </a:tabLst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98" name="object 271">
            <a:extLst>
              <a:ext uri="{FF2B5EF4-FFF2-40B4-BE49-F238E27FC236}">
                <a16:creationId xmlns:a16="http://schemas.microsoft.com/office/drawing/2014/main" id="{9D978138-47D5-0620-9481-04706DEC7024}"/>
              </a:ext>
            </a:extLst>
          </p:cNvPr>
          <p:cNvGrpSpPr/>
          <p:nvPr/>
        </p:nvGrpSpPr>
        <p:grpSpPr>
          <a:xfrm>
            <a:off x="9916425" y="3974994"/>
            <a:ext cx="321733" cy="207962"/>
            <a:chOff x="11899710" y="4954251"/>
            <a:chExt cx="386080" cy="249554"/>
          </a:xfrm>
        </p:grpSpPr>
        <p:sp>
          <p:nvSpPr>
            <p:cNvPr id="299" name="object 272">
              <a:extLst>
                <a:ext uri="{FF2B5EF4-FFF2-40B4-BE49-F238E27FC236}">
                  <a16:creationId xmlns:a16="http://schemas.microsoft.com/office/drawing/2014/main" id="{FB7E75B4-6149-6DEA-EFB9-B5E19834C0AD}"/>
                </a:ext>
              </a:extLst>
            </p:cNvPr>
            <p:cNvSpPr/>
            <p:nvPr/>
          </p:nvSpPr>
          <p:spPr>
            <a:xfrm>
              <a:off x="11904473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0" name="object 273">
              <a:extLst>
                <a:ext uri="{FF2B5EF4-FFF2-40B4-BE49-F238E27FC236}">
                  <a16:creationId xmlns:a16="http://schemas.microsoft.com/office/drawing/2014/main" id="{BB5DA69B-790B-3DAA-65CF-C71D5DF0E8BE}"/>
                </a:ext>
              </a:extLst>
            </p:cNvPr>
            <p:cNvSpPr/>
            <p:nvPr/>
          </p:nvSpPr>
          <p:spPr>
            <a:xfrm>
              <a:off x="11904473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1" name="object 274">
            <a:extLst>
              <a:ext uri="{FF2B5EF4-FFF2-40B4-BE49-F238E27FC236}">
                <a16:creationId xmlns:a16="http://schemas.microsoft.com/office/drawing/2014/main" id="{3719D2CF-CD3F-BAD2-1EF5-5FB2D5003039}"/>
              </a:ext>
            </a:extLst>
          </p:cNvPr>
          <p:cNvSpPr txBox="1"/>
          <p:nvPr/>
        </p:nvSpPr>
        <p:spPr>
          <a:xfrm>
            <a:off x="9583676" y="4037453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2" name="object 275">
            <a:extLst>
              <a:ext uri="{FF2B5EF4-FFF2-40B4-BE49-F238E27FC236}">
                <a16:creationId xmlns:a16="http://schemas.microsoft.com/office/drawing/2014/main" id="{3BBE5508-236C-51DD-60D9-917BCF021A4C}"/>
              </a:ext>
            </a:extLst>
          </p:cNvPr>
          <p:cNvGrpSpPr/>
          <p:nvPr/>
        </p:nvGrpSpPr>
        <p:grpSpPr>
          <a:xfrm>
            <a:off x="10253143" y="3974994"/>
            <a:ext cx="321733" cy="207962"/>
            <a:chOff x="12303771" y="4954251"/>
            <a:chExt cx="386080" cy="249554"/>
          </a:xfrm>
        </p:grpSpPr>
        <p:sp>
          <p:nvSpPr>
            <p:cNvPr id="303" name="object 276">
              <a:extLst>
                <a:ext uri="{FF2B5EF4-FFF2-40B4-BE49-F238E27FC236}">
                  <a16:creationId xmlns:a16="http://schemas.microsoft.com/office/drawing/2014/main" id="{76AEF980-15B9-AA81-AF6A-FAA6222B13E9}"/>
                </a:ext>
              </a:extLst>
            </p:cNvPr>
            <p:cNvSpPr/>
            <p:nvPr/>
          </p:nvSpPr>
          <p:spPr>
            <a:xfrm>
              <a:off x="12308533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4" name="object 277">
              <a:extLst>
                <a:ext uri="{FF2B5EF4-FFF2-40B4-BE49-F238E27FC236}">
                  <a16:creationId xmlns:a16="http://schemas.microsoft.com/office/drawing/2014/main" id="{559CE0DA-E23C-7535-93C2-E7EA241D1698}"/>
                </a:ext>
              </a:extLst>
            </p:cNvPr>
            <p:cNvSpPr/>
            <p:nvPr/>
          </p:nvSpPr>
          <p:spPr>
            <a:xfrm>
              <a:off x="12308533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5" name="object 278">
            <a:extLst>
              <a:ext uri="{FF2B5EF4-FFF2-40B4-BE49-F238E27FC236}">
                <a16:creationId xmlns:a16="http://schemas.microsoft.com/office/drawing/2014/main" id="{98842751-B13D-C994-5B0A-7DF5DBAA93EB}"/>
              </a:ext>
            </a:extLst>
          </p:cNvPr>
          <p:cNvSpPr txBox="1"/>
          <p:nvPr/>
        </p:nvSpPr>
        <p:spPr>
          <a:xfrm>
            <a:off x="9920395" y="4037453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6" name="object 279">
            <a:extLst>
              <a:ext uri="{FF2B5EF4-FFF2-40B4-BE49-F238E27FC236}">
                <a16:creationId xmlns:a16="http://schemas.microsoft.com/office/drawing/2014/main" id="{59559718-7BEA-EDAD-308D-5662A498C4C3}"/>
              </a:ext>
            </a:extLst>
          </p:cNvPr>
          <p:cNvGrpSpPr/>
          <p:nvPr/>
        </p:nvGrpSpPr>
        <p:grpSpPr>
          <a:xfrm>
            <a:off x="10589863" y="3974994"/>
            <a:ext cx="321733" cy="207962"/>
            <a:chOff x="12707835" y="4954251"/>
            <a:chExt cx="386080" cy="249554"/>
          </a:xfrm>
        </p:grpSpPr>
        <p:sp>
          <p:nvSpPr>
            <p:cNvPr id="307" name="object 280">
              <a:extLst>
                <a:ext uri="{FF2B5EF4-FFF2-40B4-BE49-F238E27FC236}">
                  <a16:creationId xmlns:a16="http://schemas.microsoft.com/office/drawing/2014/main" id="{84E6457A-5FEF-08E6-F0DD-37E527D3A451}"/>
                </a:ext>
              </a:extLst>
            </p:cNvPr>
            <p:cNvSpPr/>
            <p:nvPr/>
          </p:nvSpPr>
          <p:spPr>
            <a:xfrm>
              <a:off x="12712598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5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8" name="object 281">
              <a:extLst>
                <a:ext uri="{FF2B5EF4-FFF2-40B4-BE49-F238E27FC236}">
                  <a16:creationId xmlns:a16="http://schemas.microsoft.com/office/drawing/2014/main" id="{7807B6CC-77F1-AE53-8CD2-FB1CE9BFC360}"/>
                </a:ext>
              </a:extLst>
            </p:cNvPr>
            <p:cNvSpPr/>
            <p:nvPr/>
          </p:nvSpPr>
          <p:spPr>
            <a:xfrm>
              <a:off x="12712598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5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9" name="object 282">
            <a:extLst>
              <a:ext uri="{FF2B5EF4-FFF2-40B4-BE49-F238E27FC236}">
                <a16:creationId xmlns:a16="http://schemas.microsoft.com/office/drawing/2014/main" id="{04F32FCB-F1A1-52F5-68D1-E64F067C92A8}"/>
              </a:ext>
            </a:extLst>
          </p:cNvPr>
          <p:cNvSpPr txBox="1"/>
          <p:nvPr/>
        </p:nvSpPr>
        <p:spPr>
          <a:xfrm>
            <a:off x="10257111" y="4037453"/>
            <a:ext cx="638704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10" name="object 283">
            <a:extLst>
              <a:ext uri="{FF2B5EF4-FFF2-40B4-BE49-F238E27FC236}">
                <a16:creationId xmlns:a16="http://schemas.microsoft.com/office/drawing/2014/main" id="{A8075AB4-06A1-3B4F-DCCF-718F45277BCB}"/>
              </a:ext>
            </a:extLst>
          </p:cNvPr>
          <p:cNvGrpSpPr/>
          <p:nvPr/>
        </p:nvGrpSpPr>
        <p:grpSpPr>
          <a:xfrm>
            <a:off x="8565887" y="4218892"/>
            <a:ext cx="2413000" cy="1069446"/>
            <a:chOff x="10279064" y="5246927"/>
            <a:chExt cx="2895600" cy="1283335"/>
          </a:xfrm>
        </p:grpSpPr>
        <p:sp>
          <p:nvSpPr>
            <p:cNvPr id="311" name="object 284">
              <a:extLst>
                <a:ext uri="{FF2B5EF4-FFF2-40B4-BE49-F238E27FC236}">
                  <a16:creationId xmlns:a16="http://schemas.microsoft.com/office/drawing/2014/main" id="{68C345E3-2B4D-408D-D8DE-E17832A5D9FA}"/>
                </a:ext>
              </a:extLst>
            </p:cNvPr>
            <p:cNvSpPr/>
            <p:nvPr/>
          </p:nvSpPr>
          <p:spPr>
            <a:xfrm>
              <a:off x="10283327" y="5248514"/>
              <a:ext cx="2889885" cy="748665"/>
            </a:xfrm>
            <a:custGeom>
              <a:avLst/>
              <a:gdLst/>
              <a:ahLst/>
              <a:cxnLst/>
              <a:rect l="l" t="t" r="r" b="b"/>
              <a:pathLst>
                <a:path w="2889884" h="748664">
                  <a:moveTo>
                    <a:pt x="2889592" y="0"/>
                  </a:moveTo>
                  <a:lnTo>
                    <a:pt x="0" y="0"/>
                  </a:lnTo>
                  <a:lnTo>
                    <a:pt x="0" y="748603"/>
                  </a:lnTo>
                  <a:lnTo>
                    <a:pt x="2889592" y="748603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2" name="object 285">
              <a:extLst>
                <a:ext uri="{FF2B5EF4-FFF2-40B4-BE49-F238E27FC236}">
                  <a16:creationId xmlns:a16="http://schemas.microsoft.com/office/drawing/2014/main" id="{E6142A3D-8E30-37A8-8C1A-BC39EA432F88}"/>
                </a:ext>
              </a:extLst>
            </p:cNvPr>
            <p:cNvSpPr/>
            <p:nvPr/>
          </p:nvSpPr>
          <p:spPr>
            <a:xfrm>
              <a:off x="10283327" y="5248514"/>
              <a:ext cx="2889885" cy="748665"/>
            </a:xfrm>
            <a:custGeom>
              <a:avLst/>
              <a:gdLst/>
              <a:ahLst/>
              <a:cxnLst/>
              <a:rect l="l" t="t" r="r" b="b"/>
              <a:pathLst>
                <a:path w="2889884" h="748664">
                  <a:moveTo>
                    <a:pt x="0" y="0"/>
                  </a:moveTo>
                  <a:lnTo>
                    <a:pt x="2889593" y="0"/>
                  </a:lnTo>
                  <a:lnTo>
                    <a:pt x="2889593" y="748603"/>
                  </a:lnTo>
                  <a:lnTo>
                    <a:pt x="0" y="74860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3" name="object 286">
              <a:extLst>
                <a:ext uri="{FF2B5EF4-FFF2-40B4-BE49-F238E27FC236}">
                  <a16:creationId xmlns:a16="http://schemas.microsoft.com/office/drawing/2014/main" id="{421CBDA8-D589-1267-7EF0-36A0B8BCB7D3}"/>
                </a:ext>
              </a:extLst>
            </p:cNvPr>
            <p:cNvSpPr/>
            <p:nvPr/>
          </p:nvSpPr>
          <p:spPr>
            <a:xfrm>
              <a:off x="10280651" y="6308050"/>
              <a:ext cx="2889885" cy="220979"/>
            </a:xfrm>
            <a:custGeom>
              <a:avLst/>
              <a:gdLst/>
              <a:ahLst/>
              <a:cxnLst/>
              <a:rect l="l" t="t" r="r" b="b"/>
              <a:pathLst>
                <a:path w="2889884" h="220979">
                  <a:moveTo>
                    <a:pt x="2889592" y="0"/>
                  </a:moveTo>
                  <a:lnTo>
                    <a:pt x="0" y="0"/>
                  </a:lnTo>
                  <a:lnTo>
                    <a:pt x="0" y="220466"/>
                  </a:lnTo>
                  <a:lnTo>
                    <a:pt x="2889592" y="220466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4" name="object 287">
              <a:extLst>
                <a:ext uri="{FF2B5EF4-FFF2-40B4-BE49-F238E27FC236}">
                  <a16:creationId xmlns:a16="http://schemas.microsoft.com/office/drawing/2014/main" id="{2FAED720-5D4D-DE50-C549-B80B006388DE}"/>
                </a:ext>
              </a:extLst>
            </p:cNvPr>
            <p:cNvSpPr/>
            <p:nvPr/>
          </p:nvSpPr>
          <p:spPr>
            <a:xfrm>
              <a:off x="10280651" y="6308050"/>
              <a:ext cx="2889885" cy="220979"/>
            </a:xfrm>
            <a:custGeom>
              <a:avLst/>
              <a:gdLst/>
              <a:ahLst/>
              <a:cxnLst/>
              <a:rect l="l" t="t" r="r" b="b"/>
              <a:pathLst>
                <a:path w="2889884" h="220979">
                  <a:moveTo>
                    <a:pt x="0" y="0"/>
                  </a:moveTo>
                  <a:lnTo>
                    <a:pt x="2889593" y="0"/>
                  </a:lnTo>
                  <a:lnTo>
                    <a:pt x="2889593" y="220466"/>
                  </a:lnTo>
                  <a:lnTo>
                    <a:pt x="0" y="22046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5" name="object 288">
            <a:extLst>
              <a:ext uri="{FF2B5EF4-FFF2-40B4-BE49-F238E27FC236}">
                <a16:creationId xmlns:a16="http://schemas.microsoft.com/office/drawing/2014/main" id="{C912C507-26C7-F51A-0746-4A51F7CDF816}"/>
              </a:ext>
            </a:extLst>
          </p:cNvPr>
          <p:cNvSpPr txBox="1"/>
          <p:nvPr/>
        </p:nvSpPr>
        <p:spPr>
          <a:xfrm>
            <a:off x="8546949" y="5283919"/>
            <a:ext cx="373063" cy="211596"/>
          </a:xfrm>
          <a:prstGeom prst="rect">
            <a:avLst/>
          </a:prstGeom>
          <a:solidFill>
            <a:srgbClr val="FFFFFF">
              <a:alpha val="1881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defTabSz="761970"/>
            <a:endParaRPr sz="500">
              <a:latin typeface="Times New Roman"/>
              <a:cs typeface="Times New Roman"/>
            </a:endParaRPr>
          </a:p>
          <a:p>
            <a:pPr defTabSz="761970">
              <a:spcBef>
                <a:spcPts val="4"/>
              </a:spcBef>
            </a:pPr>
            <a:endParaRPr sz="458">
              <a:latin typeface="Times New Roman"/>
              <a:cs typeface="Times New Roman"/>
            </a:endParaRPr>
          </a:p>
          <a:p>
            <a:pPr marL="100008" defTabSz="761970"/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1</a:t>
            </a:r>
            <a:endParaRPr sz="417">
              <a:latin typeface="Trebuchet MS"/>
              <a:cs typeface="Trebuchet MS"/>
            </a:endParaRPr>
          </a:p>
        </p:txBody>
      </p:sp>
      <p:sp>
        <p:nvSpPr>
          <p:cNvPr id="316" name="object 289">
            <a:extLst>
              <a:ext uri="{FF2B5EF4-FFF2-40B4-BE49-F238E27FC236}">
                <a16:creationId xmlns:a16="http://schemas.microsoft.com/office/drawing/2014/main" id="{9AC0D699-6ECE-4F5B-3E0D-2011502F36F3}"/>
              </a:ext>
            </a:extLst>
          </p:cNvPr>
          <p:cNvSpPr txBox="1"/>
          <p:nvPr/>
        </p:nvSpPr>
        <p:spPr>
          <a:xfrm>
            <a:off x="8546949" y="5129190"/>
            <a:ext cx="373063" cy="98382"/>
          </a:xfrm>
          <a:prstGeom prst="rect">
            <a:avLst/>
          </a:prstGeom>
          <a:solidFill>
            <a:srgbClr val="FFFFFF">
              <a:alpha val="18818"/>
            </a:srgbClr>
          </a:solidFill>
        </p:spPr>
        <p:txBody>
          <a:bodyPr vert="horz" wrap="square" lIns="0" tIns="33867" rIns="0" bIns="0" rtlCol="0">
            <a:spAutoFit/>
          </a:bodyPr>
          <a:lstStyle/>
          <a:p>
            <a:pPr marL="102653" defTabSz="761970">
              <a:spcBef>
                <a:spcPts val="267"/>
              </a:spcBef>
            </a:pPr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2</a:t>
            </a:r>
            <a:endParaRPr sz="417" dirty="0">
              <a:latin typeface="Trebuchet MS"/>
              <a:cs typeface="Trebuchet MS"/>
            </a:endParaRPr>
          </a:p>
        </p:txBody>
      </p:sp>
      <p:sp>
        <p:nvSpPr>
          <p:cNvPr id="317" name="object 290">
            <a:extLst>
              <a:ext uri="{FF2B5EF4-FFF2-40B4-BE49-F238E27FC236}">
                <a16:creationId xmlns:a16="http://schemas.microsoft.com/office/drawing/2014/main" id="{75674884-F20D-2E36-72C6-EE2F25557187}"/>
              </a:ext>
            </a:extLst>
          </p:cNvPr>
          <p:cNvSpPr txBox="1"/>
          <p:nvPr/>
        </p:nvSpPr>
        <p:spPr>
          <a:xfrm>
            <a:off x="8649977" y="4931533"/>
            <a:ext cx="184679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3</a:t>
            </a:r>
            <a:endParaRPr sz="417">
              <a:latin typeface="Trebuchet MS"/>
              <a:cs typeface="Trebuchet MS"/>
            </a:endParaRPr>
          </a:p>
        </p:txBody>
      </p:sp>
      <p:sp>
        <p:nvSpPr>
          <p:cNvPr id="318" name="object 291">
            <a:extLst>
              <a:ext uri="{FF2B5EF4-FFF2-40B4-BE49-F238E27FC236}">
                <a16:creationId xmlns:a16="http://schemas.microsoft.com/office/drawing/2014/main" id="{77880004-89CE-B889-67C4-BC74A3BCFB15}"/>
              </a:ext>
            </a:extLst>
          </p:cNvPr>
          <p:cNvSpPr txBox="1"/>
          <p:nvPr/>
        </p:nvSpPr>
        <p:spPr>
          <a:xfrm>
            <a:off x="8642578" y="4487033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4</a:t>
            </a:r>
            <a:endParaRPr sz="417">
              <a:latin typeface="Trebuchet MS"/>
              <a:cs typeface="Trebuchet MS"/>
            </a:endParaRPr>
          </a:p>
        </p:txBody>
      </p:sp>
      <p:sp>
        <p:nvSpPr>
          <p:cNvPr id="319" name="object 292">
            <a:extLst>
              <a:ext uri="{FF2B5EF4-FFF2-40B4-BE49-F238E27FC236}">
                <a16:creationId xmlns:a16="http://schemas.microsoft.com/office/drawing/2014/main" id="{E066D906-3666-98A1-394C-05D4B08276B7}"/>
              </a:ext>
            </a:extLst>
          </p:cNvPr>
          <p:cNvSpPr txBox="1"/>
          <p:nvPr/>
        </p:nvSpPr>
        <p:spPr>
          <a:xfrm>
            <a:off x="8639394" y="4027293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latin typeface="Trebuchet MS"/>
                <a:cs typeface="Trebuchet MS"/>
              </a:rPr>
              <a:t>L</a:t>
            </a:r>
            <a:r>
              <a:rPr sz="417" spc="-4" dirty="0">
                <a:latin typeface="Trebuchet MS"/>
                <a:cs typeface="Trebuchet MS"/>
              </a:rPr>
              <a:t>a</a:t>
            </a:r>
            <a:r>
              <a:rPr sz="417" dirty="0">
                <a:latin typeface="Trebuchet MS"/>
                <a:cs typeface="Trebuchet MS"/>
              </a:rPr>
              <a:t>y</a:t>
            </a:r>
            <a:r>
              <a:rPr sz="417" spc="-12" dirty="0">
                <a:latin typeface="Trebuchet MS"/>
                <a:cs typeface="Trebuchet MS"/>
              </a:rPr>
              <a:t>e</a:t>
            </a:r>
            <a:r>
              <a:rPr sz="417" spc="-8" dirty="0">
                <a:latin typeface="Trebuchet MS"/>
                <a:cs typeface="Trebuchet MS"/>
              </a:rPr>
              <a:t>r</a:t>
            </a:r>
            <a:r>
              <a:rPr sz="417" spc="-21" dirty="0">
                <a:latin typeface="Trebuchet MS"/>
                <a:cs typeface="Trebuchet MS"/>
              </a:rPr>
              <a:t> </a:t>
            </a:r>
            <a:r>
              <a:rPr sz="417" spc="25" dirty="0">
                <a:latin typeface="Trebuchet MS"/>
                <a:cs typeface="Trebuchet MS"/>
              </a:rPr>
              <a:t>5</a:t>
            </a:r>
            <a:endParaRPr sz="417" dirty="0">
              <a:latin typeface="Trebuchet MS"/>
              <a:cs typeface="Trebuchet MS"/>
            </a:endParaRPr>
          </a:p>
        </p:txBody>
      </p:sp>
      <p:sp>
        <p:nvSpPr>
          <p:cNvPr id="320" name="object 293">
            <a:extLst>
              <a:ext uri="{FF2B5EF4-FFF2-40B4-BE49-F238E27FC236}">
                <a16:creationId xmlns:a16="http://schemas.microsoft.com/office/drawing/2014/main" id="{E8BFFA6C-4FD2-1DCC-650A-22BB9BDA3B27}"/>
              </a:ext>
            </a:extLst>
          </p:cNvPr>
          <p:cNvSpPr/>
          <p:nvPr/>
        </p:nvSpPr>
        <p:spPr>
          <a:xfrm>
            <a:off x="8405565" y="4220214"/>
            <a:ext cx="137583" cy="623888"/>
          </a:xfrm>
          <a:custGeom>
            <a:avLst/>
            <a:gdLst/>
            <a:ahLst/>
            <a:cxnLst/>
            <a:rect l="l" t="t" r="r" b="b"/>
            <a:pathLst>
              <a:path w="165100" h="748664">
                <a:moveTo>
                  <a:pt x="0" y="748603"/>
                </a:moveTo>
                <a:lnTo>
                  <a:pt x="0" y="0"/>
                </a:lnTo>
                <a:lnTo>
                  <a:pt x="164898" y="0"/>
                </a:lnTo>
                <a:lnTo>
                  <a:pt x="164898" y="748603"/>
                </a:lnTo>
                <a:lnTo>
                  <a:pt x="0" y="748603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1" name="object 294">
            <a:extLst>
              <a:ext uri="{FF2B5EF4-FFF2-40B4-BE49-F238E27FC236}">
                <a16:creationId xmlns:a16="http://schemas.microsoft.com/office/drawing/2014/main" id="{565EDCBA-09BE-61E1-A2E8-720C9BA3D535}"/>
              </a:ext>
            </a:extLst>
          </p:cNvPr>
          <p:cNvSpPr txBox="1"/>
          <p:nvPr/>
        </p:nvSpPr>
        <p:spPr>
          <a:xfrm>
            <a:off x="8458966" y="4316597"/>
            <a:ext cx="30778" cy="432858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0583" algn="ctr" defTabSz="761970">
              <a:spcBef>
                <a:spcPts val="75"/>
              </a:spcBef>
            </a:pPr>
            <a:r>
              <a:rPr sz="200" dirty="0">
                <a:latin typeface="Trebuchet MS"/>
                <a:cs typeface="Trebuchet MS"/>
              </a:rPr>
              <a:t>Platform</a:t>
            </a:r>
            <a:r>
              <a:rPr sz="200" spc="-21" dirty="0">
                <a:latin typeface="Trebuchet MS"/>
                <a:cs typeface="Trebuchet MS"/>
              </a:rPr>
              <a:t> </a:t>
            </a:r>
            <a:r>
              <a:rPr sz="200" spc="-8" dirty="0">
                <a:latin typeface="Trebuchet MS"/>
                <a:cs typeface="Trebuchet MS"/>
              </a:rPr>
              <a:t>architecture</a:t>
            </a:r>
            <a:endParaRPr sz="200">
              <a:latin typeface="Trebuchet MS"/>
              <a:cs typeface="Trebuchet MS"/>
            </a:endParaRPr>
          </a:p>
        </p:txBody>
      </p:sp>
      <p:sp>
        <p:nvSpPr>
          <p:cNvPr id="322" name="object 295">
            <a:extLst>
              <a:ext uri="{FF2B5EF4-FFF2-40B4-BE49-F238E27FC236}">
                <a16:creationId xmlns:a16="http://schemas.microsoft.com/office/drawing/2014/main" id="{DE06B6FC-7C1F-D218-3CDC-E291915F2554}"/>
              </a:ext>
            </a:extLst>
          </p:cNvPr>
          <p:cNvSpPr/>
          <p:nvPr/>
        </p:nvSpPr>
        <p:spPr>
          <a:xfrm>
            <a:off x="8407535" y="4862678"/>
            <a:ext cx="135467" cy="421746"/>
          </a:xfrm>
          <a:custGeom>
            <a:avLst/>
            <a:gdLst/>
            <a:ahLst/>
            <a:cxnLst/>
            <a:rect l="l" t="t" r="r" b="b"/>
            <a:pathLst>
              <a:path w="162559" h="506095">
                <a:moveTo>
                  <a:pt x="0" y="505489"/>
                </a:moveTo>
                <a:lnTo>
                  <a:pt x="0" y="0"/>
                </a:lnTo>
                <a:lnTo>
                  <a:pt x="162533" y="0"/>
                </a:lnTo>
                <a:lnTo>
                  <a:pt x="162533" y="505489"/>
                </a:lnTo>
                <a:lnTo>
                  <a:pt x="0" y="505489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3" name="object 296">
            <a:extLst>
              <a:ext uri="{FF2B5EF4-FFF2-40B4-BE49-F238E27FC236}">
                <a16:creationId xmlns:a16="http://schemas.microsoft.com/office/drawing/2014/main" id="{1BCF92A1-972C-887C-355A-97587B41D87C}"/>
              </a:ext>
            </a:extLst>
          </p:cNvPr>
          <p:cNvSpPr txBox="1"/>
          <p:nvPr/>
        </p:nvSpPr>
        <p:spPr>
          <a:xfrm>
            <a:off x="8443385" y="4947314"/>
            <a:ext cx="61940" cy="251354"/>
          </a:xfrm>
          <a:prstGeom prst="rect">
            <a:avLst/>
          </a:prstGeom>
        </p:spPr>
        <p:txBody>
          <a:bodyPr vert="vert270" wrap="square" lIns="0" tIns="7408" rIns="0" bIns="0" rtlCol="0">
            <a:spAutoFit/>
          </a:bodyPr>
          <a:lstStyle/>
          <a:p>
            <a:pPr marL="10583" marR="4233" indent="32807" algn="ctr" defTabSz="761970">
              <a:lnSpc>
                <a:spcPct val="104200"/>
              </a:lnSpc>
              <a:spcBef>
                <a:spcPts val="58"/>
              </a:spcBef>
            </a:pPr>
            <a:r>
              <a:rPr sz="200" spc="4" dirty="0">
                <a:latin typeface="Trebuchet MS"/>
                <a:cs typeface="Trebuchet MS"/>
              </a:rPr>
              <a:t>Network </a:t>
            </a:r>
            <a:r>
              <a:rPr sz="200" spc="8" dirty="0">
                <a:latin typeface="Trebuchet MS"/>
                <a:cs typeface="Trebuchet MS"/>
              </a:rPr>
              <a:t> </a:t>
            </a:r>
            <a:r>
              <a:rPr sz="200" dirty="0">
                <a:latin typeface="Trebuchet MS"/>
                <a:cs typeface="Trebuchet MS"/>
              </a:rPr>
              <a:t>arch</a:t>
            </a:r>
            <a:r>
              <a:rPr sz="200" spc="-4" dirty="0">
                <a:latin typeface="Trebuchet MS"/>
                <a:cs typeface="Trebuchet MS"/>
              </a:rPr>
              <a:t>it</a:t>
            </a:r>
            <a:r>
              <a:rPr sz="200" dirty="0">
                <a:latin typeface="Trebuchet MS"/>
                <a:cs typeface="Trebuchet MS"/>
              </a:rPr>
              <a:t>ec</a:t>
            </a:r>
            <a:r>
              <a:rPr sz="200" spc="-4" dirty="0">
                <a:latin typeface="Trebuchet MS"/>
                <a:cs typeface="Trebuchet MS"/>
              </a:rPr>
              <a:t>t</a:t>
            </a:r>
            <a:r>
              <a:rPr sz="200" spc="-8" dirty="0">
                <a:latin typeface="Trebuchet MS"/>
                <a:cs typeface="Trebuchet MS"/>
              </a:rPr>
              <a:t>u</a:t>
            </a:r>
            <a:r>
              <a:rPr sz="200" dirty="0">
                <a:latin typeface="Trebuchet MS"/>
                <a:cs typeface="Trebuchet MS"/>
              </a:rPr>
              <a:t>re</a:t>
            </a:r>
          </a:p>
        </p:txBody>
      </p:sp>
      <p:sp>
        <p:nvSpPr>
          <p:cNvPr id="324" name="object 297">
            <a:extLst>
              <a:ext uri="{FF2B5EF4-FFF2-40B4-BE49-F238E27FC236}">
                <a16:creationId xmlns:a16="http://schemas.microsoft.com/office/drawing/2014/main" id="{76EF3777-224B-6A8A-5034-DECD37C8270B}"/>
              </a:ext>
            </a:extLst>
          </p:cNvPr>
          <p:cNvSpPr/>
          <p:nvPr/>
        </p:nvSpPr>
        <p:spPr>
          <a:xfrm>
            <a:off x="8405565" y="3933156"/>
            <a:ext cx="137583" cy="258233"/>
          </a:xfrm>
          <a:custGeom>
            <a:avLst/>
            <a:gdLst/>
            <a:ahLst/>
            <a:cxnLst/>
            <a:rect l="l" t="t" r="r" b="b"/>
            <a:pathLst>
              <a:path w="165100" h="309879">
                <a:moveTo>
                  <a:pt x="0" y="309400"/>
                </a:moveTo>
                <a:lnTo>
                  <a:pt x="0" y="0"/>
                </a:lnTo>
                <a:lnTo>
                  <a:pt x="164897" y="0"/>
                </a:lnTo>
                <a:lnTo>
                  <a:pt x="164897" y="309400"/>
                </a:lnTo>
                <a:lnTo>
                  <a:pt x="0" y="3094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5" name="object 298">
            <a:extLst>
              <a:ext uri="{FF2B5EF4-FFF2-40B4-BE49-F238E27FC236}">
                <a16:creationId xmlns:a16="http://schemas.microsoft.com/office/drawing/2014/main" id="{D2BD147B-91CF-5B32-978D-E5E73C9350FE}"/>
              </a:ext>
            </a:extLst>
          </p:cNvPr>
          <p:cNvSpPr txBox="1"/>
          <p:nvPr/>
        </p:nvSpPr>
        <p:spPr>
          <a:xfrm>
            <a:off x="8458966" y="3974765"/>
            <a:ext cx="30778" cy="172508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0583" algn="ctr" defTabSz="761970">
              <a:spcBef>
                <a:spcPts val="75"/>
              </a:spcBef>
            </a:pPr>
            <a:r>
              <a:rPr sz="200" dirty="0">
                <a:latin typeface="Trebuchet MS"/>
                <a:cs typeface="Trebuchet MS"/>
              </a:rPr>
              <a:t>Product</a:t>
            </a:r>
          </a:p>
        </p:txBody>
      </p:sp>
      <p:sp>
        <p:nvSpPr>
          <p:cNvPr id="326" name="object 299">
            <a:extLst>
              <a:ext uri="{FF2B5EF4-FFF2-40B4-BE49-F238E27FC236}">
                <a16:creationId xmlns:a16="http://schemas.microsoft.com/office/drawing/2014/main" id="{79FCE798-3BB2-7DF9-ECB4-E2CB540D27E0}"/>
              </a:ext>
            </a:extLst>
          </p:cNvPr>
          <p:cNvSpPr/>
          <p:nvPr/>
        </p:nvSpPr>
        <p:spPr>
          <a:xfrm>
            <a:off x="8405564" y="5313141"/>
            <a:ext cx="137583" cy="263525"/>
          </a:xfrm>
          <a:custGeom>
            <a:avLst/>
            <a:gdLst/>
            <a:ahLst/>
            <a:cxnLst/>
            <a:rect l="l" t="t" r="r" b="b"/>
            <a:pathLst>
              <a:path w="165100" h="316229">
                <a:moveTo>
                  <a:pt x="0" y="316112"/>
                </a:moveTo>
                <a:lnTo>
                  <a:pt x="0" y="0"/>
                </a:lnTo>
                <a:lnTo>
                  <a:pt x="164898" y="0"/>
                </a:lnTo>
                <a:lnTo>
                  <a:pt x="164898" y="316112"/>
                </a:lnTo>
                <a:lnTo>
                  <a:pt x="0" y="316112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7" name="object 300">
            <a:extLst>
              <a:ext uri="{FF2B5EF4-FFF2-40B4-BE49-F238E27FC236}">
                <a16:creationId xmlns:a16="http://schemas.microsoft.com/office/drawing/2014/main" id="{AEDCA38D-F6DD-DD25-D8AB-29F87181A13B}"/>
              </a:ext>
            </a:extLst>
          </p:cNvPr>
          <p:cNvSpPr txBox="1"/>
          <p:nvPr/>
        </p:nvSpPr>
        <p:spPr>
          <a:xfrm>
            <a:off x="8443385" y="5318153"/>
            <a:ext cx="61940" cy="251354"/>
          </a:xfrm>
          <a:prstGeom prst="rect">
            <a:avLst/>
          </a:prstGeom>
        </p:spPr>
        <p:txBody>
          <a:bodyPr vert="vert270" wrap="square" lIns="0" tIns="7408" rIns="0" bIns="0" rtlCol="0">
            <a:spAutoFit/>
          </a:bodyPr>
          <a:lstStyle/>
          <a:p>
            <a:pPr marL="10583" marR="4233" indent="2117" algn="ctr" defTabSz="761970">
              <a:lnSpc>
                <a:spcPct val="104200"/>
              </a:lnSpc>
              <a:spcBef>
                <a:spcPts val="58"/>
              </a:spcBef>
            </a:pPr>
            <a:r>
              <a:rPr sz="200" dirty="0">
                <a:latin typeface="Trebuchet MS"/>
                <a:cs typeface="Trebuchet MS"/>
              </a:rPr>
              <a:t>F</a:t>
            </a:r>
            <a:r>
              <a:rPr sz="200" spc="4" dirty="0">
                <a:latin typeface="Trebuchet MS"/>
                <a:cs typeface="Trebuchet MS"/>
              </a:rPr>
              <a:t>o</a:t>
            </a:r>
            <a:r>
              <a:rPr sz="200" spc="-8" dirty="0">
                <a:latin typeface="Trebuchet MS"/>
                <a:cs typeface="Trebuchet MS"/>
              </a:rPr>
              <a:t>u</a:t>
            </a:r>
            <a:r>
              <a:rPr sz="200" dirty="0">
                <a:latin typeface="Trebuchet MS"/>
                <a:cs typeface="Trebuchet MS"/>
              </a:rPr>
              <a:t>nda</a:t>
            </a:r>
            <a:r>
              <a:rPr sz="200" spc="-4" dirty="0">
                <a:latin typeface="Trebuchet MS"/>
                <a:cs typeface="Trebuchet MS"/>
              </a:rPr>
              <a:t>ti</a:t>
            </a:r>
            <a:r>
              <a:rPr sz="200" spc="4" dirty="0">
                <a:latin typeface="Trebuchet MS"/>
                <a:cs typeface="Trebuchet MS"/>
              </a:rPr>
              <a:t>o</a:t>
            </a:r>
            <a:r>
              <a:rPr sz="200" dirty="0">
                <a:latin typeface="Trebuchet MS"/>
                <a:cs typeface="Trebuchet MS"/>
              </a:rPr>
              <a:t>n  arch</a:t>
            </a:r>
            <a:r>
              <a:rPr sz="200" spc="-4" dirty="0">
                <a:latin typeface="Trebuchet MS"/>
                <a:cs typeface="Trebuchet MS"/>
              </a:rPr>
              <a:t>it</a:t>
            </a:r>
            <a:r>
              <a:rPr sz="200" dirty="0">
                <a:latin typeface="Trebuchet MS"/>
                <a:cs typeface="Trebuchet MS"/>
              </a:rPr>
              <a:t>ec</a:t>
            </a:r>
            <a:r>
              <a:rPr sz="200" spc="-4" dirty="0">
                <a:latin typeface="Trebuchet MS"/>
                <a:cs typeface="Trebuchet MS"/>
              </a:rPr>
              <a:t>t</a:t>
            </a:r>
            <a:r>
              <a:rPr sz="200" spc="-8" dirty="0">
                <a:latin typeface="Trebuchet MS"/>
                <a:cs typeface="Trebuchet MS"/>
              </a:rPr>
              <a:t>u</a:t>
            </a:r>
            <a:r>
              <a:rPr sz="200" dirty="0">
                <a:latin typeface="Trebuchet MS"/>
                <a:cs typeface="Trebuchet MS"/>
              </a:rPr>
              <a:t>re</a:t>
            </a:r>
          </a:p>
        </p:txBody>
      </p:sp>
      <p:grpSp>
        <p:nvGrpSpPr>
          <p:cNvPr id="328" name="object 301">
            <a:extLst>
              <a:ext uri="{FF2B5EF4-FFF2-40B4-BE49-F238E27FC236}">
                <a16:creationId xmlns:a16="http://schemas.microsoft.com/office/drawing/2014/main" id="{75C17207-310F-2E4A-DA51-CABBEC30E64D}"/>
              </a:ext>
            </a:extLst>
          </p:cNvPr>
          <p:cNvGrpSpPr/>
          <p:nvPr/>
        </p:nvGrpSpPr>
        <p:grpSpPr>
          <a:xfrm>
            <a:off x="8915857" y="5125221"/>
            <a:ext cx="494242" cy="144463"/>
            <a:chOff x="10699028" y="6334522"/>
            <a:chExt cx="593090" cy="173355"/>
          </a:xfrm>
        </p:grpSpPr>
        <p:sp>
          <p:nvSpPr>
            <p:cNvPr id="329" name="object 302">
              <a:extLst>
                <a:ext uri="{FF2B5EF4-FFF2-40B4-BE49-F238E27FC236}">
                  <a16:creationId xmlns:a16="http://schemas.microsoft.com/office/drawing/2014/main" id="{21083982-1AE5-C31F-506C-CC6216365FD4}"/>
                </a:ext>
              </a:extLst>
            </p:cNvPr>
            <p:cNvSpPr/>
            <p:nvPr/>
          </p:nvSpPr>
          <p:spPr>
            <a:xfrm>
              <a:off x="10703790" y="6339285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583254" y="0"/>
                  </a:moveTo>
                  <a:lnTo>
                    <a:pt x="0" y="0"/>
                  </a:lnTo>
                  <a:lnTo>
                    <a:pt x="0" y="163214"/>
                  </a:lnTo>
                  <a:lnTo>
                    <a:pt x="583254" y="163214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0" name="object 303">
              <a:extLst>
                <a:ext uri="{FF2B5EF4-FFF2-40B4-BE49-F238E27FC236}">
                  <a16:creationId xmlns:a16="http://schemas.microsoft.com/office/drawing/2014/main" id="{13DEC116-F9CD-E1BC-FF8F-DD4EAAA88DCC}"/>
                </a:ext>
              </a:extLst>
            </p:cNvPr>
            <p:cNvSpPr/>
            <p:nvPr/>
          </p:nvSpPr>
          <p:spPr>
            <a:xfrm>
              <a:off x="10703790" y="6339285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0" y="0"/>
                  </a:moveTo>
                  <a:lnTo>
                    <a:pt x="583255" y="0"/>
                  </a:lnTo>
                  <a:lnTo>
                    <a:pt x="583255" y="163214"/>
                  </a:lnTo>
                  <a:lnTo>
                    <a:pt x="0" y="163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1" name="object 304">
            <a:extLst>
              <a:ext uri="{FF2B5EF4-FFF2-40B4-BE49-F238E27FC236}">
                <a16:creationId xmlns:a16="http://schemas.microsoft.com/office/drawing/2014/main" id="{6D5ACA23-6E9B-E090-FCF6-26E770935D72}"/>
              </a:ext>
            </a:extLst>
          </p:cNvPr>
          <p:cNvSpPr txBox="1"/>
          <p:nvPr/>
        </p:nvSpPr>
        <p:spPr>
          <a:xfrm>
            <a:off x="9031881" y="5117375"/>
            <a:ext cx="270404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42861" defTabSz="761970">
              <a:lnSpc>
                <a:spcPct val="125000"/>
              </a:lnSpc>
              <a:spcBef>
                <a:spcPts val="83"/>
              </a:spcBef>
            </a:pP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External 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33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2" name="object 305">
            <a:extLst>
              <a:ext uri="{FF2B5EF4-FFF2-40B4-BE49-F238E27FC236}">
                <a16:creationId xmlns:a16="http://schemas.microsoft.com/office/drawing/2014/main" id="{580046E7-613A-84FF-7993-29EA92C9ABC9}"/>
              </a:ext>
            </a:extLst>
          </p:cNvPr>
          <p:cNvGrpSpPr/>
          <p:nvPr/>
        </p:nvGrpSpPr>
        <p:grpSpPr>
          <a:xfrm>
            <a:off x="10430107" y="5125198"/>
            <a:ext cx="494242" cy="143933"/>
            <a:chOff x="12516129" y="6334495"/>
            <a:chExt cx="593090" cy="172720"/>
          </a:xfrm>
        </p:grpSpPr>
        <p:sp>
          <p:nvSpPr>
            <p:cNvPr id="333" name="object 306">
              <a:extLst>
                <a:ext uri="{FF2B5EF4-FFF2-40B4-BE49-F238E27FC236}">
                  <a16:creationId xmlns:a16="http://schemas.microsoft.com/office/drawing/2014/main" id="{259272BE-5921-1D9A-1ED4-F9E858CDB284}"/>
                </a:ext>
              </a:extLst>
            </p:cNvPr>
            <p:cNvSpPr/>
            <p:nvPr/>
          </p:nvSpPr>
          <p:spPr>
            <a:xfrm>
              <a:off x="12520891" y="6339258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583254" y="0"/>
                  </a:moveTo>
                  <a:lnTo>
                    <a:pt x="0" y="0"/>
                  </a:lnTo>
                  <a:lnTo>
                    <a:pt x="0" y="162665"/>
                  </a:lnTo>
                  <a:lnTo>
                    <a:pt x="583254" y="162665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4" name="object 307">
              <a:extLst>
                <a:ext uri="{FF2B5EF4-FFF2-40B4-BE49-F238E27FC236}">
                  <a16:creationId xmlns:a16="http://schemas.microsoft.com/office/drawing/2014/main" id="{AF8EFEC4-0CCC-59D4-20F5-C4C87CCBCB6A}"/>
                </a:ext>
              </a:extLst>
            </p:cNvPr>
            <p:cNvSpPr/>
            <p:nvPr/>
          </p:nvSpPr>
          <p:spPr>
            <a:xfrm>
              <a:off x="12520891" y="6339258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0" y="0"/>
                  </a:moveTo>
                  <a:lnTo>
                    <a:pt x="583255" y="0"/>
                  </a:lnTo>
                  <a:lnTo>
                    <a:pt x="583255" y="162665"/>
                  </a:lnTo>
                  <a:lnTo>
                    <a:pt x="0" y="1626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5" name="object 308">
            <a:extLst>
              <a:ext uri="{FF2B5EF4-FFF2-40B4-BE49-F238E27FC236}">
                <a16:creationId xmlns:a16="http://schemas.microsoft.com/office/drawing/2014/main" id="{12E2A838-E4E7-FECC-0E49-C76F0259D0D9}"/>
              </a:ext>
            </a:extLst>
          </p:cNvPr>
          <p:cNvSpPr txBox="1"/>
          <p:nvPr/>
        </p:nvSpPr>
        <p:spPr>
          <a:xfrm>
            <a:off x="9929327" y="5117375"/>
            <a:ext cx="1036638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16455" marR="112708" indent="-41802" defTabSz="761970">
              <a:lnSpc>
                <a:spcPct val="125000"/>
              </a:lnSpc>
              <a:spcBef>
                <a:spcPts val="83"/>
              </a:spcBef>
            </a:pP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Cloud-to</a:t>
            </a:r>
            <a:r>
              <a:rPr sz="333" spc="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JPMC </a:t>
            </a:r>
            <a:r>
              <a:rPr sz="333" spc="-9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6" name="object 309">
            <a:extLst>
              <a:ext uri="{FF2B5EF4-FFF2-40B4-BE49-F238E27FC236}">
                <a16:creationId xmlns:a16="http://schemas.microsoft.com/office/drawing/2014/main" id="{E1002FD4-86EF-7703-778E-D434A905CB6F}"/>
              </a:ext>
            </a:extLst>
          </p:cNvPr>
          <p:cNvGrpSpPr/>
          <p:nvPr/>
        </p:nvGrpSpPr>
        <p:grpSpPr>
          <a:xfrm>
            <a:off x="9925357" y="5125221"/>
            <a:ext cx="494242" cy="144463"/>
            <a:chOff x="11910429" y="6334522"/>
            <a:chExt cx="593090" cy="173355"/>
          </a:xfrm>
        </p:grpSpPr>
        <p:sp>
          <p:nvSpPr>
            <p:cNvPr id="337" name="object 310">
              <a:extLst>
                <a:ext uri="{FF2B5EF4-FFF2-40B4-BE49-F238E27FC236}">
                  <a16:creationId xmlns:a16="http://schemas.microsoft.com/office/drawing/2014/main" id="{B3F940C7-5B71-7BB7-A093-193666FF74F9}"/>
                </a:ext>
              </a:extLst>
            </p:cNvPr>
            <p:cNvSpPr/>
            <p:nvPr/>
          </p:nvSpPr>
          <p:spPr>
            <a:xfrm>
              <a:off x="11915192" y="6339285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583254" y="0"/>
                  </a:moveTo>
                  <a:lnTo>
                    <a:pt x="0" y="0"/>
                  </a:lnTo>
                  <a:lnTo>
                    <a:pt x="0" y="163214"/>
                  </a:lnTo>
                  <a:lnTo>
                    <a:pt x="583254" y="163214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8" name="object 311">
              <a:extLst>
                <a:ext uri="{FF2B5EF4-FFF2-40B4-BE49-F238E27FC236}">
                  <a16:creationId xmlns:a16="http://schemas.microsoft.com/office/drawing/2014/main" id="{A0A814D5-B708-F811-F098-F23AAAC54CCB}"/>
                </a:ext>
              </a:extLst>
            </p:cNvPr>
            <p:cNvSpPr/>
            <p:nvPr/>
          </p:nvSpPr>
          <p:spPr>
            <a:xfrm>
              <a:off x="11915192" y="6339285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0" y="0"/>
                  </a:moveTo>
                  <a:lnTo>
                    <a:pt x="583255" y="0"/>
                  </a:lnTo>
                  <a:lnTo>
                    <a:pt x="583255" y="163214"/>
                  </a:lnTo>
                  <a:lnTo>
                    <a:pt x="0" y="163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9" name="object 312">
            <a:extLst>
              <a:ext uri="{FF2B5EF4-FFF2-40B4-BE49-F238E27FC236}">
                <a16:creationId xmlns:a16="http://schemas.microsoft.com/office/drawing/2014/main" id="{7C78612A-1DB5-A278-AE51-9527A5F4ED08}"/>
              </a:ext>
            </a:extLst>
          </p:cNvPr>
          <p:cNvSpPr txBox="1"/>
          <p:nvPr/>
        </p:nvSpPr>
        <p:spPr>
          <a:xfrm>
            <a:off x="9424576" y="5117376"/>
            <a:ext cx="991129" cy="138798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616984" defTabSz="761970">
              <a:spcBef>
                <a:spcPts val="182"/>
              </a:spcBef>
            </a:pP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VPC-to-VPC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16455" defTabSz="761970">
              <a:spcBef>
                <a:spcPts val="100"/>
              </a:spcBef>
            </a:pP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0" name="object 313">
            <a:extLst>
              <a:ext uri="{FF2B5EF4-FFF2-40B4-BE49-F238E27FC236}">
                <a16:creationId xmlns:a16="http://schemas.microsoft.com/office/drawing/2014/main" id="{A584B9D0-78B2-01AA-E6F4-D586CFA56B64}"/>
              </a:ext>
            </a:extLst>
          </p:cNvPr>
          <p:cNvGrpSpPr/>
          <p:nvPr/>
        </p:nvGrpSpPr>
        <p:grpSpPr>
          <a:xfrm>
            <a:off x="9420607" y="5125198"/>
            <a:ext cx="494242" cy="143933"/>
            <a:chOff x="11304728" y="6334495"/>
            <a:chExt cx="593090" cy="172720"/>
          </a:xfrm>
        </p:grpSpPr>
        <p:sp>
          <p:nvSpPr>
            <p:cNvPr id="341" name="object 314">
              <a:extLst>
                <a:ext uri="{FF2B5EF4-FFF2-40B4-BE49-F238E27FC236}">
                  <a16:creationId xmlns:a16="http://schemas.microsoft.com/office/drawing/2014/main" id="{882083E1-1AA6-71B5-7D2F-BC76E49D471E}"/>
                </a:ext>
              </a:extLst>
            </p:cNvPr>
            <p:cNvSpPr/>
            <p:nvPr/>
          </p:nvSpPr>
          <p:spPr>
            <a:xfrm>
              <a:off x="11309491" y="6339258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583254" y="0"/>
                  </a:moveTo>
                  <a:lnTo>
                    <a:pt x="0" y="0"/>
                  </a:lnTo>
                  <a:lnTo>
                    <a:pt x="0" y="162665"/>
                  </a:lnTo>
                  <a:lnTo>
                    <a:pt x="583254" y="162665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2" name="object 315">
              <a:extLst>
                <a:ext uri="{FF2B5EF4-FFF2-40B4-BE49-F238E27FC236}">
                  <a16:creationId xmlns:a16="http://schemas.microsoft.com/office/drawing/2014/main" id="{1E9F164A-2929-191E-1FF7-E3B28468BF01}"/>
                </a:ext>
              </a:extLst>
            </p:cNvPr>
            <p:cNvSpPr/>
            <p:nvPr/>
          </p:nvSpPr>
          <p:spPr>
            <a:xfrm>
              <a:off x="11309491" y="6339258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0" y="0"/>
                  </a:moveTo>
                  <a:lnTo>
                    <a:pt x="583255" y="0"/>
                  </a:lnTo>
                  <a:lnTo>
                    <a:pt x="583255" y="162665"/>
                  </a:lnTo>
                  <a:lnTo>
                    <a:pt x="0" y="1626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3" name="object 316">
            <a:extLst>
              <a:ext uri="{FF2B5EF4-FFF2-40B4-BE49-F238E27FC236}">
                <a16:creationId xmlns:a16="http://schemas.microsoft.com/office/drawing/2014/main" id="{55EF78C4-1907-1F7A-AB05-134A0F37DE9B}"/>
              </a:ext>
            </a:extLst>
          </p:cNvPr>
          <p:cNvSpPr txBox="1"/>
          <p:nvPr/>
        </p:nvSpPr>
        <p:spPr>
          <a:xfrm>
            <a:off x="9536630" y="5117375"/>
            <a:ext cx="270404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8995" defTabSz="761970">
              <a:lnSpc>
                <a:spcPct val="125000"/>
              </a:lnSpc>
              <a:spcBef>
                <a:spcPts val="83"/>
              </a:spcBef>
            </a:pP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33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44" name="object 317">
            <a:extLst>
              <a:ext uri="{FF2B5EF4-FFF2-40B4-BE49-F238E27FC236}">
                <a16:creationId xmlns:a16="http://schemas.microsoft.com/office/drawing/2014/main" id="{1ED7D3D5-A33A-5F5E-E729-0AF21E2BE1F7}"/>
              </a:ext>
            </a:extLst>
          </p:cNvPr>
          <p:cNvSpPr/>
          <p:nvPr/>
        </p:nvSpPr>
        <p:spPr>
          <a:xfrm>
            <a:off x="8273592" y="3933156"/>
            <a:ext cx="99483" cy="1643592"/>
          </a:xfrm>
          <a:custGeom>
            <a:avLst/>
            <a:gdLst/>
            <a:ahLst/>
            <a:cxnLst/>
            <a:rect l="l" t="t" r="r" b="b"/>
            <a:pathLst>
              <a:path w="119379" h="1972309">
                <a:moveTo>
                  <a:pt x="0" y="1972094"/>
                </a:moveTo>
                <a:lnTo>
                  <a:pt x="0" y="0"/>
                </a:lnTo>
                <a:lnTo>
                  <a:pt x="118810" y="0"/>
                </a:lnTo>
                <a:lnTo>
                  <a:pt x="118810" y="1972094"/>
                </a:lnTo>
                <a:lnTo>
                  <a:pt x="0" y="1972094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45" name="object 318">
            <a:extLst>
              <a:ext uri="{FF2B5EF4-FFF2-40B4-BE49-F238E27FC236}">
                <a16:creationId xmlns:a16="http://schemas.microsoft.com/office/drawing/2014/main" id="{FB4F16A7-CA58-2DC3-4103-E9BC566E5E15}"/>
              </a:ext>
            </a:extLst>
          </p:cNvPr>
          <p:cNvGrpSpPr/>
          <p:nvPr/>
        </p:nvGrpSpPr>
        <p:grpSpPr>
          <a:xfrm>
            <a:off x="8910193" y="4238104"/>
            <a:ext cx="2007129" cy="588433"/>
            <a:chOff x="10692231" y="5269982"/>
            <a:chExt cx="2408555" cy="706120"/>
          </a:xfrm>
        </p:grpSpPr>
        <p:sp>
          <p:nvSpPr>
            <p:cNvPr id="346" name="object 319">
              <a:extLst>
                <a:ext uri="{FF2B5EF4-FFF2-40B4-BE49-F238E27FC236}">
                  <a16:creationId xmlns:a16="http://schemas.microsoft.com/office/drawing/2014/main" id="{E354AE31-D4BA-B897-A595-2188C1B72793}"/>
                </a:ext>
              </a:extLst>
            </p:cNvPr>
            <p:cNvSpPr/>
            <p:nvPr/>
          </p:nvSpPr>
          <p:spPr>
            <a:xfrm>
              <a:off x="11105210" y="5278419"/>
              <a:ext cx="372110" cy="127635"/>
            </a:xfrm>
            <a:custGeom>
              <a:avLst/>
              <a:gdLst/>
              <a:ahLst/>
              <a:cxnLst/>
              <a:rect l="l" t="t" r="r" b="b"/>
              <a:pathLst>
                <a:path w="372109" h="127635">
                  <a:moveTo>
                    <a:pt x="371631" y="0"/>
                  </a:moveTo>
                  <a:lnTo>
                    <a:pt x="0" y="0"/>
                  </a:lnTo>
                  <a:lnTo>
                    <a:pt x="0" y="127511"/>
                  </a:lnTo>
                  <a:lnTo>
                    <a:pt x="371631" y="127511"/>
                  </a:lnTo>
                  <a:lnTo>
                    <a:pt x="371631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7" name="object 320">
              <a:extLst>
                <a:ext uri="{FF2B5EF4-FFF2-40B4-BE49-F238E27FC236}">
                  <a16:creationId xmlns:a16="http://schemas.microsoft.com/office/drawing/2014/main" id="{7B82C954-8E1C-F2A4-FB44-712E7135AEC2}"/>
                </a:ext>
              </a:extLst>
            </p:cNvPr>
            <p:cNvSpPr/>
            <p:nvPr/>
          </p:nvSpPr>
          <p:spPr>
            <a:xfrm>
              <a:off x="11105210" y="5278419"/>
              <a:ext cx="372110" cy="127635"/>
            </a:xfrm>
            <a:custGeom>
              <a:avLst/>
              <a:gdLst/>
              <a:ahLst/>
              <a:cxnLst/>
              <a:rect l="l" t="t" r="r" b="b"/>
              <a:pathLst>
                <a:path w="372109" h="127635">
                  <a:moveTo>
                    <a:pt x="0" y="0"/>
                  </a:moveTo>
                  <a:lnTo>
                    <a:pt x="371632" y="0"/>
                  </a:lnTo>
                  <a:lnTo>
                    <a:pt x="371632" y="127512"/>
                  </a:lnTo>
                  <a:lnTo>
                    <a:pt x="0" y="12751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8" name="object 321">
              <a:extLst>
                <a:ext uri="{FF2B5EF4-FFF2-40B4-BE49-F238E27FC236}">
                  <a16:creationId xmlns:a16="http://schemas.microsoft.com/office/drawing/2014/main" id="{3590A247-33C6-170D-3F8B-D03E63ACF91E}"/>
                </a:ext>
              </a:extLst>
            </p:cNvPr>
            <p:cNvSpPr/>
            <p:nvPr/>
          </p:nvSpPr>
          <p:spPr>
            <a:xfrm>
              <a:off x="10696994" y="5426854"/>
              <a:ext cx="783590" cy="196215"/>
            </a:xfrm>
            <a:custGeom>
              <a:avLst/>
              <a:gdLst/>
              <a:ahLst/>
              <a:cxnLst/>
              <a:rect l="l" t="t" r="r" b="b"/>
              <a:pathLst>
                <a:path w="783590" h="196214">
                  <a:moveTo>
                    <a:pt x="783189" y="0"/>
                  </a:moveTo>
                  <a:lnTo>
                    <a:pt x="0" y="0"/>
                  </a:lnTo>
                  <a:lnTo>
                    <a:pt x="0" y="195768"/>
                  </a:lnTo>
                  <a:lnTo>
                    <a:pt x="783189" y="195768"/>
                  </a:lnTo>
                  <a:lnTo>
                    <a:pt x="783189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9" name="object 322">
              <a:extLst>
                <a:ext uri="{FF2B5EF4-FFF2-40B4-BE49-F238E27FC236}">
                  <a16:creationId xmlns:a16="http://schemas.microsoft.com/office/drawing/2014/main" id="{F6E4CB33-3EF1-13D6-A796-47C9902FD7B2}"/>
                </a:ext>
              </a:extLst>
            </p:cNvPr>
            <p:cNvSpPr/>
            <p:nvPr/>
          </p:nvSpPr>
          <p:spPr>
            <a:xfrm>
              <a:off x="10696994" y="5426854"/>
              <a:ext cx="783590" cy="196215"/>
            </a:xfrm>
            <a:custGeom>
              <a:avLst/>
              <a:gdLst/>
              <a:ahLst/>
              <a:cxnLst/>
              <a:rect l="l" t="t" r="r" b="b"/>
              <a:pathLst>
                <a:path w="783590" h="196214">
                  <a:moveTo>
                    <a:pt x="0" y="0"/>
                  </a:moveTo>
                  <a:lnTo>
                    <a:pt x="783190" y="0"/>
                  </a:lnTo>
                  <a:lnTo>
                    <a:pt x="783190" y="195769"/>
                  </a:lnTo>
                  <a:lnTo>
                    <a:pt x="0" y="1957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0" name="object 323">
              <a:extLst>
                <a:ext uri="{FF2B5EF4-FFF2-40B4-BE49-F238E27FC236}">
                  <a16:creationId xmlns:a16="http://schemas.microsoft.com/office/drawing/2014/main" id="{E0E6127F-6673-571B-6D43-A08D016214F4}"/>
                </a:ext>
              </a:extLst>
            </p:cNvPr>
            <p:cNvSpPr/>
            <p:nvPr/>
          </p:nvSpPr>
          <p:spPr>
            <a:xfrm>
              <a:off x="11926175" y="5274746"/>
              <a:ext cx="445134" cy="695960"/>
            </a:xfrm>
            <a:custGeom>
              <a:avLst/>
              <a:gdLst/>
              <a:ahLst/>
              <a:cxnLst/>
              <a:rect l="l" t="t" r="r" b="b"/>
              <a:pathLst>
                <a:path w="445134" h="695960">
                  <a:moveTo>
                    <a:pt x="445042" y="0"/>
                  </a:moveTo>
                  <a:lnTo>
                    <a:pt x="0" y="0"/>
                  </a:lnTo>
                  <a:lnTo>
                    <a:pt x="0" y="695577"/>
                  </a:lnTo>
                  <a:lnTo>
                    <a:pt x="445042" y="695577"/>
                  </a:lnTo>
                  <a:lnTo>
                    <a:pt x="44504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1" name="object 324">
              <a:extLst>
                <a:ext uri="{FF2B5EF4-FFF2-40B4-BE49-F238E27FC236}">
                  <a16:creationId xmlns:a16="http://schemas.microsoft.com/office/drawing/2014/main" id="{450A9F5D-0FCF-3AF7-AE5D-54FA485C59EB}"/>
                </a:ext>
              </a:extLst>
            </p:cNvPr>
            <p:cNvSpPr/>
            <p:nvPr/>
          </p:nvSpPr>
          <p:spPr>
            <a:xfrm>
              <a:off x="11926175" y="5274746"/>
              <a:ext cx="445134" cy="695960"/>
            </a:xfrm>
            <a:custGeom>
              <a:avLst/>
              <a:gdLst/>
              <a:ahLst/>
              <a:cxnLst/>
              <a:rect l="l" t="t" r="r" b="b"/>
              <a:pathLst>
                <a:path w="445134" h="695960">
                  <a:moveTo>
                    <a:pt x="0" y="0"/>
                  </a:moveTo>
                  <a:lnTo>
                    <a:pt x="445043" y="0"/>
                  </a:lnTo>
                  <a:lnTo>
                    <a:pt x="445043" y="695578"/>
                  </a:lnTo>
                  <a:lnTo>
                    <a:pt x="0" y="6955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2" name="object 325">
              <a:extLst>
                <a:ext uri="{FF2B5EF4-FFF2-40B4-BE49-F238E27FC236}">
                  <a16:creationId xmlns:a16="http://schemas.microsoft.com/office/drawing/2014/main" id="{AB3E4901-2F9F-C53D-C98B-C19911CD5CF6}"/>
                </a:ext>
              </a:extLst>
            </p:cNvPr>
            <p:cNvSpPr/>
            <p:nvPr/>
          </p:nvSpPr>
          <p:spPr>
            <a:xfrm>
              <a:off x="11500534" y="5274747"/>
              <a:ext cx="407034" cy="347980"/>
            </a:xfrm>
            <a:custGeom>
              <a:avLst/>
              <a:gdLst/>
              <a:ahLst/>
              <a:cxnLst/>
              <a:rect l="l" t="t" r="r" b="b"/>
              <a:pathLst>
                <a:path w="407034" h="347979">
                  <a:moveTo>
                    <a:pt x="406470" y="0"/>
                  </a:moveTo>
                  <a:lnTo>
                    <a:pt x="0" y="0"/>
                  </a:lnTo>
                  <a:lnTo>
                    <a:pt x="0" y="347878"/>
                  </a:lnTo>
                  <a:lnTo>
                    <a:pt x="406470" y="347878"/>
                  </a:lnTo>
                  <a:lnTo>
                    <a:pt x="40647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3" name="object 326">
              <a:extLst>
                <a:ext uri="{FF2B5EF4-FFF2-40B4-BE49-F238E27FC236}">
                  <a16:creationId xmlns:a16="http://schemas.microsoft.com/office/drawing/2014/main" id="{9C71957A-6859-DD5C-B34A-0D6E421C6D44}"/>
                </a:ext>
              </a:extLst>
            </p:cNvPr>
            <p:cNvSpPr/>
            <p:nvPr/>
          </p:nvSpPr>
          <p:spPr>
            <a:xfrm>
              <a:off x="11500534" y="5274746"/>
              <a:ext cx="407034" cy="347980"/>
            </a:xfrm>
            <a:custGeom>
              <a:avLst/>
              <a:gdLst/>
              <a:ahLst/>
              <a:cxnLst/>
              <a:rect l="l" t="t" r="r" b="b"/>
              <a:pathLst>
                <a:path w="407034" h="347979">
                  <a:moveTo>
                    <a:pt x="0" y="0"/>
                  </a:moveTo>
                  <a:lnTo>
                    <a:pt x="406471" y="0"/>
                  </a:lnTo>
                  <a:lnTo>
                    <a:pt x="406471" y="347878"/>
                  </a:lnTo>
                  <a:lnTo>
                    <a:pt x="0" y="3478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4" name="object 327">
              <a:extLst>
                <a:ext uri="{FF2B5EF4-FFF2-40B4-BE49-F238E27FC236}">
                  <a16:creationId xmlns:a16="http://schemas.microsoft.com/office/drawing/2014/main" id="{1D0A0A52-261C-1D1B-64FB-BE3C7A0CF413}"/>
                </a:ext>
              </a:extLst>
            </p:cNvPr>
            <p:cNvSpPr/>
            <p:nvPr/>
          </p:nvSpPr>
          <p:spPr>
            <a:xfrm>
              <a:off x="10696994" y="5643909"/>
              <a:ext cx="1210945" cy="327025"/>
            </a:xfrm>
            <a:custGeom>
              <a:avLst/>
              <a:gdLst/>
              <a:ahLst/>
              <a:cxnLst/>
              <a:rect l="l" t="t" r="r" b="b"/>
              <a:pathLst>
                <a:path w="1210945" h="327025">
                  <a:moveTo>
                    <a:pt x="1210717" y="0"/>
                  </a:moveTo>
                  <a:lnTo>
                    <a:pt x="0" y="0"/>
                  </a:lnTo>
                  <a:lnTo>
                    <a:pt x="0" y="326414"/>
                  </a:lnTo>
                  <a:lnTo>
                    <a:pt x="1210717" y="326414"/>
                  </a:lnTo>
                  <a:lnTo>
                    <a:pt x="1210717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5" name="object 328">
              <a:extLst>
                <a:ext uri="{FF2B5EF4-FFF2-40B4-BE49-F238E27FC236}">
                  <a16:creationId xmlns:a16="http://schemas.microsoft.com/office/drawing/2014/main" id="{C9ABB9CA-C332-DEDC-61CD-FC3BC652B5E5}"/>
                </a:ext>
              </a:extLst>
            </p:cNvPr>
            <p:cNvSpPr/>
            <p:nvPr/>
          </p:nvSpPr>
          <p:spPr>
            <a:xfrm>
              <a:off x="10696994" y="5643910"/>
              <a:ext cx="1210945" cy="327025"/>
            </a:xfrm>
            <a:custGeom>
              <a:avLst/>
              <a:gdLst/>
              <a:ahLst/>
              <a:cxnLst/>
              <a:rect l="l" t="t" r="r" b="b"/>
              <a:pathLst>
                <a:path w="1210945" h="327025">
                  <a:moveTo>
                    <a:pt x="0" y="0"/>
                  </a:moveTo>
                  <a:lnTo>
                    <a:pt x="1210718" y="0"/>
                  </a:lnTo>
                  <a:lnTo>
                    <a:pt x="1210718" y="326414"/>
                  </a:lnTo>
                  <a:lnTo>
                    <a:pt x="0" y="3264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6" name="object 329">
              <a:extLst>
                <a:ext uri="{FF2B5EF4-FFF2-40B4-BE49-F238E27FC236}">
                  <a16:creationId xmlns:a16="http://schemas.microsoft.com/office/drawing/2014/main" id="{745FBD47-ED58-9809-CBC5-C1D333393AEC}"/>
                </a:ext>
              </a:extLst>
            </p:cNvPr>
            <p:cNvSpPr/>
            <p:nvPr/>
          </p:nvSpPr>
          <p:spPr>
            <a:xfrm>
              <a:off x="12389744" y="5274745"/>
              <a:ext cx="349250" cy="696595"/>
            </a:xfrm>
            <a:custGeom>
              <a:avLst/>
              <a:gdLst/>
              <a:ahLst/>
              <a:cxnLst/>
              <a:rect l="l" t="t" r="r" b="b"/>
              <a:pathLst>
                <a:path w="349250" h="696595">
                  <a:moveTo>
                    <a:pt x="348870" y="0"/>
                  </a:moveTo>
                  <a:lnTo>
                    <a:pt x="0" y="0"/>
                  </a:lnTo>
                  <a:lnTo>
                    <a:pt x="0" y="696208"/>
                  </a:lnTo>
                  <a:lnTo>
                    <a:pt x="348870" y="696208"/>
                  </a:lnTo>
                  <a:lnTo>
                    <a:pt x="34887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7" name="object 330">
              <a:extLst>
                <a:ext uri="{FF2B5EF4-FFF2-40B4-BE49-F238E27FC236}">
                  <a16:creationId xmlns:a16="http://schemas.microsoft.com/office/drawing/2014/main" id="{7E3C9281-ADC3-5032-2324-330BEA26A6ED}"/>
                </a:ext>
              </a:extLst>
            </p:cNvPr>
            <p:cNvSpPr/>
            <p:nvPr/>
          </p:nvSpPr>
          <p:spPr>
            <a:xfrm>
              <a:off x="12389744" y="5274745"/>
              <a:ext cx="349250" cy="696595"/>
            </a:xfrm>
            <a:custGeom>
              <a:avLst/>
              <a:gdLst/>
              <a:ahLst/>
              <a:cxnLst/>
              <a:rect l="l" t="t" r="r" b="b"/>
              <a:pathLst>
                <a:path w="349250" h="696595">
                  <a:moveTo>
                    <a:pt x="0" y="0"/>
                  </a:moveTo>
                  <a:lnTo>
                    <a:pt x="348870" y="0"/>
                  </a:lnTo>
                  <a:lnTo>
                    <a:pt x="348870" y="696209"/>
                  </a:lnTo>
                  <a:lnTo>
                    <a:pt x="0" y="6962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8" name="object 331">
              <a:extLst>
                <a:ext uri="{FF2B5EF4-FFF2-40B4-BE49-F238E27FC236}">
                  <a16:creationId xmlns:a16="http://schemas.microsoft.com/office/drawing/2014/main" id="{E0D54133-A732-F323-0D19-12AACD8B744E}"/>
                </a:ext>
              </a:extLst>
            </p:cNvPr>
            <p:cNvSpPr/>
            <p:nvPr/>
          </p:nvSpPr>
          <p:spPr>
            <a:xfrm>
              <a:off x="10696994" y="5274745"/>
              <a:ext cx="382905" cy="133350"/>
            </a:xfrm>
            <a:custGeom>
              <a:avLst/>
              <a:gdLst/>
              <a:ahLst/>
              <a:cxnLst/>
              <a:rect l="l" t="t" r="r" b="b"/>
              <a:pathLst>
                <a:path w="382904" h="133350">
                  <a:moveTo>
                    <a:pt x="382692" y="0"/>
                  </a:moveTo>
                  <a:lnTo>
                    <a:pt x="0" y="0"/>
                  </a:lnTo>
                  <a:lnTo>
                    <a:pt x="0" y="133144"/>
                  </a:lnTo>
                  <a:lnTo>
                    <a:pt x="382692" y="133144"/>
                  </a:lnTo>
                  <a:lnTo>
                    <a:pt x="38269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9" name="object 332">
              <a:extLst>
                <a:ext uri="{FF2B5EF4-FFF2-40B4-BE49-F238E27FC236}">
                  <a16:creationId xmlns:a16="http://schemas.microsoft.com/office/drawing/2014/main" id="{ECD069D0-6C83-83A9-414E-63EC1C2AC1E4}"/>
                </a:ext>
              </a:extLst>
            </p:cNvPr>
            <p:cNvSpPr/>
            <p:nvPr/>
          </p:nvSpPr>
          <p:spPr>
            <a:xfrm>
              <a:off x="10696994" y="5274745"/>
              <a:ext cx="382905" cy="133350"/>
            </a:xfrm>
            <a:custGeom>
              <a:avLst/>
              <a:gdLst/>
              <a:ahLst/>
              <a:cxnLst/>
              <a:rect l="l" t="t" r="r" b="b"/>
              <a:pathLst>
                <a:path w="382904" h="133350">
                  <a:moveTo>
                    <a:pt x="0" y="0"/>
                  </a:moveTo>
                  <a:lnTo>
                    <a:pt x="382692" y="0"/>
                  </a:lnTo>
                  <a:lnTo>
                    <a:pt x="382692" y="133144"/>
                  </a:lnTo>
                  <a:lnTo>
                    <a:pt x="0" y="13314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0" name="object 333">
              <a:extLst>
                <a:ext uri="{FF2B5EF4-FFF2-40B4-BE49-F238E27FC236}">
                  <a16:creationId xmlns:a16="http://schemas.microsoft.com/office/drawing/2014/main" id="{AEE2EF5F-C6BE-41F7-A81A-CE3BC36B8D88}"/>
                </a:ext>
              </a:extLst>
            </p:cNvPr>
            <p:cNvSpPr/>
            <p:nvPr/>
          </p:nvSpPr>
          <p:spPr>
            <a:xfrm>
              <a:off x="12764287" y="5275222"/>
              <a:ext cx="331470" cy="695325"/>
            </a:xfrm>
            <a:custGeom>
              <a:avLst/>
              <a:gdLst/>
              <a:ahLst/>
              <a:cxnLst/>
              <a:rect l="l" t="t" r="r" b="b"/>
              <a:pathLst>
                <a:path w="331469" h="695325">
                  <a:moveTo>
                    <a:pt x="331392" y="0"/>
                  </a:moveTo>
                  <a:lnTo>
                    <a:pt x="0" y="0"/>
                  </a:lnTo>
                  <a:lnTo>
                    <a:pt x="0" y="695101"/>
                  </a:lnTo>
                  <a:lnTo>
                    <a:pt x="331392" y="695101"/>
                  </a:lnTo>
                  <a:lnTo>
                    <a:pt x="33139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1" name="object 334">
              <a:extLst>
                <a:ext uri="{FF2B5EF4-FFF2-40B4-BE49-F238E27FC236}">
                  <a16:creationId xmlns:a16="http://schemas.microsoft.com/office/drawing/2014/main" id="{0C333D9C-0131-F78F-8A4A-40D5AC4B7DA8}"/>
                </a:ext>
              </a:extLst>
            </p:cNvPr>
            <p:cNvSpPr/>
            <p:nvPr/>
          </p:nvSpPr>
          <p:spPr>
            <a:xfrm>
              <a:off x="12764287" y="5275222"/>
              <a:ext cx="331470" cy="695325"/>
            </a:xfrm>
            <a:custGeom>
              <a:avLst/>
              <a:gdLst/>
              <a:ahLst/>
              <a:cxnLst/>
              <a:rect l="l" t="t" r="r" b="b"/>
              <a:pathLst>
                <a:path w="331469" h="695325">
                  <a:moveTo>
                    <a:pt x="0" y="0"/>
                  </a:moveTo>
                  <a:lnTo>
                    <a:pt x="331392" y="0"/>
                  </a:lnTo>
                  <a:lnTo>
                    <a:pt x="331392" y="695102"/>
                  </a:lnTo>
                  <a:lnTo>
                    <a:pt x="0" y="69510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2" name="object 335">
            <a:extLst>
              <a:ext uri="{FF2B5EF4-FFF2-40B4-BE49-F238E27FC236}">
                <a16:creationId xmlns:a16="http://schemas.microsoft.com/office/drawing/2014/main" id="{BB68492D-5709-F6A7-6F28-343A1FD8F451}"/>
              </a:ext>
            </a:extLst>
          </p:cNvPr>
          <p:cNvSpPr txBox="1"/>
          <p:nvPr/>
        </p:nvSpPr>
        <p:spPr>
          <a:xfrm>
            <a:off x="8282189" y="4647370"/>
            <a:ext cx="64185" cy="213783"/>
          </a:xfrm>
          <a:prstGeom prst="rect">
            <a:avLst/>
          </a:prstGeom>
        </p:spPr>
        <p:txBody>
          <a:bodyPr vert="vert270" wrap="square" lIns="0" tIns="8996" rIns="0" bIns="0" rtlCol="0">
            <a:spAutoFit/>
          </a:bodyPr>
          <a:lstStyle/>
          <a:p>
            <a:pPr marL="10583" defTabSz="761970">
              <a:spcBef>
                <a:spcPts val="71"/>
              </a:spcBef>
            </a:pPr>
            <a:r>
              <a:rPr sz="417" spc="-4" dirty="0">
                <a:latin typeface="Trebuchet MS"/>
                <a:cs typeface="Trebuchet MS"/>
              </a:rPr>
              <a:t>Security</a:t>
            </a:r>
            <a:endParaRPr sz="417" dirty="0">
              <a:latin typeface="Trebuchet MS"/>
              <a:cs typeface="Trebuchet MS"/>
            </a:endParaRPr>
          </a:p>
        </p:txBody>
      </p:sp>
      <p:graphicFrame>
        <p:nvGraphicFramePr>
          <p:cNvPr id="363" name="object 336">
            <a:extLst>
              <a:ext uri="{FF2B5EF4-FFF2-40B4-BE49-F238E27FC236}">
                <a16:creationId xmlns:a16="http://schemas.microsoft.com/office/drawing/2014/main" id="{50DAA2D3-04CB-7213-5897-1C8626EDB001}"/>
              </a:ext>
            </a:extLst>
          </p:cNvPr>
          <p:cNvGraphicFramePr>
            <a:graphicFrameLocks noGrp="1"/>
          </p:cNvGraphicFramePr>
          <p:nvPr/>
        </p:nvGraphicFramePr>
        <p:xfrm>
          <a:off x="8914162" y="4242470"/>
          <a:ext cx="2000249" cy="60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73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7642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3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ce</a:t>
                      </a:r>
                      <a:r>
                        <a:rPr sz="3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ana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lyti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cs</a:t>
                      </a:r>
                      <a:endParaRPr sz="300">
                        <a:latin typeface="Trebuchet MS"/>
                        <a:cs typeface="Trebuchet MS"/>
                      </a:endParaRPr>
                    </a:p>
                  </a:txBody>
                  <a:tcPr marL="0" marR="0" marT="29104" marB="0"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 marR="80645" indent="6350">
                        <a:lnSpc>
                          <a:spcPct val="105000"/>
                        </a:lnSpc>
                      </a:pPr>
                      <a:r>
                        <a:rPr sz="3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3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om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  de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ec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3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3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62230" marR="52069" indent="84455">
                        <a:lnSpc>
                          <a:spcPct val="100000"/>
                        </a:lnSpc>
                      </a:pP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4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essi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529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Microservices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WebApp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Custom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2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4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3704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8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4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ak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4" name="object 293">
            <a:extLst>
              <a:ext uri="{FF2B5EF4-FFF2-40B4-BE49-F238E27FC236}">
                <a16:creationId xmlns:a16="http://schemas.microsoft.com/office/drawing/2014/main" id="{2EBB882F-679B-D149-03E3-0CDBE2E77550}"/>
              </a:ext>
            </a:extLst>
          </p:cNvPr>
          <p:cNvSpPr/>
          <p:nvPr/>
        </p:nvSpPr>
        <p:spPr>
          <a:xfrm>
            <a:off x="8405565" y="3935837"/>
            <a:ext cx="137583" cy="258233"/>
          </a:xfrm>
          <a:custGeom>
            <a:avLst/>
            <a:gdLst/>
            <a:ahLst/>
            <a:cxnLst/>
            <a:rect l="l" t="t" r="r" b="b"/>
            <a:pathLst>
              <a:path w="165100" h="748664">
                <a:moveTo>
                  <a:pt x="0" y="748603"/>
                </a:moveTo>
                <a:lnTo>
                  <a:pt x="0" y="0"/>
                </a:lnTo>
                <a:lnTo>
                  <a:pt x="164898" y="0"/>
                </a:lnTo>
                <a:lnTo>
                  <a:pt x="164898" y="748603"/>
                </a:lnTo>
                <a:lnTo>
                  <a:pt x="0" y="748603"/>
                </a:lnTo>
                <a:close/>
              </a:path>
            </a:pathLst>
          </a:custGeom>
          <a:ln w="95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1F129CDA-9321-7A5D-726C-711C7DF085E9}"/>
              </a:ext>
            </a:extLst>
          </p:cNvPr>
          <p:cNvGrpSpPr/>
          <p:nvPr/>
        </p:nvGrpSpPr>
        <p:grpSpPr>
          <a:xfrm>
            <a:off x="1558271" y="6041455"/>
            <a:ext cx="9097911" cy="408430"/>
            <a:chOff x="822175" y="6041455"/>
            <a:chExt cx="9097911" cy="408430"/>
          </a:xfrm>
        </p:grpSpPr>
        <p:sp>
          <p:nvSpPr>
            <p:cNvPr id="372" name="object 120">
              <a:extLst>
                <a:ext uri="{FF2B5EF4-FFF2-40B4-BE49-F238E27FC236}">
                  <a16:creationId xmlns:a16="http://schemas.microsoft.com/office/drawing/2014/main" id="{2A2C70DA-D467-4CEA-821C-B01900055F5C}"/>
                </a:ext>
              </a:extLst>
            </p:cNvPr>
            <p:cNvSpPr txBox="1"/>
            <p:nvPr/>
          </p:nvSpPr>
          <p:spPr>
            <a:xfrm>
              <a:off x="822175" y="6150527"/>
              <a:ext cx="887942" cy="190287"/>
            </a:xfrm>
            <a:prstGeom prst="rect">
              <a:avLst/>
            </a:prstGeom>
          </p:spPr>
          <p:txBody>
            <a:bodyPr vert="horz" wrap="square" lIns="0" tIns="10583" rIns="0" bIns="0" rtlCol="0">
              <a:spAutoFit/>
            </a:bodyPr>
            <a:lstStyle/>
            <a:p>
              <a:pPr marL="10583" defTabSz="761970">
                <a:spcBef>
                  <a:spcPts val="83"/>
                </a:spcBef>
              </a:pPr>
              <a:r>
                <a:rPr sz="1167" b="1" spc="8" dirty="0">
                  <a:latin typeface="Trebuchet MS"/>
                  <a:cs typeface="Trebuchet MS"/>
                </a:rPr>
                <a:t>K</a:t>
              </a:r>
              <a:r>
                <a:rPr sz="1167" b="1" spc="12" dirty="0">
                  <a:latin typeface="Trebuchet MS"/>
                  <a:cs typeface="Trebuchet MS"/>
                </a:rPr>
                <a:t>e</a:t>
              </a:r>
              <a:r>
                <a:rPr sz="1167" b="1" dirty="0">
                  <a:latin typeface="Trebuchet MS"/>
                  <a:cs typeface="Trebuchet MS"/>
                </a:rPr>
                <a:t>y</a:t>
              </a:r>
              <a:r>
                <a:rPr sz="1167" b="1" spc="-54" dirty="0">
                  <a:latin typeface="Trebuchet MS"/>
                  <a:cs typeface="Trebuchet MS"/>
                </a:rPr>
                <a:t> </a:t>
              </a:r>
              <a:r>
                <a:rPr sz="1167" b="1" spc="37" dirty="0">
                  <a:latin typeface="Trebuchet MS"/>
                  <a:cs typeface="Trebuchet MS"/>
                </a:rPr>
                <a:t>b</a:t>
              </a:r>
              <a:r>
                <a:rPr sz="1167" b="1" spc="-37" dirty="0">
                  <a:latin typeface="Trebuchet MS"/>
                  <a:cs typeface="Trebuchet MS"/>
                </a:rPr>
                <a:t>e</a:t>
              </a:r>
              <a:r>
                <a:rPr sz="1167" b="1" spc="29" dirty="0">
                  <a:latin typeface="Trebuchet MS"/>
                  <a:cs typeface="Trebuchet MS"/>
                </a:rPr>
                <a:t>n</a:t>
              </a:r>
              <a:r>
                <a:rPr sz="1167" b="1" spc="-37" dirty="0">
                  <a:latin typeface="Trebuchet MS"/>
                  <a:cs typeface="Trebuchet MS"/>
                </a:rPr>
                <a:t>e</a:t>
              </a:r>
              <a:r>
                <a:rPr sz="1167" b="1" spc="12" dirty="0">
                  <a:latin typeface="Trebuchet MS"/>
                  <a:cs typeface="Trebuchet MS"/>
                </a:rPr>
                <a:t>f</a:t>
              </a:r>
              <a:r>
                <a:rPr sz="1167" b="1" spc="-8" dirty="0">
                  <a:latin typeface="Trebuchet MS"/>
                  <a:cs typeface="Trebuchet MS"/>
                </a:rPr>
                <a:t>it</a:t>
              </a:r>
              <a:r>
                <a:rPr sz="1167" b="1" spc="17" dirty="0">
                  <a:latin typeface="Trebuchet MS"/>
                  <a:cs typeface="Trebuchet MS"/>
                </a:rPr>
                <a:t>s</a:t>
              </a:r>
              <a:endParaRPr sz="1167" dirty="0">
                <a:latin typeface="Trebuchet MS"/>
                <a:cs typeface="Trebuchet MS"/>
              </a:endParaRPr>
            </a:p>
          </p:txBody>
        </p: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1499CF97-6D12-017F-A8B4-409ADDFF14FF}"/>
                </a:ext>
              </a:extLst>
            </p:cNvPr>
            <p:cNvGrpSpPr/>
            <p:nvPr/>
          </p:nvGrpSpPr>
          <p:grpSpPr>
            <a:xfrm>
              <a:off x="1946974" y="6041455"/>
              <a:ext cx="7973112" cy="408430"/>
              <a:chOff x="1946974" y="6041455"/>
              <a:chExt cx="7973112" cy="408430"/>
            </a:xfrm>
          </p:grpSpPr>
          <p:sp>
            <p:nvSpPr>
              <p:cNvPr id="376" name="object 120">
                <a:extLst>
                  <a:ext uri="{FF2B5EF4-FFF2-40B4-BE49-F238E27FC236}">
                    <a16:creationId xmlns:a16="http://schemas.microsoft.com/office/drawing/2014/main" id="{17CB9FBF-1495-F97A-C3EE-023DF57CC7F3}"/>
                  </a:ext>
                </a:extLst>
              </p:cNvPr>
              <p:cNvSpPr txBox="1"/>
              <p:nvPr/>
            </p:nvSpPr>
            <p:spPr>
              <a:xfrm>
                <a:off x="1946974" y="6041455"/>
                <a:ext cx="2177985" cy="190287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82033" indent="-171450" defTabSz="761970">
                  <a:spcBef>
                    <a:spcPts val="83"/>
                  </a:spcBef>
                  <a:buClr>
                    <a:schemeClr val="accent4"/>
                  </a:buClr>
                  <a:buFont typeface="Webdings" panose="05030102010509060703" pitchFamily="18" charset="2"/>
                  <a:buChar char="4"/>
                </a:pPr>
                <a:r>
                  <a:rPr lang="en-US" sz="1167" spc="8" dirty="0">
                    <a:latin typeface="Trebuchet MS"/>
                    <a:cs typeface="Trebuchet MS"/>
                  </a:rPr>
                  <a:t>Modular configuration </a:t>
                </a:r>
                <a:endParaRPr sz="1167" dirty="0">
                  <a:latin typeface="Trebuchet MS"/>
                  <a:cs typeface="Trebuchet MS"/>
                </a:endParaRPr>
              </a:p>
            </p:txBody>
          </p:sp>
          <p:sp>
            <p:nvSpPr>
              <p:cNvPr id="377" name="object 120">
                <a:extLst>
                  <a:ext uri="{FF2B5EF4-FFF2-40B4-BE49-F238E27FC236}">
                    <a16:creationId xmlns:a16="http://schemas.microsoft.com/office/drawing/2014/main" id="{B2F4E383-F805-B5F0-3B50-6A5F46C9DBD6}"/>
                  </a:ext>
                </a:extLst>
              </p:cNvPr>
              <p:cNvSpPr txBox="1"/>
              <p:nvPr/>
            </p:nvSpPr>
            <p:spPr>
              <a:xfrm>
                <a:off x="1946974" y="6259598"/>
                <a:ext cx="2177985" cy="190287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82033" indent="-171450" defTabSz="761970">
                  <a:spcBef>
                    <a:spcPts val="83"/>
                  </a:spcBef>
                  <a:buClr>
                    <a:schemeClr val="accent4"/>
                  </a:buClr>
                  <a:buFont typeface="Webdings" panose="05030102010509060703" pitchFamily="18" charset="2"/>
                  <a:buChar char="4"/>
                </a:pPr>
                <a:r>
                  <a:rPr lang="en-US" sz="1167" spc="8" dirty="0">
                    <a:latin typeface="Trebuchet MS"/>
                    <a:cs typeface="Trebuchet MS"/>
                  </a:rPr>
                  <a:t>Reusable modules </a:t>
                </a:r>
                <a:endParaRPr sz="1167" dirty="0">
                  <a:latin typeface="Trebuchet MS"/>
                  <a:cs typeface="Trebuchet MS"/>
                </a:endParaRPr>
              </a:p>
            </p:txBody>
          </p:sp>
          <p:sp>
            <p:nvSpPr>
              <p:cNvPr id="378" name="object 120">
                <a:extLst>
                  <a:ext uri="{FF2B5EF4-FFF2-40B4-BE49-F238E27FC236}">
                    <a16:creationId xmlns:a16="http://schemas.microsoft.com/office/drawing/2014/main" id="{4E622FA4-5D90-DC59-9C48-12EFC8924546}"/>
                  </a:ext>
                </a:extLst>
              </p:cNvPr>
              <p:cNvSpPr txBox="1"/>
              <p:nvPr/>
            </p:nvSpPr>
            <p:spPr>
              <a:xfrm>
                <a:off x="3760315" y="6041455"/>
                <a:ext cx="2177985" cy="190287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82033" indent="-171450" defTabSz="761970">
                  <a:spcBef>
                    <a:spcPts val="83"/>
                  </a:spcBef>
                  <a:buClr>
                    <a:schemeClr val="accent4"/>
                  </a:buClr>
                  <a:buFont typeface="Webdings" panose="05030102010509060703" pitchFamily="18" charset="2"/>
                  <a:buChar char="4"/>
                </a:pPr>
                <a:r>
                  <a:rPr lang="en-US" sz="1167" spc="8" dirty="0">
                    <a:latin typeface="Trebuchet MS"/>
                    <a:cs typeface="Trebuchet MS"/>
                  </a:rPr>
                  <a:t>Version controlled</a:t>
                </a:r>
                <a:endParaRPr sz="1167" dirty="0">
                  <a:latin typeface="Trebuchet MS"/>
                  <a:cs typeface="Trebuchet MS"/>
                </a:endParaRPr>
              </a:p>
            </p:txBody>
          </p:sp>
          <p:sp>
            <p:nvSpPr>
              <p:cNvPr id="379" name="object 120">
                <a:extLst>
                  <a:ext uri="{FF2B5EF4-FFF2-40B4-BE49-F238E27FC236}">
                    <a16:creationId xmlns:a16="http://schemas.microsoft.com/office/drawing/2014/main" id="{668A3E40-133D-F32B-D324-1CFCBB5F5CE5}"/>
                  </a:ext>
                </a:extLst>
              </p:cNvPr>
              <p:cNvSpPr txBox="1"/>
              <p:nvPr/>
            </p:nvSpPr>
            <p:spPr>
              <a:xfrm>
                <a:off x="3760315" y="6259598"/>
                <a:ext cx="2177985" cy="190287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82033" indent="-171450" defTabSz="761970">
                  <a:spcBef>
                    <a:spcPts val="83"/>
                  </a:spcBef>
                  <a:buClr>
                    <a:schemeClr val="accent4"/>
                  </a:buClr>
                  <a:buFont typeface="Webdings" panose="05030102010509060703" pitchFamily="18" charset="2"/>
                  <a:buChar char="4"/>
                </a:pPr>
                <a:r>
                  <a:rPr lang="en-US" sz="1167" spc="8" dirty="0">
                    <a:latin typeface="Trebuchet MS"/>
                    <a:cs typeface="Trebuchet MS"/>
                  </a:rPr>
                  <a:t>Modular teams </a:t>
                </a:r>
                <a:endParaRPr sz="1167" dirty="0">
                  <a:latin typeface="Trebuchet MS"/>
                  <a:cs typeface="Trebuchet MS"/>
                </a:endParaRPr>
              </a:p>
            </p:txBody>
          </p:sp>
          <p:sp>
            <p:nvSpPr>
              <p:cNvPr id="380" name="object 120">
                <a:extLst>
                  <a:ext uri="{FF2B5EF4-FFF2-40B4-BE49-F238E27FC236}">
                    <a16:creationId xmlns:a16="http://schemas.microsoft.com/office/drawing/2014/main" id="{91AD06B5-1323-09BB-AF6E-ADDA5E442DEB}"/>
                  </a:ext>
                </a:extLst>
              </p:cNvPr>
              <p:cNvSpPr txBox="1"/>
              <p:nvPr/>
            </p:nvSpPr>
            <p:spPr>
              <a:xfrm>
                <a:off x="5456026" y="6041455"/>
                <a:ext cx="2177985" cy="190287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82033" indent="-171450" defTabSz="761970">
                  <a:spcBef>
                    <a:spcPts val="83"/>
                  </a:spcBef>
                  <a:buClr>
                    <a:schemeClr val="accent4"/>
                  </a:buClr>
                  <a:buFont typeface="Webdings" panose="05030102010509060703" pitchFamily="18" charset="2"/>
                  <a:buChar char="4"/>
                </a:pPr>
                <a:r>
                  <a:rPr lang="en-US" sz="1167" spc="8" dirty="0">
                    <a:latin typeface="Trebuchet MS"/>
                    <a:cs typeface="Trebuchet MS"/>
                  </a:rPr>
                  <a:t>Agile-lean delivery </a:t>
                </a:r>
                <a:endParaRPr sz="1167" dirty="0">
                  <a:latin typeface="Trebuchet MS"/>
                  <a:cs typeface="Trebuchet MS"/>
                </a:endParaRPr>
              </a:p>
            </p:txBody>
          </p:sp>
          <p:sp>
            <p:nvSpPr>
              <p:cNvPr id="381" name="object 120">
                <a:extLst>
                  <a:ext uri="{FF2B5EF4-FFF2-40B4-BE49-F238E27FC236}">
                    <a16:creationId xmlns:a16="http://schemas.microsoft.com/office/drawing/2014/main" id="{42AEA2C9-83EB-45B6-2503-652518748706}"/>
                  </a:ext>
                </a:extLst>
              </p:cNvPr>
              <p:cNvSpPr txBox="1"/>
              <p:nvPr/>
            </p:nvSpPr>
            <p:spPr>
              <a:xfrm>
                <a:off x="5456026" y="6259598"/>
                <a:ext cx="2177985" cy="190287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82033" indent="-171450" defTabSz="761970">
                  <a:spcBef>
                    <a:spcPts val="83"/>
                  </a:spcBef>
                  <a:buClr>
                    <a:schemeClr val="accent4"/>
                  </a:buClr>
                  <a:buFont typeface="Webdings" panose="05030102010509060703" pitchFamily="18" charset="2"/>
                  <a:buChar char="4"/>
                </a:pPr>
                <a:r>
                  <a:rPr lang="en-US" sz="1167" spc="8" dirty="0">
                    <a:latin typeface="Trebuchet MS"/>
                    <a:cs typeface="Trebuchet MS"/>
                  </a:rPr>
                  <a:t>Loosely coupled</a:t>
                </a:r>
                <a:endParaRPr sz="1167" dirty="0">
                  <a:latin typeface="Trebuchet MS"/>
                  <a:cs typeface="Trebuchet MS"/>
                </a:endParaRPr>
              </a:p>
            </p:txBody>
          </p:sp>
          <p:sp>
            <p:nvSpPr>
              <p:cNvPr id="382" name="object 120">
                <a:extLst>
                  <a:ext uri="{FF2B5EF4-FFF2-40B4-BE49-F238E27FC236}">
                    <a16:creationId xmlns:a16="http://schemas.microsoft.com/office/drawing/2014/main" id="{29D3F622-D3F3-6422-624C-970F57DC46C2}"/>
                  </a:ext>
                </a:extLst>
              </p:cNvPr>
              <p:cNvSpPr txBox="1"/>
              <p:nvPr/>
            </p:nvSpPr>
            <p:spPr>
              <a:xfrm>
                <a:off x="7141729" y="6041455"/>
                <a:ext cx="2177985" cy="190287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82033" indent="-171450" defTabSz="761970">
                  <a:spcBef>
                    <a:spcPts val="83"/>
                  </a:spcBef>
                  <a:buClr>
                    <a:schemeClr val="accent4"/>
                  </a:buClr>
                  <a:buFont typeface="Webdings" panose="05030102010509060703" pitchFamily="18" charset="2"/>
                  <a:buChar char="4"/>
                </a:pPr>
                <a:r>
                  <a:rPr lang="en-US" sz="1167" spc="8" dirty="0">
                    <a:latin typeface="Trebuchet MS"/>
                    <a:cs typeface="Trebuchet MS"/>
                  </a:rPr>
                  <a:t>Shared responsibility model </a:t>
                </a:r>
                <a:endParaRPr sz="1167" dirty="0">
                  <a:latin typeface="Trebuchet MS"/>
                  <a:cs typeface="Trebuchet MS"/>
                </a:endParaRPr>
              </a:p>
            </p:txBody>
          </p:sp>
          <p:sp>
            <p:nvSpPr>
              <p:cNvPr id="383" name="object 120">
                <a:extLst>
                  <a:ext uri="{FF2B5EF4-FFF2-40B4-BE49-F238E27FC236}">
                    <a16:creationId xmlns:a16="http://schemas.microsoft.com/office/drawing/2014/main" id="{402B5FB5-EE17-1805-452F-F6E91F585765}"/>
                  </a:ext>
                </a:extLst>
              </p:cNvPr>
              <p:cNvSpPr txBox="1"/>
              <p:nvPr/>
            </p:nvSpPr>
            <p:spPr>
              <a:xfrm>
                <a:off x="7141729" y="6259598"/>
                <a:ext cx="2778357" cy="190287"/>
              </a:xfrm>
              <a:prstGeom prst="rect">
                <a:avLst/>
              </a:prstGeom>
            </p:spPr>
            <p:txBody>
              <a:bodyPr vert="horz" wrap="square" lIns="0" tIns="10583" rIns="0" bIns="0" rtlCol="0">
                <a:spAutoFit/>
              </a:bodyPr>
              <a:lstStyle/>
              <a:p>
                <a:pPr marL="182033" indent="-171450" defTabSz="761970">
                  <a:spcBef>
                    <a:spcPts val="83"/>
                  </a:spcBef>
                  <a:buClr>
                    <a:schemeClr val="accent4"/>
                  </a:buClr>
                  <a:buFont typeface="Webdings" panose="05030102010509060703" pitchFamily="18" charset="2"/>
                  <a:buChar char="4"/>
                </a:pPr>
                <a:r>
                  <a:rPr lang="en-US" sz="1167" spc="8" dirty="0">
                    <a:latin typeface="Trebuchet MS"/>
                    <a:cs typeface="Trebuchet MS"/>
                  </a:rPr>
                  <a:t>Automate and enforce guardrails </a:t>
                </a:r>
                <a:endParaRPr sz="1167" dirty="0">
                  <a:latin typeface="Trebuchet MS"/>
                  <a:cs typeface="Trebuchet M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018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2E779-D9EF-A16A-3F9A-AF84C0949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93592FF8-C54F-1BD8-3DD8-E03D303C676D}"/>
              </a:ext>
            </a:extLst>
          </p:cNvPr>
          <p:cNvSpPr/>
          <p:nvPr/>
        </p:nvSpPr>
        <p:spPr>
          <a:xfrm>
            <a:off x="520585" y="1533525"/>
            <a:ext cx="11173282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F3B16EF-11FD-E401-8F80-76C480861D05}"/>
              </a:ext>
            </a:extLst>
          </p:cNvPr>
          <p:cNvSpPr/>
          <p:nvPr/>
        </p:nvSpPr>
        <p:spPr>
          <a:xfrm>
            <a:off x="6311263" y="1533525"/>
            <a:ext cx="5382604" cy="4280926"/>
          </a:xfrm>
          <a:prstGeom prst="roundRect">
            <a:avLst>
              <a:gd name="adj" fmla="val 481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6D8795-26FA-B74E-38FB-539A890A4406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The Data-driven Investment Process . . .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0E6F64A4-0A8D-0277-F448-36B92DAFA2EA}"/>
              </a:ext>
            </a:extLst>
          </p:cNvPr>
          <p:cNvSpPr/>
          <p:nvPr/>
        </p:nvSpPr>
        <p:spPr>
          <a:xfrm>
            <a:off x="711241" y="1743075"/>
            <a:ext cx="2479634" cy="3912421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C87FE-1407-1592-46BB-7A46E2586AEB}"/>
              </a:ext>
            </a:extLst>
          </p:cNvPr>
          <p:cNvCxnSpPr>
            <a:cxnSpLocks/>
          </p:cNvCxnSpPr>
          <p:nvPr/>
        </p:nvCxnSpPr>
        <p:spPr>
          <a:xfrm>
            <a:off x="3403909" y="2476500"/>
            <a:ext cx="628073" cy="0"/>
          </a:xfrm>
          <a:prstGeom prst="line">
            <a:avLst/>
          </a:prstGeom>
          <a:ln w="63500" cap="rnd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476C8C-EDDD-DE24-1357-6493E27A8D4A}"/>
              </a:ext>
            </a:extLst>
          </p:cNvPr>
          <p:cNvSpPr/>
          <p:nvPr/>
        </p:nvSpPr>
        <p:spPr>
          <a:xfrm>
            <a:off x="4245015" y="1743076"/>
            <a:ext cx="1685927" cy="1466848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7FF3D4-E7FF-FF8F-86DC-5DC57E3010FF}"/>
              </a:ext>
            </a:extLst>
          </p:cNvPr>
          <p:cNvSpPr/>
          <p:nvPr/>
        </p:nvSpPr>
        <p:spPr>
          <a:xfrm>
            <a:off x="4245015" y="3386956"/>
            <a:ext cx="7235743" cy="2268539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81BD34B-8BA9-B887-B28F-355546716234}"/>
              </a:ext>
            </a:extLst>
          </p:cNvPr>
          <p:cNvSpPr/>
          <p:nvPr/>
        </p:nvSpPr>
        <p:spPr>
          <a:xfrm>
            <a:off x="6094954" y="1743076"/>
            <a:ext cx="1685927" cy="1466848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CEC608-E9D8-8B74-5E38-171A39CF9097}"/>
              </a:ext>
            </a:extLst>
          </p:cNvPr>
          <p:cNvSpPr/>
          <p:nvPr/>
        </p:nvSpPr>
        <p:spPr>
          <a:xfrm>
            <a:off x="7944893" y="1743076"/>
            <a:ext cx="1685927" cy="1466848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987F7BD-13C1-EA02-E61F-C70CBABE2B65}"/>
              </a:ext>
            </a:extLst>
          </p:cNvPr>
          <p:cNvSpPr/>
          <p:nvPr/>
        </p:nvSpPr>
        <p:spPr>
          <a:xfrm>
            <a:off x="9794831" y="1743076"/>
            <a:ext cx="1685927" cy="1466848"/>
          </a:xfrm>
          <a:prstGeom prst="roundRect">
            <a:avLst>
              <a:gd name="adj" fmla="val 6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FC83B9-460B-9DAD-AAE7-7EC936CA5692}"/>
              </a:ext>
            </a:extLst>
          </p:cNvPr>
          <p:cNvGrpSpPr/>
          <p:nvPr/>
        </p:nvGrpSpPr>
        <p:grpSpPr>
          <a:xfrm>
            <a:off x="1104728" y="2543789"/>
            <a:ext cx="1692660" cy="2310992"/>
            <a:chOff x="1104728" y="2209384"/>
            <a:chExt cx="1692660" cy="2310992"/>
          </a:xfrm>
        </p:grpSpPr>
        <p:sp>
          <p:nvSpPr>
            <p:cNvPr id="61" name="object 6">
              <a:extLst>
                <a:ext uri="{FF2B5EF4-FFF2-40B4-BE49-F238E27FC236}">
                  <a16:creationId xmlns:a16="http://schemas.microsoft.com/office/drawing/2014/main" id="{E70CE75E-B6F8-F535-444F-581B5FCE383E}"/>
                </a:ext>
              </a:extLst>
            </p:cNvPr>
            <p:cNvSpPr txBox="1"/>
            <p:nvPr/>
          </p:nvSpPr>
          <p:spPr>
            <a:xfrm>
              <a:off x="1104728" y="3895719"/>
              <a:ext cx="1692660" cy="624657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 marR="0" lvl="0" indent="0" algn="ctr" defTabSz="914400" eaLnBrk="1" fontAlgn="auto" latinLnBrk="0" hangingPunct="1">
                <a:lnSpc>
                  <a:spcPct val="150000"/>
                </a:lnSpc>
                <a:spcBef>
                  <a:spcPts val="11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Trebuchet MS"/>
                </a:rPr>
                <a:t>Investment  Hypothesis</a:t>
              </a: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BFE9000-383D-F065-A96D-F8AFD5A72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62098" y="2209384"/>
              <a:ext cx="1245744" cy="1245742"/>
            </a:xfrm>
            <a:prstGeom prst="rect">
              <a:avLst/>
            </a:prstGeom>
          </p:spPr>
        </p:pic>
      </p:grpSp>
      <p:sp>
        <p:nvSpPr>
          <p:cNvPr id="16" name="object 6">
            <a:extLst>
              <a:ext uri="{FF2B5EF4-FFF2-40B4-BE49-F238E27FC236}">
                <a16:creationId xmlns:a16="http://schemas.microsoft.com/office/drawing/2014/main" id="{3A6A13DE-F30F-B8B9-39AF-9EEC00123388}"/>
              </a:ext>
            </a:extLst>
          </p:cNvPr>
          <p:cNvSpPr txBox="1"/>
          <p:nvPr/>
        </p:nvSpPr>
        <p:spPr>
          <a:xfrm>
            <a:off x="4486761" y="2762340"/>
            <a:ext cx="1202434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Set up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58E00F68-71E6-2A55-28FD-48786E49CC76}"/>
              </a:ext>
            </a:extLst>
          </p:cNvPr>
          <p:cNvSpPr txBox="1"/>
          <p:nvPr/>
        </p:nvSpPr>
        <p:spPr>
          <a:xfrm>
            <a:off x="6336700" y="2762340"/>
            <a:ext cx="1202434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Build</a:t>
            </a: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2AF9ED37-DBB5-16C6-75AC-5B26DBA06929}"/>
              </a:ext>
            </a:extLst>
          </p:cNvPr>
          <p:cNvSpPr txBox="1"/>
          <p:nvPr/>
        </p:nvSpPr>
        <p:spPr>
          <a:xfrm>
            <a:off x="8186639" y="2762340"/>
            <a:ext cx="1202434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Analyze</a:t>
            </a: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2EDF3405-6AC4-B589-6223-C0D516B54E5A}"/>
              </a:ext>
            </a:extLst>
          </p:cNvPr>
          <p:cNvSpPr txBox="1"/>
          <p:nvPr/>
        </p:nvSpPr>
        <p:spPr>
          <a:xfrm>
            <a:off x="9953592" y="2762340"/>
            <a:ext cx="1415448" cy="1840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Trebuchet MS"/>
              </a:rPr>
              <a:t>Productionize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0FB499-C11A-8D1B-54AD-6EBC0523D4E4}"/>
              </a:ext>
            </a:extLst>
          </p:cNvPr>
          <p:cNvGrpSpPr/>
          <p:nvPr/>
        </p:nvGrpSpPr>
        <p:grpSpPr>
          <a:xfrm>
            <a:off x="4823891" y="2006637"/>
            <a:ext cx="6077990" cy="528174"/>
            <a:chOff x="4823891" y="2006637"/>
            <a:chExt cx="6077990" cy="52817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EFBEB65-3513-FC6E-87AA-7C277F66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23891" y="2006637"/>
              <a:ext cx="528174" cy="528174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FDACD84-A84F-C6DB-096F-36B264335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73830" y="2006637"/>
              <a:ext cx="528174" cy="528174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C139F14-C55E-A96B-C817-14CCBD1E6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23769" y="2006637"/>
              <a:ext cx="528174" cy="52817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71CEA4E-DC8F-5777-04FE-1DAC87943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V="1">
              <a:off x="10373707" y="2006637"/>
              <a:ext cx="528174" cy="52817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09BA96-F556-3415-FCF2-9F3AC4D881DC}"/>
              </a:ext>
            </a:extLst>
          </p:cNvPr>
          <p:cNvGrpSpPr/>
          <p:nvPr/>
        </p:nvGrpSpPr>
        <p:grpSpPr>
          <a:xfrm>
            <a:off x="4758927" y="3734614"/>
            <a:ext cx="6207919" cy="1573223"/>
            <a:chOff x="4769440" y="3728965"/>
            <a:chExt cx="6207919" cy="157322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6C32BDF-1A3D-28E6-C37E-285DDC4347B1}"/>
                </a:ext>
              </a:extLst>
            </p:cNvPr>
            <p:cNvGrpSpPr/>
            <p:nvPr/>
          </p:nvGrpSpPr>
          <p:grpSpPr>
            <a:xfrm>
              <a:off x="4769440" y="3728965"/>
              <a:ext cx="6207919" cy="251555"/>
              <a:chOff x="4769440" y="3728965"/>
              <a:chExt cx="6207919" cy="251555"/>
            </a:xfrm>
          </p:grpSpPr>
          <p:sp>
            <p:nvSpPr>
              <p:cNvPr id="20" name="object 6">
                <a:extLst>
                  <a:ext uri="{FF2B5EF4-FFF2-40B4-BE49-F238E27FC236}">
                    <a16:creationId xmlns:a16="http://schemas.microsoft.com/office/drawing/2014/main" id="{5B401FA5-C3BC-AB2D-DB74-2870B7FA7592}"/>
                  </a:ext>
                </a:extLst>
              </p:cNvPr>
              <p:cNvSpPr txBox="1"/>
              <p:nvPr/>
            </p:nvSpPr>
            <p:spPr>
              <a:xfrm>
                <a:off x="5216278" y="3755036"/>
                <a:ext cx="5761081" cy="199413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tabLst/>
                  <a:defRPr/>
                </a:pPr>
                <a:r>
                  <a:rPr kumimoji="0" lang="en-US" sz="12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Source data Clean and normalize Model</a:t>
                </a:r>
              </a:p>
            </p:txBody>
          </p:sp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06A73BCF-4FAA-33DE-DBD1-856E6C65C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769440" y="3728965"/>
                <a:ext cx="251555" cy="251555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E74B7BD-DFE7-E1A8-E241-FE5C35B36C5F}"/>
                </a:ext>
              </a:extLst>
            </p:cNvPr>
            <p:cNvGrpSpPr/>
            <p:nvPr/>
          </p:nvGrpSpPr>
          <p:grpSpPr>
            <a:xfrm>
              <a:off x="4769440" y="4169521"/>
              <a:ext cx="6207919" cy="251555"/>
              <a:chOff x="4769440" y="4155906"/>
              <a:chExt cx="6207919" cy="251555"/>
            </a:xfrm>
          </p:grpSpPr>
          <p:sp>
            <p:nvSpPr>
              <p:cNvPr id="22" name="object 6">
                <a:extLst>
                  <a:ext uri="{FF2B5EF4-FFF2-40B4-BE49-F238E27FC236}">
                    <a16:creationId xmlns:a16="http://schemas.microsoft.com/office/drawing/2014/main" id="{456F4B0F-7938-3F5C-0770-20C49CE54491}"/>
                  </a:ext>
                </a:extLst>
              </p:cNvPr>
              <p:cNvSpPr txBox="1"/>
              <p:nvPr/>
            </p:nvSpPr>
            <p:spPr>
              <a:xfrm>
                <a:off x="5216278" y="4181977"/>
                <a:ext cx="5761081" cy="199413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tabLst/>
                  <a:defRPr/>
                </a:pPr>
                <a:r>
                  <a:rPr kumimoji="0" lang="en-US" sz="12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Create a strategy Optimize  </a:t>
                </a:r>
                <a:r>
                  <a:rPr kumimoji="0" lang="en-US" sz="1200" i="0" u="none" strike="noStrike" kern="0" cap="none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Backtest</a:t>
                </a:r>
                <a:endParaRPr kumimoji="0" lang="en-US" sz="1200" i="0" u="none" strike="noStrike" kern="0" cap="none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cs typeface="Trebuchet MS"/>
                </a:endParaRPr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E9C4BE8D-00A3-9FC1-586E-2965F7D77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69440" y="4155906"/>
                <a:ext cx="251555" cy="251555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EC50CFE-2E65-4FC6-B66E-0B59CAD5889C}"/>
                </a:ext>
              </a:extLst>
            </p:cNvPr>
            <p:cNvGrpSpPr/>
            <p:nvPr/>
          </p:nvGrpSpPr>
          <p:grpSpPr>
            <a:xfrm>
              <a:off x="4769440" y="4610077"/>
              <a:ext cx="6207919" cy="251555"/>
              <a:chOff x="4769440" y="4634989"/>
              <a:chExt cx="6207919" cy="251555"/>
            </a:xfrm>
          </p:grpSpPr>
          <p:sp>
            <p:nvSpPr>
              <p:cNvPr id="23" name="object 6">
                <a:extLst>
                  <a:ext uri="{FF2B5EF4-FFF2-40B4-BE49-F238E27FC236}">
                    <a16:creationId xmlns:a16="http://schemas.microsoft.com/office/drawing/2014/main" id="{F61A953F-C2EC-5E38-DB9D-201D0DF0CA59}"/>
                  </a:ext>
                </a:extLst>
              </p:cNvPr>
              <p:cNvSpPr txBox="1"/>
              <p:nvPr/>
            </p:nvSpPr>
            <p:spPr>
              <a:xfrm>
                <a:off x="5216278" y="4661060"/>
                <a:ext cx="5761081" cy="199413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tabLst/>
                  <a:defRPr/>
                </a:pPr>
                <a:r>
                  <a:rPr kumimoji="0" lang="en-US" sz="12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Compare metrics Run scenarios</a:t>
                </a: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CD3B010-C8D7-4798-3274-F2D0C8BE1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769440" y="4634989"/>
                <a:ext cx="251555" cy="251555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4832C6-284C-3F32-0009-CDC39A22A855}"/>
                </a:ext>
              </a:extLst>
            </p:cNvPr>
            <p:cNvGrpSpPr/>
            <p:nvPr/>
          </p:nvGrpSpPr>
          <p:grpSpPr>
            <a:xfrm>
              <a:off x="4769440" y="5050633"/>
              <a:ext cx="6207919" cy="251555"/>
              <a:chOff x="4769440" y="5050633"/>
              <a:chExt cx="6207919" cy="251555"/>
            </a:xfrm>
          </p:grpSpPr>
          <p:sp>
            <p:nvSpPr>
              <p:cNvPr id="24" name="object 6">
                <a:extLst>
                  <a:ext uri="{FF2B5EF4-FFF2-40B4-BE49-F238E27FC236}">
                    <a16:creationId xmlns:a16="http://schemas.microsoft.com/office/drawing/2014/main" id="{77CE8ABE-5EC6-2BDB-7362-990F47C7A968}"/>
                  </a:ext>
                </a:extLst>
              </p:cNvPr>
              <p:cNvSpPr txBox="1"/>
              <p:nvPr/>
            </p:nvSpPr>
            <p:spPr>
              <a:xfrm>
                <a:off x="5216278" y="5076704"/>
                <a:ext cx="5761081" cy="199413"/>
              </a:xfrm>
              <a:prstGeom prst="rect">
                <a:avLst/>
              </a:prstGeom>
            </p:spPr>
            <p:txBody>
              <a:bodyPr vert="horz" wrap="square" lIns="0" tIns="14604" rIns="0" bIns="0" rtlCol="0">
                <a:spAutoFit/>
              </a:bodyPr>
              <a:lstStyle/>
              <a:p>
                <a:pPr marL="12700" marR="0" lvl="0" defTabSz="914400" eaLnBrk="1" fontAlgn="auto" latinLnBrk="0" hangingPunct="1">
                  <a:spcBef>
                    <a:spcPts val="114"/>
                  </a:spcBef>
                  <a:spcAft>
                    <a:spcPts val="0"/>
                  </a:spcAft>
                  <a:buClr>
                    <a:schemeClr val="accent4"/>
                  </a:buClr>
                  <a:buSzTx/>
                  <a:tabLst/>
                  <a:defRPr/>
                </a:pPr>
                <a:r>
                  <a:rPr kumimoji="0" lang="en-US" sz="1200" i="0" u="none" strike="noStrike" kern="0" cap="none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Trebuchet MS"/>
                  </a:rPr>
                  <a:t>Execute trades Monitor risk</a:t>
                </a:r>
              </a:p>
            </p:txBody>
          </p:sp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11D1BE03-F4FF-DD8F-FBCF-30776F78B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V="1">
                <a:off x="4769440" y="5050633"/>
                <a:ext cx="251555" cy="2515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98059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26FC541-749A-C94C-009A-18DAD970BD44}"/>
              </a:ext>
            </a:extLst>
          </p:cNvPr>
          <p:cNvGrpSpPr/>
          <p:nvPr/>
        </p:nvGrpSpPr>
        <p:grpSpPr>
          <a:xfrm>
            <a:off x="509359" y="654648"/>
            <a:ext cx="11173282" cy="5548704"/>
            <a:chOff x="520585" y="578844"/>
            <a:chExt cx="11173282" cy="554870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1E8026-CA70-0602-6C3F-9A4561235460}"/>
                </a:ext>
              </a:extLst>
            </p:cNvPr>
            <p:cNvSpPr txBox="1"/>
            <p:nvPr/>
          </p:nvSpPr>
          <p:spPr>
            <a:xfrm>
              <a:off x="3151909" y="578844"/>
              <a:ext cx="58881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latin typeface="+mj-lt"/>
                </a:rPr>
                <a:t>Cloud-native Event-driven Pipeline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260DA00-6FCC-F436-3A75-3BA1F0EF2616}"/>
                </a:ext>
              </a:extLst>
            </p:cNvPr>
            <p:cNvGrpSpPr/>
            <p:nvPr/>
          </p:nvGrpSpPr>
          <p:grpSpPr>
            <a:xfrm>
              <a:off x="520585" y="1220428"/>
              <a:ext cx="11173282" cy="4907120"/>
              <a:chOff x="520585" y="1220428"/>
              <a:chExt cx="11173282" cy="4907120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7AF8BDD2-EC5C-5A9E-1B6E-D4ABB163AA85}"/>
                  </a:ext>
                </a:extLst>
              </p:cNvPr>
              <p:cNvSpPr/>
              <p:nvPr/>
            </p:nvSpPr>
            <p:spPr>
              <a:xfrm>
                <a:off x="520585" y="1220428"/>
                <a:ext cx="11173282" cy="4907120"/>
              </a:xfrm>
              <a:prstGeom prst="roundRect">
                <a:avLst>
                  <a:gd name="adj" fmla="val 481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23DF54B-F060-EB22-05FC-A89B6C395F05}"/>
                  </a:ext>
                </a:extLst>
              </p:cNvPr>
              <p:cNvGrpSpPr/>
              <p:nvPr/>
            </p:nvGrpSpPr>
            <p:grpSpPr>
              <a:xfrm>
                <a:off x="740703" y="1341229"/>
                <a:ext cx="10733047" cy="4665519"/>
                <a:chOff x="711241" y="1369521"/>
                <a:chExt cx="10733047" cy="4665519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B4E801E2-55C4-C6E6-7606-AFAFEE0CE800}"/>
                    </a:ext>
                  </a:extLst>
                </p:cNvPr>
                <p:cNvGrpSpPr/>
                <p:nvPr/>
              </p:nvGrpSpPr>
              <p:grpSpPr>
                <a:xfrm>
                  <a:off x="8557260" y="2458057"/>
                  <a:ext cx="473291" cy="2488446"/>
                  <a:chOff x="3141212" y="2596634"/>
                  <a:chExt cx="473291" cy="2488446"/>
                </a:xfrm>
              </p:grpSpPr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4C473F20-E886-625A-3A62-D3800212F4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99238" y="3702280"/>
                    <a:ext cx="215265" cy="0"/>
                  </a:xfrm>
                  <a:prstGeom prst="lin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297A1B57-36BF-BB29-B14B-AA91C8E09C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85416" y="2596972"/>
                    <a:ext cx="215265" cy="0"/>
                  </a:xfrm>
                  <a:prstGeom prst="lin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B2D6F585-4DBE-158C-C648-C92F791C59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91157" y="2596634"/>
                    <a:ext cx="0" cy="2488446"/>
                  </a:xfrm>
                  <a:prstGeom prst="lin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F02B8B1B-FB4E-5630-D65B-B217521BB5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41212" y="5085080"/>
                    <a:ext cx="268995" cy="0"/>
                  </a:xfrm>
                  <a:prstGeom prst="line">
                    <a:avLst/>
                  </a:prstGeom>
                  <a:ln w="381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F14A1E3E-5968-08E5-E1F4-88D15EC7E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99238" y="3563690"/>
                  <a:ext cx="215265" cy="0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5EA10DB-75C8-B1C6-D266-3184A2464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5416" y="2458395"/>
                  <a:ext cx="215265" cy="0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BA7903D4-DF86-E88A-7AF9-DAA0E09ED3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91157" y="2458057"/>
                  <a:ext cx="0" cy="2488416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1E97FDE-33D1-ADF7-1A4F-315DBDE4C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1606" y="4946473"/>
                  <a:ext cx="228344" cy="0"/>
                </a:xfrm>
                <a:prstGeom prst="line">
                  <a:avLst/>
                </a:prstGeom>
                <a:ln w="38100">
                  <a:solidFill>
                    <a:schemeClr val="accent4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D77FE70C-6671-55EA-9273-38EF74BF6219}"/>
                    </a:ext>
                  </a:extLst>
                </p:cNvPr>
                <p:cNvGrpSpPr/>
                <p:nvPr/>
              </p:nvGrpSpPr>
              <p:grpSpPr>
                <a:xfrm>
                  <a:off x="711241" y="1369521"/>
                  <a:ext cx="2479634" cy="4665519"/>
                  <a:chOff x="711241" y="1369521"/>
                  <a:chExt cx="2479634" cy="4665519"/>
                </a:xfrm>
              </p:grpSpPr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AACDB83A-B83E-C682-7D11-B70F12E9FC42}"/>
                      </a:ext>
                    </a:extLst>
                  </p:cNvPr>
                  <p:cNvSpPr/>
                  <p:nvPr/>
                </p:nvSpPr>
                <p:spPr>
                  <a:xfrm>
                    <a:off x="711241" y="1369521"/>
                    <a:ext cx="2479634" cy="2524125"/>
                  </a:xfrm>
                  <a:prstGeom prst="roundRect">
                    <a:avLst>
                      <a:gd name="adj" fmla="val 6785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sz="2000"/>
                  </a:p>
                </p:txBody>
              </p:sp>
              <p:sp>
                <p:nvSpPr>
                  <p:cNvPr id="52" name="Rectangle: Rounded Corners 51">
                    <a:extLst>
                      <a:ext uri="{FF2B5EF4-FFF2-40B4-BE49-F238E27FC236}">
                        <a16:creationId xmlns:a16="http://schemas.microsoft.com/office/drawing/2014/main" id="{325F7AF3-71C1-9B14-BF6C-3687EFEB75EA}"/>
                      </a:ext>
                    </a:extLst>
                  </p:cNvPr>
                  <p:cNvSpPr/>
                  <p:nvPr/>
                </p:nvSpPr>
                <p:spPr>
                  <a:xfrm>
                    <a:off x="711241" y="4135120"/>
                    <a:ext cx="2479634" cy="1899920"/>
                  </a:xfrm>
                  <a:prstGeom prst="roundRect">
                    <a:avLst>
                      <a:gd name="adj" fmla="val 6785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sz="2000" dirty="0"/>
                  </a:p>
                </p:txBody>
              </p:sp>
              <p:pic>
                <p:nvPicPr>
                  <p:cNvPr id="55" name="object 2">
                    <a:extLst>
                      <a:ext uri="{FF2B5EF4-FFF2-40B4-BE49-F238E27FC236}">
                        <a16:creationId xmlns:a16="http://schemas.microsoft.com/office/drawing/2014/main" id="{F79F20F5-02D9-D5EC-237A-F5C635CD5F60}"/>
                      </a:ext>
                    </a:extLst>
                  </p:cNvPr>
                  <p:cNvPicPr/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>
                    <a:off x="1275927" y="2797258"/>
                    <a:ext cx="1350263" cy="544067"/>
                  </a:xfrm>
                  <a:prstGeom prst="rect">
                    <a:avLst/>
                  </a:prstGeom>
                </p:spPr>
              </p:pic>
              <p:pic>
                <p:nvPicPr>
                  <p:cNvPr id="57" name="object 9">
                    <a:extLst>
                      <a:ext uri="{FF2B5EF4-FFF2-40B4-BE49-F238E27FC236}">
                        <a16:creationId xmlns:a16="http://schemas.microsoft.com/office/drawing/2014/main" id="{70CDC6CE-5399-6F84-D78D-EB0A7BFD20A0}"/>
                      </a:ext>
                    </a:extLst>
                  </p:cNvPr>
                  <p:cNvPicPr/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349078" y="1544698"/>
                    <a:ext cx="1203960" cy="675132"/>
                  </a:xfrm>
                  <a:prstGeom prst="rect">
                    <a:avLst/>
                  </a:prstGeom>
                </p:spPr>
              </p:pic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A206D961-6CE6-041C-BB65-53C68636F4D1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821" y="2319973"/>
                    <a:ext cx="151447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accent4"/>
                        </a:solidFill>
                      </a:rPr>
                      <a:t>ESG scores</a:t>
                    </a:r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E905F7E-EC4F-D134-C27E-A33999189459}"/>
                      </a:ext>
                    </a:extLst>
                  </p:cNvPr>
                  <p:cNvSpPr txBox="1"/>
                  <p:nvPr/>
                </p:nvSpPr>
                <p:spPr>
                  <a:xfrm>
                    <a:off x="983174" y="3441469"/>
                    <a:ext cx="1935768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accent4"/>
                        </a:solidFill>
                      </a:rPr>
                      <a:t>Carbon  performance</a:t>
                    </a:r>
                  </a:p>
                </p:txBody>
              </p: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B0B89088-31FC-1878-8D84-9466757730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782" y="2697115"/>
                    <a:ext cx="1548553" cy="0"/>
                  </a:xfrm>
                  <a:prstGeom prst="line">
                    <a:avLst/>
                  </a:prstGeom>
                  <a:ln w="635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6" name="object 5">
                    <a:extLst>
                      <a:ext uri="{FF2B5EF4-FFF2-40B4-BE49-F238E27FC236}">
                        <a16:creationId xmlns:a16="http://schemas.microsoft.com/office/drawing/2014/main" id="{FF8FE7EA-DDE1-1C19-8430-9ACB41A816F4}"/>
                      </a:ext>
                    </a:extLst>
                  </p:cNvPr>
                  <p:cNvPicPr/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349078" y="4543930"/>
                    <a:ext cx="1203960" cy="675132"/>
                  </a:xfrm>
                  <a:prstGeom prst="rect">
                    <a:avLst/>
                  </a:prstGeom>
                </p:spPr>
              </p:pic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E4CEA579-3A54-130B-755B-9296CDA88F3A}"/>
                      </a:ext>
                    </a:extLst>
                  </p:cNvPr>
                  <p:cNvSpPr txBox="1"/>
                  <p:nvPr/>
                </p:nvSpPr>
                <p:spPr>
                  <a:xfrm>
                    <a:off x="983174" y="5305840"/>
                    <a:ext cx="1935768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 err="1"/>
                      <a:t>Elektron</a:t>
                    </a:r>
                    <a:r>
                      <a:rPr lang="en-US" sz="1200" dirty="0"/>
                      <a:t> Real-Time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A4C8C4A6-F8D4-F9DB-8172-4BBA4C59011D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821" y="4223542"/>
                    <a:ext cx="151447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b="1" dirty="0">
                        <a:solidFill>
                          <a:schemeClr val="accent4"/>
                        </a:solidFill>
                      </a:rPr>
                      <a:t>Pricing Data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2257E09E-D614-18CF-32EE-22030208EAC8}"/>
                      </a:ext>
                    </a:extLst>
                  </p:cNvPr>
                  <p:cNvSpPr txBox="1"/>
                  <p:nvPr/>
                </p:nvSpPr>
                <p:spPr>
                  <a:xfrm>
                    <a:off x="983174" y="5669619"/>
                    <a:ext cx="1935768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 err="1"/>
                      <a:t>DataScope</a:t>
                    </a:r>
                    <a:r>
                      <a:rPr lang="en-US" sz="1200" dirty="0"/>
                      <a:t> Plus</a:t>
                    </a:r>
                  </a:p>
                </p:txBody>
              </p: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2B7D0AD2-BBBB-48DE-C51C-5CAC40D72F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782" y="5262451"/>
                    <a:ext cx="1548553" cy="0"/>
                  </a:xfrm>
                  <a:prstGeom prst="line">
                    <a:avLst/>
                  </a:prstGeom>
                  <a:ln w="635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6DA10EE4-136B-9595-E7BF-1182165197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76782" y="5626228"/>
                    <a:ext cx="1548553" cy="0"/>
                  </a:xfrm>
                  <a:prstGeom prst="line">
                    <a:avLst/>
                  </a:prstGeom>
                  <a:ln w="635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BDF9B9D4-7E04-9539-FA1D-12CC195135CD}"/>
                    </a:ext>
                  </a:extLst>
                </p:cNvPr>
                <p:cNvSpPr/>
                <p:nvPr/>
              </p:nvSpPr>
              <p:spPr>
                <a:xfrm>
                  <a:off x="3591438" y="1369521"/>
                  <a:ext cx="5009126" cy="4665519"/>
                </a:xfrm>
                <a:prstGeom prst="roundRect">
                  <a:avLst>
                    <a:gd name="adj" fmla="val 678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sz="2000"/>
                </a:p>
              </p:txBody>
            </p: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1312BC52-8B6B-E7A2-9D5F-4EE48BF7073D}"/>
                    </a:ext>
                  </a:extLst>
                </p:cNvPr>
                <p:cNvGrpSpPr/>
                <p:nvPr/>
              </p:nvGrpSpPr>
              <p:grpSpPr>
                <a:xfrm>
                  <a:off x="3614503" y="1805279"/>
                  <a:ext cx="4962997" cy="3794002"/>
                  <a:chOff x="3614502" y="1882264"/>
                  <a:chExt cx="4962997" cy="3794002"/>
                </a:xfrm>
              </p:grpSpPr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E8A34A8D-41EF-7674-6F79-4F8861A52B31}"/>
                      </a:ext>
                    </a:extLst>
                  </p:cNvPr>
                  <p:cNvSpPr txBox="1"/>
                  <p:nvPr/>
                </p:nvSpPr>
                <p:spPr>
                  <a:xfrm>
                    <a:off x="4765041" y="1882264"/>
                    <a:ext cx="2661918" cy="70788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accent1"/>
                        </a:solidFill>
                      </a:rPr>
                      <a:t>GS </a:t>
                    </a:r>
                  </a:p>
                  <a:p>
                    <a:pPr algn="ctr"/>
                    <a:r>
                      <a:rPr lang="en-US" sz="2000" b="1" dirty="0">
                        <a:solidFill>
                          <a:schemeClr val="accent1"/>
                        </a:solidFill>
                      </a:rPr>
                      <a:t>Financial Cloud</a:t>
                    </a: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3BB05C5C-BB5F-749F-8888-860AF2ACEB6A}"/>
                      </a:ext>
                    </a:extLst>
                  </p:cNvPr>
                  <p:cNvGrpSpPr/>
                  <p:nvPr/>
                </p:nvGrpSpPr>
                <p:grpSpPr>
                  <a:xfrm>
                    <a:off x="4418393" y="3870862"/>
                    <a:ext cx="3355214" cy="415544"/>
                    <a:chOff x="4273930" y="3910948"/>
                    <a:chExt cx="3355214" cy="415544"/>
                  </a:xfrm>
                </p:grpSpPr>
                <p:sp>
                  <p:nvSpPr>
                    <p:cNvPr id="73" name="object 31">
                      <a:extLst>
                        <a:ext uri="{FF2B5EF4-FFF2-40B4-BE49-F238E27FC236}">
                          <a16:creationId xmlns:a16="http://schemas.microsoft.com/office/drawing/2014/main" id="{FF7E3954-7077-D96B-9C27-6F81FAF9B3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73930" y="3926772"/>
                      <a:ext cx="921385" cy="394980"/>
                    </a:xfrm>
                    <a:prstGeom prst="rect">
                      <a:avLst/>
                    </a:prstGeom>
                  </p:spPr>
                  <p:txBody>
                    <a:bodyPr vert="horz" wrap="square" lIns="0" tIns="12700" rIns="0" bIns="0" rtlCol="0">
                      <a:spAutoFit/>
                    </a:bodyPr>
                    <a:lstStyle/>
                    <a:p>
                      <a:pPr marL="127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2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Cu</a:t>
                      </a:r>
                      <a:r>
                        <a:rPr kumimoji="0" lang="en-US" sz="1200" b="0" i="0" u="none" strike="noStrike" kern="1200" cap="none" spc="-2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r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ated</a:t>
                      </a:r>
                      <a:r>
                        <a:rPr kumimoji="0" lang="en-US" sz="1200" b="0" i="0" u="none" strike="noStrike" kern="1200" cap="none" spc="-5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</a:p>
                    <a:p>
                      <a:pPr marL="127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3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D</a:t>
                      </a:r>
                      <a:r>
                        <a:rPr kumimoji="0" lang="en-US" sz="1200" b="0" i="0" u="none" strike="noStrike" kern="1200" cap="none" spc="-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ata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Trebuchet MS"/>
                        <a:ea typeface="+mn-ea"/>
                        <a:cs typeface="Trebuchet MS"/>
                      </a:endParaRPr>
                    </a:p>
                  </p:txBody>
                </p:sp>
                <p:sp>
                  <p:nvSpPr>
                    <p:cNvPr id="74" name="object 32">
                      <a:extLst>
                        <a:ext uri="{FF2B5EF4-FFF2-40B4-BE49-F238E27FC236}">
                          <a16:creationId xmlns:a16="http://schemas.microsoft.com/office/drawing/2014/main" id="{E87AC1D6-FABA-B33A-134E-65116A41B9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22925" y="3935332"/>
                      <a:ext cx="946150" cy="391160"/>
                    </a:xfrm>
                    <a:prstGeom prst="rect">
                      <a:avLst/>
                    </a:prstGeom>
                  </p:spPr>
                  <p:txBody>
                    <a:bodyPr vert="horz" wrap="square" lIns="0" tIns="12700" rIns="0" bIns="0" rtlCol="0">
                      <a:spAutoFit/>
                    </a:bodyPr>
                    <a:lstStyle/>
                    <a:p>
                      <a:pPr marL="12700" marR="508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1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Data </a:t>
                      </a:r>
                      <a:r>
                        <a:rPr kumimoji="0" lang="en-US" sz="1200" b="0" i="0" u="none" strike="noStrike" kern="1200" cap="none" spc="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 </a:t>
                      </a:r>
                      <a:r>
                        <a:rPr kumimoji="0" lang="en-US" sz="1200" b="0" i="0" u="none" strike="noStrike" kern="1200" cap="none" spc="7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M</a:t>
                      </a:r>
                      <a:r>
                        <a:rPr kumimoji="0" lang="en-US" sz="1200" b="0" i="0" u="none" strike="noStrike" kern="1200" cap="none" spc="2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anage</a:t>
                      </a:r>
                      <a:r>
                        <a:rPr kumimoji="0" lang="en-US" sz="1200" b="0" i="0" u="none" strike="noStrike" kern="1200" cap="none" spc="7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m</a:t>
                      </a:r>
                      <a:r>
                        <a:rPr kumimoji="0" lang="en-US" sz="1200" b="0" i="0" u="none" strike="noStrike" kern="1200" cap="none" spc="1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en</a:t>
                      </a:r>
                      <a:r>
                        <a:rPr kumimoji="0" lang="en-US" sz="1200" b="0" i="0" u="none" strike="noStrike" kern="1200" cap="none" spc="-2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t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Trebuchet MS"/>
                        <a:ea typeface="+mn-ea"/>
                        <a:cs typeface="Trebuchet MS"/>
                      </a:endParaRPr>
                    </a:p>
                  </p:txBody>
                </p:sp>
                <p:sp>
                  <p:nvSpPr>
                    <p:cNvPr id="75" name="object 33">
                      <a:extLst>
                        <a:ext uri="{FF2B5EF4-FFF2-40B4-BE49-F238E27FC236}">
                          <a16:creationId xmlns:a16="http://schemas.microsoft.com/office/drawing/2014/main" id="{C67EDEAC-3982-38C0-3314-834E6CE649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96684" y="3910948"/>
                      <a:ext cx="632460" cy="391795"/>
                    </a:xfrm>
                    <a:prstGeom prst="rect">
                      <a:avLst/>
                    </a:prstGeom>
                  </p:spPr>
                  <p:txBody>
                    <a:bodyPr vert="horz" wrap="square" lIns="0" tIns="12700" rIns="0" bIns="0" rtlCol="0">
                      <a:spAutoFit/>
                    </a:bodyPr>
                    <a:lstStyle/>
                    <a:p>
                      <a:pPr marL="127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1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Data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Trebuchet MS"/>
                        <a:ea typeface="+mn-ea"/>
                        <a:cs typeface="Trebuchet MS"/>
                      </a:endParaRPr>
                    </a:p>
                    <a:p>
                      <a:pPr marL="127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1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Ana</a:t>
                      </a:r>
                      <a:r>
                        <a:rPr kumimoji="0" lang="en-US" sz="1200" b="0" i="0" u="none" strike="noStrike" kern="1200" cap="none" spc="-1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l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y</a:t>
                      </a:r>
                      <a:r>
                        <a:rPr kumimoji="0" lang="en-US" sz="1200" b="0" i="0" u="none" strike="noStrike" kern="1200" cap="none" spc="-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t</a:t>
                      </a:r>
                      <a:r>
                        <a:rPr kumimoji="0" lang="en-US" sz="1200" b="0" i="0" u="none" strike="noStrike" kern="1200" cap="none" spc="-4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i</a:t>
                      </a:r>
                      <a:r>
                        <a:rPr kumimoji="0" lang="en-US" sz="1200" b="0" i="0" u="none" strike="noStrike" kern="1200" cap="none" spc="-5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rPr>
                        <a:t>cs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Trebuchet MS"/>
                        <a:ea typeface="+mn-ea"/>
                        <a:cs typeface="Trebuchet MS"/>
                      </a:endParaRPr>
                    </a:p>
                  </p:txBody>
                </p:sp>
              </p:grpSp>
              <p:sp>
                <p:nvSpPr>
                  <p:cNvPr id="76" name="object 38">
                    <a:extLst>
                      <a:ext uri="{FF2B5EF4-FFF2-40B4-BE49-F238E27FC236}">
                        <a16:creationId xmlns:a16="http://schemas.microsoft.com/office/drawing/2014/main" id="{FF3CD539-9724-0731-7585-B6AC5B3E9059}"/>
                      </a:ext>
                    </a:extLst>
                  </p:cNvPr>
                  <p:cNvSpPr/>
                  <p:nvPr/>
                </p:nvSpPr>
                <p:spPr>
                  <a:xfrm>
                    <a:off x="4351020" y="2815216"/>
                    <a:ext cx="3489960" cy="8305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9959" h="830579">
                        <a:moveTo>
                          <a:pt x="828522" y="0"/>
                        </a:moveTo>
                        <a:lnTo>
                          <a:pt x="621385" y="0"/>
                        </a:lnTo>
                        <a:lnTo>
                          <a:pt x="621385" y="415023"/>
                        </a:lnTo>
                        <a:lnTo>
                          <a:pt x="573913" y="420497"/>
                        </a:lnTo>
                        <a:lnTo>
                          <a:pt x="530364" y="436079"/>
                        </a:lnTo>
                        <a:lnTo>
                          <a:pt x="491934" y="460540"/>
                        </a:lnTo>
                        <a:lnTo>
                          <a:pt x="459867" y="492633"/>
                        </a:lnTo>
                        <a:lnTo>
                          <a:pt x="435394" y="531101"/>
                        </a:lnTo>
                        <a:lnTo>
                          <a:pt x="419785" y="574725"/>
                        </a:lnTo>
                        <a:lnTo>
                          <a:pt x="414261" y="622249"/>
                        </a:lnTo>
                        <a:lnTo>
                          <a:pt x="414261" y="415023"/>
                        </a:lnTo>
                        <a:lnTo>
                          <a:pt x="621385" y="415023"/>
                        </a:lnTo>
                        <a:lnTo>
                          <a:pt x="621385" y="0"/>
                        </a:lnTo>
                        <a:lnTo>
                          <a:pt x="207124" y="0"/>
                        </a:lnTo>
                        <a:lnTo>
                          <a:pt x="159639" y="5486"/>
                        </a:lnTo>
                        <a:lnTo>
                          <a:pt x="116039" y="21094"/>
                        </a:lnTo>
                        <a:lnTo>
                          <a:pt x="77571" y="45580"/>
                        </a:lnTo>
                        <a:lnTo>
                          <a:pt x="45504" y="77711"/>
                        </a:lnTo>
                        <a:lnTo>
                          <a:pt x="21043" y="116243"/>
                        </a:lnTo>
                        <a:lnTo>
                          <a:pt x="5461" y="159931"/>
                        </a:lnTo>
                        <a:lnTo>
                          <a:pt x="0" y="207530"/>
                        </a:lnTo>
                        <a:lnTo>
                          <a:pt x="5461" y="255104"/>
                        </a:lnTo>
                        <a:lnTo>
                          <a:pt x="21043" y="298767"/>
                        </a:lnTo>
                        <a:lnTo>
                          <a:pt x="45504" y="337299"/>
                        </a:lnTo>
                        <a:lnTo>
                          <a:pt x="77571" y="369430"/>
                        </a:lnTo>
                        <a:lnTo>
                          <a:pt x="116039" y="393928"/>
                        </a:lnTo>
                        <a:lnTo>
                          <a:pt x="159639" y="409536"/>
                        </a:lnTo>
                        <a:lnTo>
                          <a:pt x="207124" y="415023"/>
                        </a:lnTo>
                        <a:lnTo>
                          <a:pt x="159639" y="420497"/>
                        </a:lnTo>
                        <a:lnTo>
                          <a:pt x="116039" y="436118"/>
                        </a:lnTo>
                        <a:lnTo>
                          <a:pt x="77571" y="460616"/>
                        </a:lnTo>
                        <a:lnTo>
                          <a:pt x="45504" y="492747"/>
                        </a:lnTo>
                        <a:lnTo>
                          <a:pt x="21043" y="531279"/>
                        </a:lnTo>
                        <a:lnTo>
                          <a:pt x="5461" y="574967"/>
                        </a:lnTo>
                        <a:lnTo>
                          <a:pt x="38" y="622122"/>
                        </a:lnTo>
                        <a:lnTo>
                          <a:pt x="25" y="622833"/>
                        </a:lnTo>
                        <a:lnTo>
                          <a:pt x="5461" y="670128"/>
                        </a:lnTo>
                        <a:lnTo>
                          <a:pt x="21043" y="713803"/>
                        </a:lnTo>
                        <a:lnTo>
                          <a:pt x="45504" y="752335"/>
                        </a:lnTo>
                        <a:lnTo>
                          <a:pt x="77571" y="784479"/>
                        </a:lnTo>
                        <a:lnTo>
                          <a:pt x="116039" y="808977"/>
                        </a:lnTo>
                        <a:lnTo>
                          <a:pt x="159639" y="824585"/>
                        </a:lnTo>
                        <a:lnTo>
                          <a:pt x="207124" y="830072"/>
                        </a:lnTo>
                        <a:lnTo>
                          <a:pt x="414261" y="830072"/>
                        </a:lnTo>
                        <a:lnTo>
                          <a:pt x="414261" y="622833"/>
                        </a:lnTo>
                        <a:lnTo>
                          <a:pt x="419785" y="670369"/>
                        </a:lnTo>
                        <a:lnTo>
                          <a:pt x="435394" y="713981"/>
                        </a:lnTo>
                        <a:lnTo>
                          <a:pt x="459867" y="752462"/>
                        </a:lnTo>
                        <a:lnTo>
                          <a:pt x="491934" y="784555"/>
                        </a:lnTo>
                        <a:lnTo>
                          <a:pt x="530364" y="809015"/>
                        </a:lnTo>
                        <a:lnTo>
                          <a:pt x="573938" y="824598"/>
                        </a:lnTo>
                        <a:lnTo>
                          <a:pt x="621385" y="830072"/>
                        </a:lnTo>
                        <a:lnTo>
                          <a:pt x="828522" y="830072"/>
                        </a:lnTo>
                        <a:lnTo>
                          <a:pt x="828522" y="622833"/>
                        </a:lnTo>
                        <a:lnTo>
                          <a:pt x="828522" y="622249"/>
                        </a:lnTo>
                        <a:lnTo>
                          <a:pt x="828522" y="415023"/>
                        </a:lnTo>
                        <a:lnTo>
                          <a:pt x="828522" y="0"/>
                        </a:lnTo>
                        <a:close/>
                      </a:path>
                      <a:path w="3489959" h="830579">
                        <a:moveTo>
                          <a:pt x="2158974" y="0"/>
                        </a:moveTo>
                        <a:lnTo>
                          <a:pt x="1330452" y="0"/>
                        </a:lnTo>
                        <a:lnTo>
                          <a:pt x="1330452" y="830072"/>
                        </a:lnTo>
                        <a:lnTo>
                          <a:pt x="1744713" y="830072"/>
                        </a:lnTo>
                        <a:lnTo>
                          <a:pt x="1744713" y="622820"/>
                        </a:lnTo>
                        <a:lnTo>
                          <a:pt x="1750237" y="670356"/>
                        </a:lnTo>
                        <a:lnTo>
                          <a:pt x="1765846" y="713981"/>
                        </a:lnTo>
                        <a:lnTo>
                          <a:pt x="1790306" y="752449"/>
                        </a:lnTo>
                        <a:lnTo>
                          <a:pt x="1822373" y="784542"/>
                        </a:lnTo>
                        <a:lnTo>
                          <a:pt x="1860816" y="809002"/>
                        </a:lnTo>
                        <a:lnTo>
                          <a:pt x="1904390" y="824598"/>
                        </a:lnTo>
                        <a:lnTo>
                          <a:pt x="1951837" y="830072"/>
                        </a:lnTo>
                        <a:lnTo>
                          <a:pt x="1999335" y="824585"/>
                        </a:lnTo>
                        <a:lnTo>
                          <a:pt x="2042922" y="808977"/>
                        </a:lnTo>
                        <a:lnTo>
                          <a:pt x="2081390" y="784479"/>
                        </a:lnTo>
                        <a:lnTo>
                          <a:pt x="2113470" y="752335"/>
                        </a:lnTo>
                        <a:lnTo>
                          <a:pt x="2137918" y="713803"/>
                        </a:lnTo>
                        <a:lnTo>
                          <a:pt x="2153501" y="670128"/>
                        </a:lnTo>
                        <a:lnTo>
                          <a:pt x="2158936" y="622820"/>
                        </a:lnTo>
                        <a:lnTo>
                          <a:pt x="2158936" y="622261"/>
                        </a:lnTo>
                        <a:lnTo>
                          <a:pt x="2153501" y="574967"/>
                        </a:lnTo>
                        <a:lnTo>
                          <a:pt x="2137918" y="531279"/>
                        </a:lnTo>
                        <a:lnTo>
                          <a:pt x="2113470" y="492747"/>
                        </a:lnTo>
                        <a:lnTo>
                          <a:pt x="2081390" y="460616"/>
                        </a:lnTo>
                        <a:lnTo>
                          <a:pt x="2042922" y="436118"/>
                        </a:lnTo>
                        <a:lnTo>
                          <a:pt x="1999335" y="420497"/>
                        </a:lnTo>
                        <a:lnTo>
                          <a:pt x="1951837" y="415023"/>
                        </a:lnTo>
                        <a:lnTo>
                          <a:pt x="1904365" y="420497"/>
                        </a:lnTo>
                        <a:lnTo>
                          <a:pt x="1860816" y="436079"/>
                        </a:lnTo>
                        <a:lnTo>
                          <a:pt x="1822373" y="460540"/>
                        </a:lnTo>
                        <a:lnTo>
                          <a:pt x="1790306" y="492633"/>
                        </a:lnTo>
                        <a:lnTo>
                          <a:pt x="1765846" y="531114"/>
                        </a:lnTo>
                        <a:lnTo>
                          <a:pt x="1750237" y="574738"/>
                        </a:lnTo>
                        <a:lnTo>
                          <a:pt x="1744713" y="622261"/>
                        </a:lnTo>
                        <a:lnTo>
                          <a:pt x="1744713" y="415023"/>
                        </a:lnTo>
                        <a:lnTo>
                          <a:pt x="1951837" y="415023"/>
                        </a:lnTo>
                        <a:lnTo>
                          <a:pt x="2158974" y="415023"/>
                        </a:lnTo>
                        <a:lnTo>
                          <a:pt x="2158974" y="0"/>
                        </a:lnTo>
                        <a:close/>
                      </a:path>
                      <a:path w="3489959" h="830579">
                        <a:moveTo>
                          <a:pt x="3075165" y="830072"/>
                        </a:moveTo>
                        <a:lnTo>
                          <a:pt x="2660904" y="415023"/>
                        </a:lnTo>
                        <a:lnTo>
                          <a:pt x="2660904" y="830072"/>
                        </a:lnTo>
                        <a:lnTo>
                          <a:pt x="3075165" y="830072"/>
                        </a:lnTo>
                        <a:close/>
                      </a:path>
                      <a:path w="3489959" h="830579">
                        <a:moveTo>
                          <a:pt x="3489426" y="207530"/>
                        </a:moveTo>
                        <a:lnTo>
                          <a:pt x="3483953" y="159931"/>
                        </a:lnTo>
                        <a:lnTo>
                          <a:pt x="3468370" y="116243"/>
                        </a:lnTo>
                        <a:lnTo>
                          <a:pt x="3443922" y="77711"/>
                        </a:lnTo>
                        <a:lnTo>
                          <a:pt x="3411842" y="45580"/>
                        </a:lnTo>
                        <a:lnTo>
                          <a:pt x="3373374" y="21094"/>
                        </a:lnTo>
                        <a:lnTo>
                          <a:pt x="3329787" y="5486"/>
                        </a:lnTo>
                        <a:lnTo>
                          <a:pt x="3282289" y="0"/>
                        </a:lnTo>
                        <a:lnTo>
                          <a:pt x="2660904" y="0"/>
                        </a:lnTo>
                        <a:lnTo>
                          <a:pt x="2660904" y="415023"/>
                        </a:lnTo>
                        <a:lnTo>
                          <a:pt x="3075165" y="415023"/>
                        </a:lnTo>
                        <a:lnTo>
                          <a:pt x="3075165" y="830072"/>
                        </a:lnTo>
                        <a:lnTo>
                          <a:pt x="3489426" y="830072"/>
                        </a:lnTo>
                        <a:lnTo>
                          <a:pt x="3489426" y="415023"/>
                        </a:lnTo>
                        <a:lnTo>
                          <a:pt x="3282289" y="415023"/>
                        </a:lnTo>
                        <a:lnTo>
                          <a:pt x="3329787" y="409536"/>
                        </a:lnTo>
                        <a:lnTo>
                          <a:pt x="3373374" y="393928"/>
                        </a:lnTo>
                        <a:lnTo>
                          <a:pt x="3411842" y="369430"/>
                        </a:lnTo>
                        <a:lnTo>
                          <a:pt x="3443922" y="337299"/>
                        </a:lnTo>
                        <a:lnTo>
                          <a:pt x="3468370" y="298780"/>
                        </a:lnTo>
                        <a:lnTo>
                          <a:pt x="3483953" y="255104"/>
                        </a:lnTo>
                        <a:lnTo>
                          <a:pt x="3489426" y="20753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</p:spPr>
                <p:txBody>
                  <a:bodyPr wrap="square" lIns="0" tIns="0" rIns="0" bIns="0" rtlCol="0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481B1ED-5216-13CD-8867-5239570404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51414" y="4511472"/>
                    <a:ext cx="3289173" cy="0"/>
                  </a:xfrm>
                  <a:prstGeom prst="line">
                    <a:avLst/>
                  </a:prstGeom>
                  <a:ln w="635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98C76481-5878-5D70-A747-DB4BDE337598}"/>
                      </a:ext>
                    </a:extLst>
                  </p:cNvPr>
                  <p:cNvGrpSpPr/>
                  <p:nvPr/>
                </p:nvGrpSpPr>
                <p:grpSpPr>
                  <a:xfrm>
                    <a:off x="3614502" y="4736539"/>
                    <a:ext cx="4962997" cy="939727"/>
                    <a:chOff x="3555544" y="4736539"/>
                    <a:chExt cx="4962997" cy="939727"/>
                  </a:xfrm>
                </p:grpSpPr>
                <p:grpSp>
                  <p:nvGrpSpPr>
                    <p:cNvPr id="91" name="Group 90">
                      <a:extLst>
                        <a:ext uri="{FF2B5EF4-FFF2-40B4-BE49-F238E27FC236}">
                          <a16:creationId xmlns:a16="http://schemas.microsoft.com/office/drawing/2014/main" id="{391005BC-84AB-507E-E1E8-E07E94C528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55544" y="4736539"/>
                      <a:ext cx="1202434" cy="939727"/>
                      <a:chOff x="3555544" y="4736539"/>
                      <a:chExt cx="1202434" cy="939727"/>
                    </a:xfrm>
                  </p:grpSpPr>
                  <p:sp>
                    <p:nvSpPr>
                      <p:cNvPr id="80" name="object 6">
                        <a:extLst>
                          <a:ext uri="{FF2B5EF4-FFF2-40B4-BE49-F238E27FC236}">
                            <a16:creationId xmlns:a16="http://schemas.microsoft.com/office/drawing/2014/main" id="{8158C710-E968-BA4F-6CFB-5D94D80F501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555544" y="5492242"/>
                        <a:ext cx="1202434" cy="184024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4604" rIns="0" bIns="0" rtlCol="0">
                        <a:spAutoFit/>
                      </a:bodyPr>
                      <a:lstStyle/>
                      <a:p>
                        <a:pPr marL="12700" marR="0" lvl="0" indent="0" algn="ctr" defTabSz="914400" eaLnBrk="1" fontAlgn="auto" latinLnBrk="0" hangingPunct="1">
                          <a:spcBef>
                            <a:spcPts val="114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1" i="0" u="none" strike="noStrike" kern="0" cap="none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+mj-lt"/>
                            <a:cs typeface="Trebuchet MS"/>
                          </a:rPr>
                          <a:t>Set up</a:t>
                        </a:r>
                      </a:p>
                    </p:txBody>
                  </p:sp>
                  <p:pic>
                    <p:nvPicPr>
                      <p:cNvPr id="84" name="Graphic 83">
                        <a:extLst>
                          <a:ext uri="{FF2B5EF4-FFF2-40B4-BE49-F238E27FC236}">
                            <a16:creationId xmlns:a16="http://schemas.microsoft.com/office/drawing/2014/main" id="{9F41E07B-40E3-DA18-EA58-B4DA85F1558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892674" y="4736539"/>
                        <a:ext cx="528174" cy="52817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8" name="Group 87">
                      <a:extLst>
                        <a:ext uri="{FF2B5EF4-FFF2-40B4-BE49-F238E27FC236}">
                          <a16:creationId xmlns:a16="http://schemas.microsoft.com/office/drawing/2014/main" id="{97594EF9-E2EA-8334-78CB-94152A5045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38060" y="4736539"/>
                      <a:ext cx="1202434" cy="939727"/>
                      <a:chOff x="5405483" y="4736539"/>
                      <a:chExt cx="1202434" cy="939727"/>
                    </a:xfrm>
                  </p:grpSpPr>
                  <p:sp>
                    <p:nvSpPr>
                      <p:cNvPr id="81" name="object 6">
                        <a:extLst>
                          <a:ext uri="{FF2B5EF4-FFF2-40B4-BE49-F238E27FC236}">
                            <a16:creationId xmlns:a16="http://schemas.microsoft.com/office/drawing/2014/main" id="{B171BC44-C8DF-2EA1-A668-7ED5E0E815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05483" y="5492242"/>
                        <a:ext cx="1202434" cy="184024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4604" rIns="0" bIns="0" rtlCol="0">
                        <a:spAutoFit/>
                      </a:bodyPr>
                      <a:lstStyle/>
                      <a:p>
                        <a:pPr marL="12700" marR="0" lvl="0" indent="0" algn="ctr" defTabSz="914400" eaLnBrk="1" fontAlgn="auto" latinLnBrk="0" hangingPunct="1">
                          <a:spcBef>
                            <a:spcPts val="114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1" i="0" u="none" strike="noStrike" kern="0" cap="none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+mj-lt"/>
                            <a:cs typeface="Trebuchet MS"/>
                          </a:rPr>
                          <a:t>Build</a:t>
                        </a:r>
                      </a:p>
                    </p:txBody>
                  </p:sp>
                  <p:pic>
                    <p:nvPicPr>
                      <p:cNvPr id="85" name="Graphic 84">
                        <a:extLst>
                          <a:ext uri="{FF2B5EF4-FFF2-40B4-BE49-F238E27FC236}">
                            <a16:creationId xmlns:a16="http://schemas.microsoft.com/office/drawing/2014/main" id="{642004DA-EFC3-0C2E-46FD-4D9D6D9558E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742613" y="4736539"/>
                        <a:ext cx="528174" cy="52817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E1306953-DF8F-CDCB-8479-359C5F5839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20576" y="4736539"/>
                      <a:ext cx="1202434" cy="939727"/>
                      <a:chOff x="7255422" y="4736539"/>
                      <a:chExt cx="1202434" cy="939727"/>
                    </a:xfrm>
                  </p:grpSpPr>
                  <p:sp>
                    <p:nvSpPr>
                      <p:cNvPr id="82" name="object 6">
                        <a:extLst>
                          <a:ext uri="{FF2B5EF4-FFF2-40B4-BE49-F238E27FC236}">
                            <a16:creationId xmlns:a16="http://schemas.microsoft.com/office/drawing/2014/main" id="{761599DD-22D1-D2E4-332B-CA84760A9F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55422" y="5492242"/>
                        <a:ext cx="1202434" cy="184024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4604" rIns="0" bIns="0" rtlCol="0">
                        <a:spAutoFit/>
                      </a:bodyPr>
                      <a:lstStyle/>
                      <a:p>
                        <a:pPr marL="12700" marR="0" lvl="0" indent="0" algn="ctr" defTabSz="914400" eaLnBrk="1" fontAlgn="auto" latinLnBrk="0" hangingPunct="1">
                          <a:spcBef>
                            <a:spcPts val="114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1" i="0" u="none" strike="noStrike" kern="0" cap="none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+mj-lt"/>
                            <a:cs typeface="Trebuchet MS"/>
                          </a:rPr>
                          <a:t>Analyze</a:t>
                        </a:r>
                      </a:p>
                    </p:txBody>
                  </p:sp>
                  <p:pic>
                    <p:nvPicPr>
                      <p:cNvPr id="86" name="Graphic 85">
                        <a:extLst>
                          <a:ext uri="{FF2B5EF4-FFF2-40B4-BE49-F238E27FC236}">
                            <a16:creationId xmlns:a16="http://schemas.microsoft.com/office/drawing/2014/main" id="{8ACDE208-7E73-82BC-4090-9BE61FF3994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592552" y="4736539"/>
                        <a:ext cx="528174" cy="52817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7AF6B3B8-221A-00A3-9284-79D9854762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03093" y="4736539"/>
                      <a:ext cx="1415448" cy="939727"/>
                      <a:chOff x="9022375" y="4736539"/>
                      <a:chExt cx="1415448" cy="939727"/>
                    </a:xfrm>
                  </p:grpSpPr>
                  <p:sp>
                    <p:nvSpPr>
                      <p:cNvPr id="83" name="object 6">
                        <a:extLst>
                          <a:ext uri="{FF2B5EF4-FFF2-40B4-BE49-F238E27FC236}">
                            <a16:creationId xmlns:a16="http://schemas.microsoft.com/office/drawing/2014/main" id="{FEE62EE9-54AF-8B25-B3EC-7C139448A82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22375" y="5492242"/>
                        <a:ext cx="1415448" cy="184024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4604" rIns="0" bIns="0" rtlCol="0">
                        <a:spAutoFit/>
                      </a:bodyPr>
                      <a:lstStyle/>
                      <a:p>
                        <a:pPr marL="12700" marR="0" lvl="0" indent="0" algn="ctr" defTabSz="914400" eaLnBrk="1" fontAlgn="auto" latinLnBrk="0" hangingPunct="1">
                          <a:spcBef>
                            <a:spcPts val="114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100" b="1" i="0" u="none" strike="noStrike" kern="0" cap="none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+mj-lt"/>
                            <a:cs typeface="Trebuchet MS"/>
                          </a:rPr>
                          <a:t>Productionize</a:t>
                        </a:r>
                      </a:p>
                    </p:txBody>
                  </p:sp>
                  <p:pic>
                    <p:nvPicPr>
                      <p:cNvPr id="87" name="Graphic 86">
                        <a:extLst>
                          <a:ext uri="{FF2B5EF4-FFF2-40B4-BE49-F238E27FC236}">
                            <a16:creationId xmlns:a16="http://schemas.microsoft.com/office/drawing/2014/main" id="{20FD151C-34FE-B53A-8894-0F7EB4E3319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flipV="1">
                        <a:off x="9442490" y="4736539"/>
                        <a:ext cx="528174" cy="528174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CFC7AC42-3C16-3158-640B-84BD24D46960}"/>
                    </a:ext>
                  </a:extLst>
                </p:cNvPr>
                <p:cNvGrpSpPr/>
                <p:nvPr/>
              </p:nvGrpSpPr>
              <p:grpSpPr>
                <a:xfrm>
                  <a:off x="8964654" y="1369521"/>
                  <a:ext cx="2479634" cy="4665519"/>
                  <a:chOff x="8964654" y="1369521"/>
                  <a:chExt cx="2479634" cy="4665519"/>
                </a:xfrm>
              </p:grpSpPr>
              <p:sp>
                <p:nvSpPr>
                  <p:cNvPr id="54" name="Rectangle: Rounded Corners 53">
                    <a:extLst>
                      <a:ext uri="{FF2B5EF4-FFF2-40B4-BE49-F238E27FC236}">
                        <a16:creationId xmlns:a16="http://schemas.microsoft.com/office/drawing/2014/main" id="{EA5F41EB-8A5D-0B4D-DB16-7329C2A97CAF}"/>
                      </a:ext>
                    </a:extLst>
                  </p:cNvPr>
                  <p:cNvSpPr/>
                  <p:nvPr/>
                </p:nvSpPr>
                <p:spPr>
                  <a:xfrm>
                    <a:off x="8964654" y="1369521"/>
                    <a:ext cx="2479634" cy="4665519"/>
                  </a:xfrm>
                  <a:prstGeom prst="roundRect">
                    <a:avLst>
                      <a:gd name="adj" fmla="val 6785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sz="2000"/>
                  </a:p>
                </p:txBody>
              </p:sp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4D9FFA9E-E84F-91E0-44E4-41027D270ADE}"/>
                      </a:ext>
                    </a:extLst>
                  </p:cNvPr>
                  <p:cNvGrpSpPr/>
                  <p:nvPr/>
                </p:nvGrpSpPr>
                <p:grpSpPr>
                  <a:xfrm>
                    <a:off x="9430195" y="1588171"/>
                    <a:ext cx="1548553" cy="4228219"/>
                    <a:chOff x="9287780" y="1629313"/>
                    <a:chExt cx="1548553" cy="4228219"/>
                  </a:xfrm>
                </p:grpSpPr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DD74F3F5-D190-93F3-AA4A-DCDCE52D61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72154" y="1629313"/>
                      <a:ext cx="979805" cy="1561650"/>
                      <a:chOff x="9622091" y="1629313"/>
                      <a:chExt cx="979805" cy="1561650"/>
                    </a:xfrm>
                  </p:grpSpPr>
                  <p:pic>
                    <p:nvPicPr>
                      <p:cNvPr id="95" name="object 20">
                        <a:extLst>
                          <a:ext uri="{FF2B5EF4-FFF2-40B4-BE49-F238E27FC236}">
                            <a16:creationId xmlns:a16="http://schemas.microsoft.com/office/drawing/2014/main" id="{87594FCD-7EB5-6D9F-3E2C-45B01A1786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634981" y="1941283"/>
                        <a:ext cx="954024" cy="124968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96" name="object 24">
                        <a:extLst>
                          <a:ext uri="{FF2B5EF4-FFF2-40B4-BE49-F238E27FC236}">
                            <a16:creationId xmlns:a16="http://schemas.microsoft.com/office/drawing/2014/main" id="{80EAADE8-2D1A-B316-BFC3-4DA872D5E87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22091" y="1629313"/>
                        <a:ext cx="979805" cy="196849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2065" rIns="0" bIns="0" rtlCol="0">
                        <a:spAutoFit/>
                      </a:bodyPr>
                      <a:lstStyle/>
                      <a:p>
                        <a:pPr marL="1270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95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sz="1200" b="1" i="0" u="none" strike="noStrike" kern="1200" cap="none" spc="3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Trebuchet MS"/>
                          </a:rPr>
                          <a:t>REST</a:t>
                        </a:r>
                        <a:r>
                          <a:rPr kumimoji="0" sz="1200" b="1" i="0" u="none" strike="noStrike" kern="1200" cap="none" spc="-114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Trebuchet MS"/>
                          </a:rPr>
                          <a:t> </a:t>
                        </a:r>
                        <a:r>
                          <a:rPr kumimoji="0" sz="1200" b="1" i="0" u="none" strike="noStrike" kern="1200" cap="none" spc="4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Trebuchet MS"/>
                          </a:rPr>
                          <a:t>APIs</a:t>
                        </a:r>
                        <a:endParaRPr kumimoji="0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endParaRPr>
                      </a:p>
                    </p:txBody>
                  </p:sp>
                </p:grpSp>
                <p:grpSp>
                  <p:nvGrpSpPr>
                    <p:cNvPr id="112" name="Group 111">
                      <a:extLst>
                        <a:ext uri="{FF2B5EF4-FFF2-40B4-BE49-F238E27FC236}">
                          <a16:creationId xmlns:a16="http://schemas.microsoft.com/office/drawing/2014/main" id="{6CF78C53-22E4-D3B2-4D26-2402BEF9F4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448011" y="4703905"/>
                      <a:ext cx="1228090" cy="1153627"/>
                      <a:chOff x="9497948" y="4703905"/>
                      <a:chExt cx="1228090" cy="1153627"/>
                    </a:xfrm>
                  </p:grpSpPr>
                  <p:grpSp>
                    <p:nvGrpSpPr>
                      <p:cNvPr id="108" name="Group 107">
                        <a:extLst>
                          <a:ext uri="{FF2B5EF4-FFF2-40B4-BE49-F238E27FC236}">
                            <a16:creationId xmlns:a16="http://schemas.microsoft.com/office/drawing/2014/main" id="{CD886086-3A2D-EEB8-65CA-AB4A58C16D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64573" y="5015874"/>
                        <a:ext cx="894840" cy="841658"/>
                        <a:chOff x="9393936" y="4858511"/>
                        <a:chExt cx="1769364" cy="1664208"/>
                      </a:xfrm>
                    </p:grpSpPr>
                    <p:pic>
                      <p:nvPicPr>
                        <p:cNvPr id="104" name="object 14">
                          <a:extLst>
                            <a:ext uri="{FF2B5EF4-FFF2-40B4-BE49-F238E27FC236}">
                              <a16:creationId xmlns:a16="http://schemas.microsoft.com/office/drawing/2014/main" id="{A81A3488-D14E-7892-1C6A-CDE912DFC4B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 cstate="print"/>
                        <a:stretch>
                          <a:fillRect/>
                        </a:stretch>
                      </p:blipFill>
                      <p:spPr>
                        <a:xfrm>
                          <a:off x="9393936" y="4858511"/>
                          <a:ext cx="1107960" cy="117651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5" name="object 15">
                          <a:extLst>
                            <a:ext uri="{FF2B5EF4-FFF2-40B4-BE49-F238E27FC236}">
                              <a16:creationId xmlns:a16="http://schemas.microsoft.com/office/drawing/2014/main" id="{0E79592A-E053-638C-DFAC-428659DB8E5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 cstate="print"/>
                        <a:stretch>
                          <a:fillRect/>
                        </a:stretch>
                      </p:blipFill>
                      <p:spPr>
                        <a:xfrm>
                          <a:off x="9474708" y="4884420"/>
                          <a:ext cx="1005840" cy="107441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6" name="object 16">
                          <a:extLst>
                            <a:ext uri="{FF2B5EF4-FFF2-40B4-BE49-F238E27FC236}">
                              <a16:creationId xmlns:a16="http://schemas.microsoft.com/office/drawing/2014/main" id="{CE7BB337-D008-F9F0-5E22-FE33FEA4C8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 cstate="print"/>
                        <a:stretch>
                          <a:fillRect/>
                        </a:stretch>
                      </p:blipFill>
                      <p:spPr>
                        <a:xfrm>
                          <a:off x="10230612" y="5401055"/>
                          <a:ext cx="932688" cy="1121664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07" name="object 26">
                        <a:extLst>
                          <a:ext uri="{FF2B5EF4-FFF2-40B4-BE49-F238E27FC236}">
                            <a16:creationId xmlns:a16="http://schemas.microsoft.com/office/drawing/2014/main" id="{BFA61674-DE02-C0E4-8539-6EF9D903FC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97948" y="4703905"/>
                        <a:ext cx="1228090" cy="196849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2065" rIns="0" bIns="0" rtlCol="0">
                        <a:spAutoFit/>
                      </a:bodyPr>
                      <a:lstStyle/>
                      <a:p>
                        <a:pPr marL="1270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95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sz="1200" b="1" i="0" u="none" strike="noStrike" kern="1200" cap="none" spc="25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Trebuchet MS"/>
                          </a:rPr>
                          <a:t>PlotTool</a:t>
                        </a:r>
                        <a:r>
                          <a:rPr kumimoji="0" sz="1200" b="1" i="0" u="none" strike="noStrike" kern="1200" cap="none" spc="-95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Trebuchet MS"/>
                          </a:rPr>
                          <a:t> </a:t>
                        </a:r>
                        <a:r>
                          <a:rPr kumimoji="0" sz="1200" b="1" i="0" u="none" strike="noStrike" kern="1200" cap="none" spc="15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Trebuchet MS"/>
                          </a:rPr>
                          <a:t>Pro</a:t>
                        </a:r>
                        <a:endParaRPr kumimoji="0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rebuchet MS"/>
                          <a:ea typeface="+mn-ea"/>
                          <a:cs typeface="Trebuchet MS"/>
                        </a:endParaRPr>
                      </a:p>
                    </p:txBody>
                  </p:sp>
                </p:grpSp>
                <p:grpSp>
                  <p:nvGrpSpPr>
                    <p:cNvPr id="111" name="Group 110">
                      <a:extLst>
                        <a:ext uri="{FF2B5EF4-FFF2-40B4-BE49-F238E27FC236}">
                          <a16:creationId xmlns:a16="http://schemas.microsoft.com/office/drawing/2014/main" id="{95188DEA-0074-7849-8CEB-2A6BC1494B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572154" y="3487783"/>
                      <a:ext cx="979805" cy="919300"/>
                      <a:chOff x="9622091" y="3487784"/>
                      <a:chExt cx="979805" cy="919300"/>
                    </a:xfrm>
                  </p:grpSpPr>
                  <p:grpSp>
                    <p:nvGrpSpPr>
                      <p:cNvPr id="97" name="Group 96">
                        <a:extLst>
                          <a:ext uri="{FF2B5EF4-FFF2-40B4-BE49-F238E27FC236}">
                            <a16:creationId xmlns:a16="http://schemas.microsoft.com/office/drawing/2014/main" id="{3EA57264-F0AE-F151-314A-22A6EBBBF5A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41597" y="3799754"/>
                        <a:ext cx="740792" cy="607330"/>
                        <a:chOff x="9511284" y="3322320"/>
                        <a:chExt cx="1254760" cy="1028700"/>
                      </a:xfrm>
                    </p:grpSpPr>
                    <p:sp>
                      <p:nvSpPr>
                        <p:cNvPr id="98" name="object 17">
                          <a:extLst>
                            <a:ext uri="{FF2B5EF4-FFF2-40B4-BE49-F238E27FC236}">
                              <a16:creationId xmlns:a16="http://schemas.microsoft.com/office/drawing/2014/main" id="{E23C5539-A6A8-E83B-7EC8-73AE440AD8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511284" y="3322320"/>
                          <a:ext cx="1254760" cy="1028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54759" h="1028700">
                              <a:moveTo>
                                <a:pt x="1254252" y="0"/>
                              </a:moveTo>
                              <a:lnTo>
                                <a:pt x="0" y="0"/>
                              </a:lnTo>
                              <a:lnTo>
                                <a:pt x="0" y="1028699"/>
                              </a:lnTo>
                              <a:lnTo>
                                <a:pt x="1254252" y="1028699"/>
                              </a:lnTo>
                              <a:lnTo>
                                <a:pt x="1254252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</p:spPr>
                      <p:txBody>
                        <a:bodyPr wrap="square" lIns="0" tIns="0" rIns="0" bIns="0" rtlCol="0"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sz="1800" b="0" i="0" u="none" strike="noStrike" kern="1200" cap="none" spc="0" normalizeH="0" baseline="0" noProof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pic>
                      <p:nvPicPr>
                        <p:cNvPr id="99" name="object 18">
                          <a:extLst>
                            <a:ext uri="{FF2B5EF4-FFF2-40B4-BE49-F238E27FC236}">
                              <a16:creationId xmlns:a16="http://schemas.microsoft.com/office/drawing/2014/main" id="{AF392386-BF4D-170F-F7AB-4DCD5ADF039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 cstate="print"/>
                        <a:stretch>
                          <a:fillRect/>
                        </a:stretch>
                      </p:blipFill>
                      <p:spPr>
                        <a:xfrm>
                          <a:off x="9511284" y="3342132"/>
                          <a:ext cx="653796" cy="59435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00" name="object 19">
                          <a:extLst>
                            <a:ext uri="{FF2B5EF4-FFF2-40B4-BE49-F238E27FC236}">
                              <a16:creationId xmlns:a16="http://schemas.microsoft.com/office/drawing/2014/main" id="{8DA595A9-1B2D-3EF3-30CC-EB0E17488F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 cstate="print"/>
                        <a:stretch>
                          <a:fillRect/>
                        </a:stretch>
                      </p:blipFill>
                      <p:spPr>
                        <a:xfrm>
                          <a:off x="10111739" y="3695700"/>
                          <a:ext cx="653796" cy="655319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109" name="object 24">
                        <a:extLst>
                          <a:ext uri="{FF2B5EF4-FFF2-40B4-BE49-F238E27FC236}">
                            <a16:creationId xmlns:a16="http://schemas.microsoft.com/office/drawing/2014/main" id="{152295F8-179E-5B67-1050-1489BBF710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22091" y="3487784"/>
                        <a:ext cx="979805" cy="196849"/>
                      </a:xfrm>
                      <a:prstGeom prst="rect">
                        <a:avLst/>
                      </a:prstGeom>
                    </p:spPr>
                    <p:txBody>
                      <a:bodyPr vert="horz" wrap="square" lIns="0" tIns="12065" rIns="0" bIns="0" rtlCol="0">
                        <a:spAutoFit/>
                      </a:bodyPr>
                      <a:lstStyle/>
                      <a:p>
                        <a:pPr marL="1270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95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200" b="1" i="0" u="none" strike="noStrike" kern="1200" cap="none" spc="3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Trebuchet MS"/>
                            <a:ea typeface="+mn-ea"/>
                            <a:cs typeface="Trebuchet MS"/>
                          </a:rPr>
                          <a:t>GS Quant</a:t>
                        </a:r>
                      </a:p>
                    </p:txBody>
                  </p:sp>
                </p:grp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D75684B9-4154-EC75-DA1B-9A28823F110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87780" y="3339373"/>
                      <a:ext cx="1548553" cy="0"/>
                    </a:xfrm>
                    <a:prstGeom prst="line">
                      <a:avLst/>
                    </a:prstGeom>
                    <a:ln w="6350"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BBF6E8C0-1D6A-7CFB-5D43-6023E91824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287780" y="4555493"/>
                      <a:ext cx="1548553" cy="0"/>
                    </a:xfrm>
                    <a:prstGeom prst="line">
                      <a:avLst/>
                    </a:prstGeom>
                    <a:ln w="6350"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12330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D3CDE-655C-A953-493C-5924C2D05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05D3574-E2C5-B323-90D3-E731587DD338}"/>
              </a:ext>
            </a:extLst>
          </p:cNvPr>
          <p:cNvSpPr txBox="1"/>
          <p:nvPr/>
        </p:nvSpPr>
        <p:spPr>
          <a:xfrm>
            <a:off x="4887669" y="650143"/>
            <a:ext cx="2395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Architecture</a:t>
            </a: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F5F1C0C-8D38-8943-CB1A-23A93F913D5C}"/>
              </a:ext>
            </a:extLst>
          </p:cNvPr>
          <p:cNvGrpSpPr/>
          <p:nvPr/>
        </p:nvGrpSpPr>
        <p:grpSpPr>
          <a:xfrm>
            <a:off x="-709" y="1589752"/>
            <a:ext cx="12193418" cy="4618106"/>
            <a:chOff x="-1418" y="1594257"/>
            <a:chExt cx="12193418" cy="4618106"/>
          </a:xfrm>
        </p:grpSpPr>
        <p:sp>
          <p:nvSpPr>
            <p:cNvPr id="222" name="Rounded Rectangle 437">
              <a:extLst>
                <a:ext uri="{FF2B5EF4-FFF2-40B4-BE49-F238E27FC236}">
                  <a16:creationId xmlns:a16="http://schemas.microsoft.com/office/drawing/2014/main" id="{5AB8F0F1-0991-D28E-B472-B5A7B47A8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18" y="1594257"/>
              <a:ext cx="12193418" cy="461810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Montserrat" pitchFamily="2" charset="77"/>
              </a:endParaRP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414758B-B82C-D8A2-C07A-B13736F8A81A}"/>
                </a:ext>
              </a:extLst>
            </p:cNvPr>
            <p:cNvGrpSpPr/>
            <p:nvPr/>
          </p:nvGrpSpPr>
          <p:grpSpPr>
            <a:xfrm>
              <a:off x="977505" y="1767632"/>
              <a:ext cx="10235573" cy="4271356"/>
              <a:chOff x="958469" y="1527464"/>
              <a:chExt cx="10235573" cy="4271356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2E73DBC6-F3D1-FBF3-DC3A-2FE1A2458E52}"/>
                  </a:ext>
                </a:extLst>
              </p:cNvPr>
              <p:cNvGrpSpPr/>
              <p:nvPr/>
            </p:nvGrpSpPr>
            <p:grpSpPr>
              <a:xfrm>
                <a:off x="958469" y="1527465"/>
                <a:ext cx="2680727" cy="4271355"/>
                <a:chOff x="958469" y="1527464"/>
                <a:chExt cx="2680727" cy="4271355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ED489426-C5B0-C8AD-3553-A53E13EA15AB}"/>
                    </a:ext>
                  </a:extLst>
                </p:cNvPr>
                <p:cNvGrpSpPr/>
                <p:nvPr/>
              </p:nvGrpSpPr>
              <p:grpSpPr>
                <a:xfrm>
                  <a:off x="958469" y="1527464"/>
                  <a:ext cx="1058404" cy="4271355"/>
                  <a:chOff x="958469" y="1527464"/>
                  <a:chExt cx="1058404" cy="4271355"/>
                </a:xfrm>
              </p:grpSpPr>
              <p:sp>
                <p:nvSpPr>
                  <p:cNvPr id="2" name="Rectangle: Rounded Corners 1">
                    <a:extLst>
                      <a:ext uri="{FF2B5EF4-FFF2-40B4-BE49-F238E27FC236}">
                        <a16:creationId xmlns:a16="http://schemas.microsoft.com/office/drawing/2014/main" id="{5D0E0205-9EDE-F8CB-AF5A-2AF3EB60E089}"/>
                      </a:ext>
                    </a:extLst>
                  </p:cNvPr>
                  <p:cNvSpPr/>
                  <p:nvPr/>
                </p:nvSpPr>
                <p:spPr>
                  <a:xfrm>
                    <a:off x="958469" y="1527464"/>
                    <a:ext cx="1058404" cy="1188589"/>
                  </a:xfrm>
                  <a:prstGeom prst="roundRect">
                    <a:avLst>
                      <a:gd name="adj" fmla="val 6785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sz="1600"/>
                  </a:p>
                </p:txBody>
              </p: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E933BCCA-8519-0BFA-D466-FA5E0E02D907}"/>
                      </a:ext>
                    </a:extLst>
                  </p:cNvPr>
                  <p:cNvSpPr/>
                  <p:nvPr/>
                </p:nvSpPr>
                <p:spPr>
                  <a:xfrm>
                    <a:off x="958469" y="2846327"/>
                    <a:ext cx="1058404" cy="856993"/>
                  </a:xfrm>
                  <a:prstGeom prst="roundRect">
                    <a:avLst>
                      <a:gd name="adj" fmla="val 6785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sz="2000"/>
                  </a:p>
                </p:txBody>
              </p:sp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309E148A-DBB6-3694-594F-8E45E19C480F}"/>
                      </a:ext>
                    </a:extLst>
                  </p:cNvPr>
                  <p:cNvSpPr/>
                  <p:nvPr/>
                </p:nvSpPr>
                <p:spPr>
                  <a:xfrm>
                    <a:off x="958469" y="3771899"/>
                    <a:ext cx="1058404" cy="2026920"/>
                  </a:xfrm>
                  <a:prstGeom prst="roundRect">
                    <a:avLst>
                      <a:gd name="adj" fmla="val 6785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sz="2000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847EFBB-01AA-3D21-EC1F-24610410E31E}"/>
                      </a:ext>
                    </a:extLst>
                  </p:cNvPr>
                  <p:cNvSpPr txBox="1"/>
                  <p:nvPr/>
                </p:nvSpPr>
                <p:spPr>
                  <a:xfrm>
                    <a:off x="997958" y="1935042"/>
                    <a:ext cx="979426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000" b="1" dirty="0"/>
                      <a:t>First-  party  data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9C92939-DE64-555C-283A-2140D8238338}"/>
                      </a:ext>
                    </a:extLst>
                  </p:cNvPr>
                  <p:cNvSpPr txBox="1"/>
                  <p:nvPr/>
                </p:nvSpPr>
                <p:spPr>
                  <a:xfrm>
                    <a:off x="997958" y="3074768"/>
                    <a:ext cx="979426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000" b="1" dirty="0"/>
                      <a:t>Second-  party  data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2A3AD4B-8520-0B88-DEBE-07BF4BC89149}"/>
                      </a:ext>
                    </a:extLst>
                  </p:cNvPr>
                  <p:cNvSpPr txBox="1"/>
                  <p:nvPr/>
                </p:nvSpPr>
                <p:spPr>
                  <a:xfrm>
                    <a:off x="997958" y="4585304"/>
                    <a:ext cx="979426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000" b="1" dirty="0"/>
                      <a:t>Third-  party  data</a:t>
                    </a:r>
                  </a:p>
                </p:txBody>
              </p: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91A1B839-011E-989A-0252-561B9CA27BA4}"/>
                    </a:ext>
                  </a:extLst>
                </p:cNvPr>
                <p:cNvGrpSpPr/>
                <p:nvPr/>
              </p:nvGrpSpPr>
              <p:grpSpPr>
                <a:xfrm>
                  <a:off x="2165322" y="1539006"/>
                  <a:ext cx="1473874" cy="4259813"/>
                  <a:chOff x="2165322" y="1539006"/>
                  <a:chExt cx="1473874" cy="4259813"/>
                </a:xfrm>
              </p:grpSpPr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F5E894CF-F78D-E563-3C48-03A3EF96C4F6}"/>
                      </a:ext>
                    </a:extLst>
                  </p:cNvPr>
                  <p:cNvGrpSpPr/>
                  <p:nvPr/>
                </p:nvGrpSpPr>
                <p:grpSpPr>
                  <a:xfrm>
                    <a:off x="2192639" y="1539006"/>
                    <a:ext cx="1446557" cy="461851"/>
                    <a:chOff x="2192639" y="1539006"/>
                    <a:chExt cx="1446557" cy="461851"/>
                  </a:xfrm>
                </p:grpSpPr>
                <p:sp>
                  <p:nvSpPr>
                    <p:cNvPr id="205" name="Rectangle: Rounded Corners 204">
                      <a:extLst>
                        <a:ext uri="{FF2B5EF4-FFF2-40B4-BE49-F238E27FC236}">
                          <a16:creationId xmlns:a16="http://schemas.microsoft.com/office/drawing/2014/main" id="{873C2E62-AEF5-F100-27D6-1B61D5EB5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2639" y="1539006"/>
                      <a:ext cx="1446557" cy="461851"/>
                    </a:xfrm>
                    <a:prstGeom prst="roundRect">
                      <a:avLst>
                        <a:gd name="adj" fmla="val 6785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 dirty="0"/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E0E4869D-649B-64A3-AFB4-519A17055F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7880" y="1639126"/>
                      <a:ext cx="136144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100" b="1" dirty="0"/>
                        <a:t>Data sources</a:t>
                      </a:r>
                    </a:p>
                  </p:txBody>
                </p:sp>
              </p:grpSp>
              <p:grpSp>
                <p:nvGrpSpPr>
                  <p:cNvPr id="209" name="Group 208">
                    <a:extLst>
                      <a:ext uri="{FF2B5EF4-FFF2-40B4-BE49-F238E27FC236}">
                        <a16:creationId xmlns:a16="http://schemas.microsoft.com/office/drawing/2014/main" id="{5D4F91E4-E1FD-2DA8-FEC0-01B946EA5746}"/>
                      </a:ext>
                    </a:extLst>
                  </p:cNvPr>
                  <p:cNvGrpSpPr/>
                  <p:nvPr/>
                </p:nvGrpSpPr>
                <p:grpSpPr>
                  <a:xfrm>
                    <a:off x="2165322" y="2131998"/>
                    <a:ext cx="1446557" cy="1508761"/>
                    <a:chOff x="2165322" y="2222752"/>
                    <a:chExt cx="1446557" cy="1508761"/>
                  </a:xfrm>
                </p:grpSpPr>
                <p:sp>
                  <p:nvSpPr>
                    <p:cNvPr id="8" name="Rectangle: Rounded Corners 7">
                      <a:extLst>
                        <a:ext uri="{FF2B5EF4-FFF2-40B4-BE49-F238E27FC236}">
                          <a16:creationId xmlns:a16="http://schemas.microsoft.com/office/drawing/2014/main" id="{1AB23577-E767-3A70-36D6-DD7409330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5322" y="2222752"/>
                      <a:ext cx="1446557" cy="1508761"/>
                    </a:xfrm>
                    <a:prstGeom prst="roundRect">
                      <a:avLst>
                        <a:gd name="adj" fmla="val 6785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F83FD39C-81FA-141F-B7A7-F8D90FB6F1D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65322" y="2299893"/>
                      <a:ext cx="1446556" cy="1354478"/>
                      <a:chOff x="2165322" y="2292199"/>
                      <a:chExt cx="1446556" cy="1354478"/>
                    </a:xfrm>
                  </p:grpSpPr>
                  <p:sp>
                    <p:nvSpPr>
                      <p:cNvPr id="40" name="TextBox 39">
                        <a:extLst>
                          <a:ext uri="{FF2B5EF4-FFF2-40B4-BE49-F238E27FC236}">
                            <a16:creationId xmlns:a16="http://schemas.microsoft.com/office/drawing/2014/main" id="{10E80A49-50D0-BEED-17AB-EFBAF4E10A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07880" y="2292199"/>
                        <a:ext cx="1361440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700" b="1" dirty="0"/>
                          <a:t>Internal data sources</a:t>
                        </a:r>
                      </a:p>
                    </p:txBody>
                  </p:sp>
                  <p:sp>
                    <p:nvSpPr>
                      <p:cNvPr id="41" name="TextBox 40">
                        <a:extLst>
                          <a:ext uri="{FF2B5EF4-FFF2-40B4-BE49-F238E27FC236}">
                            <a16:creationId xmlns:a16="http://schemas.microsoft.com/office/drawing/2014/main" id="{C205226C-9533-5968-D822-ED3C5576D78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07880" y="2869410"/>
                        <a:ext cx="1361440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700" b="1" dirty="0"/>
                          <a:t>Enterprise data lake</a:t>
                        </a:r>
                      </a:p>
                    </p:txBody>
                  </p:sp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3C3BB8D0-4475-ED5F-3CFF-7736025B03F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65322" y="3446622"/>
                        <a:ext cx="1446556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700" b="1" dirty="0"/>
                          <a:t>Business line databases</a:t>
                        </a:r>
                      </a:p>
                    </p:txBody>
                  </p:sp>
                  <p:pic>
                    <p:nvPicPr>
                      <p:cNvPr id="155" name="Graphic 154">
                        <a:extLst>
                          <a:ext uri="{FF2B5EF4-FFF2-40B4-BE49-F238E27FC236}">
                            <a16:creationId xmlns:a16="http://schemas.microsoft.com/office/drawing/2014/main" id="{3BEBE033-0368-94D3-004E-EFEA6A5C9E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96DAC541-7B7A-43D3-8B79-37D633B846F1}">
                            <asvg:svgBlip xmlns:asvg="http://schemas.microsoft.com/office/drawing/2016/SVG/main" r:embed="rId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751440" y="2543672"/>
                        <a:ext cx="274320" cy="2743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57" name="Graphic 156">
                        <a:extLst>
                          <a:ext uri="{FF2B5EF4-FFF2-40B4-BE49-F238E27FC236}">
                            <a16:creationId xmlns:a16="http://schemas.microsoft.com/office/drawing/2014/main" id="{4A30E727-78C6-9C7E-2DF7-396509B17F9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96DAC541-7B7A-43D3-8B79-37D633B846F1}">
                            <asvg:svgBlip xmlns:asvg="http://schemas.microsoft.com/office/drawing/2016/SVG/main" r:embed="rId5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751440" y="3120883"/>
                        <a:ext cx="274320" cy="27432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208" name="Group 207">
                    <a:extLst>
                      <a:ext uri="{FF2B5EF4-FFF2-40B4-BE49-F238E27FC236}">
                        <a16:creationId xmlns:a16="http://schemas.microsoft.com/office/drawing/2014/main" id="{E3965066-190B-A618-4DC9-2C0A2FD048F5}"/>
                      </a:ext>
                    </a:extLst>
                  </p:cNvPr>
                  <p:cNvGrpSpPr/>
                  <p:nvPr/>
                </p:nvGrpSpPr>
                <p:grpSpPr>
                  <a:xfrm>
                    <a:off x="2165322" y="3771899"/>
                    <a:ext cx="1446557" cy="2026920"/>
                    <a:chOff x="2165322" y="3771899"/>
                    <a:chExt cx="1446557" cy="2026920"/>
                  </a:xfrm>
                </p:grpSpPr>
                <p:sp>
                  <p:nvSpPr>
                    <p:cNvPr id="7" name="Rectangle: Rounded Corners 6">
                      <a:extLst>
                        <a:ext uri="{FF2B5EF4-FFF2-40B4-BE49-F238E27FC236}">
                          <a16:creationId xmlns:a16="http://schemas.microsoft.com/office/drawing/2014/main" id="{A83D05E6-C64E-9AB5-8A5F-3B361F8C4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5322" y="3771899"/>
                      <a:ext cx="1446557" cy="2026920"/>
                    </a:xfrm>
                    <a:prstGeom prst="roundRect">
                      <a:avLst>
                        <a:gd name="adj" fmla="val 6785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grpSp>
                  <p:nvGrpSpPr>
                    <p:cNvPr id="203" name="Group 202">
                      <a:extLst>
                        <a:ext uri="{FF2B5EF4-FFF2-40B4-BE49-F238E27FC236}">
                          <a16:creationId xmlns:a16="http://schemas.microsoft.com/office/drawing/2014/main" id="{DD409DC3-5A52-8013-3699-A9D3DF3791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65322" y="3922937"/>
                      <a:ext cx="1446556" cy="1724845"/>
                      <a:chOff x="2165322" y="3856459"/>
                      <a:chExt cx="1446556" cy="1724845"/>
                    </a:xfrm>
                  </p:grpSpPr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A1333F68-A0A1-244A-3A70-09DA66DC9C3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65322" y="3856459"/>
                        <a:ext cx="1446556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700" b="1" dirty="0"/>
                          <a:t>External data sources</a:t>
                        </a:r>
                      </a:p>
                    </p:txBody>
                  </p:sp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947D4087-3BEC-A73C-57F8-3F448310EFC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65322" y="4618854"/>
                        <a:ext cx="1446556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700" b="1" dirty="0"/>
                          <a:t>Third-party data feeds</a:t>
                        </a:r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14752A2F-C1C3-CC7D-A30E-09EC4B4EC8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65322" y="5381249"/>
                        <a:ext cx="1446556" cy="20005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sz="700" b="1" dirty="0"/>
                          <a:t>Alternative data</a:t>
                        </a:r>
                      </a:p>
                    </p:txBody>
                  </p:sp>
                  <p:pic>
                    <p:nvPicPr>
                      <p:cNvPr id="159" name="Graphic 158">
                        <a:extLst>
                          <a:ext uri="{FF2B5EF4-FFF2-40B4-BE49-F238E27FC236}">
                            <a16:creationId xmlns:a16="http://schemas.microsoft.com/office/drawing/2014/main" id="{1FBE52FB-BE25-42B4-4241-9DA137E0DCC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751440" y="4200524"/>
                        <a:ext cx="274320" cy="2743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1" name="Graphic 160">
                        <a:extLst>
                          <a:ext uri="{FF2B5EF4-FFF2-40B4-BE49-F238E27FC236}">
                            <a16:creationId xmlns:a16="http://schemas.microsoft.com/office/drawing/2014/main" id="{4EA6ED09-E42F-10F3-58BB-ADA18BFE166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751440" y="4962919"/>
                        <a:ext cx="274320" cy="274320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9332AC14-0060-E051-6438-309F6C6D31F7}"/>
                  </a:ext>
                </a:extLst>
              </p:cNvPr>
              <p:cNvGrpSpPr/>
              <p:nvPr/>
            </p:nvGrpSpPr>
            <p:grpSpPr>
              <a:xfrm>
                <a:off x="4219775" y="1527464"/>
                <a:ext cx="4823970" cy="4271356"/>
                <a:chOff x="4201159" y="1527464"/>
                <a:chExt cx="4823970" cy="4271356"/>
              </a:xfrm>
            </p:grpSpPr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65A99AFC-8E4D-D7FC-ABD3-1104ACD7E39B}"/>
                    </a:ext>
                  </a:extLst>
                </p:cNvPr>
                <p:cNvSpPr/>
                <p:nvPr/>
              </p:nvSpPr>
              <p:spPr>
                <a:xfrm>
                  <a:off x="4201159" y="1527464"/>
                  <a:ext cx="4823970" cy="4271356"/>
                </a:xfrm>
                <a:prstGeom prst="roundRect">
                  <a:avLst>
                    <a:gd name="adj" fmla="val 273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sz="2000" dirty="0"/>
                </a:p>
              </p:txBody>
            </p: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3B6A252E-8972-31F4-63DA-7B16DB1493C3}"/>
                    </a:ext>
                  </a:extLst>
                </p:cNvPr>
                <p:cNvGrpSpPr/>
                <p:nvPr/>
              </p:nvGrpSpPr>
              <p:grpSpPr>
                <a:xfrm>
                  <a:off x="4307841" y="1653899"/>
                  <a:ext cx="4610607" cy="4077190"/>
                  <a:chOff x="4307840" y="1653899"/>
                  <a:chExt cx="4610607" cy="4077190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ECC75875-36BB-F04A-34C9-05119206076F}"/>
                      </a:ext>
                    </a:extLst>
                  </p:cNvPr>
                  <p:cNvCxnSpPr/>
                  <p:nvPr/>
                </p:nvCxnSpPr>
                <p:spPr>
                  <a:xfrm>
                    <a:off x="4307840" y="4894882"/>
                    <a:ext cx="4610607" cy="0"/>
                  </a:xfrm>
                  <a:prstGeom prst="line">
                    <a:avLst/>
                  </a:prstGeom>
                  <a:ln w="1270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0AF0D666-0198-A9A6-B652-D8AE718A7AC4}"/>
                      </a:ext>
                    </a:extLst>
                  </p:cNvPr>
                  <p:cNvCxnSpPr/>
                  <p:nvPr/>
                </p:nvCxnSpPr>
                <p:spPr>
                  <a:xfrm>
                    <a:off x="4307840" y="1996647"/>
                    <a:ext cx="4610607" cy="0"/>
                  </a:xfrm>
                  <a:prstGeom prst="line">
                    <a:avLst/>
                  </a:prstGeom>
                  <a:ln w="12700"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7" name="Group 186">
                    <a:extLst>
                      <a:ext uri="{FF2B5EF4-FFF2-40B4-BE49-F238E27FC236}">
                        <a16:creationId xmlns:a16="http://schemas.microsoft.com/office/drawing/2014/main" id="{2A030838-B52F-3E7D-4CEF-43F329A47DCE}"/>
                      </a:ext>
                    </a:extLst>
                  </p:cNvPr>
                  <p:cNvGrpSpPr/>
                  <p:nvPr/>
                </p:nvGrpSpPr>
                <p:grpSpPr>
                  <a:xfrm>
                    <a:off x="4335753" y="2400147"/>
                    <a:ext cx="4529863" cy="316992"/>
                    <a:chOff x="4335753" y="2365552"/>
                    <a:chExt cx="4529863" cy="316992"/>
                  </a:xfrm>
                </p:grpSpPr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9F2D5AD5-717E-B2B3-E20F-51757652F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6116" y="2365552"/>
                      <a:ext cx="1472210" cy="316992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3937BA9E-21EC-1C35-B332-3D3D0C3622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2566" y="2400938"/>
                      <a:ext cx="109931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b="1" dirty="0"/>
                        <a:t>Notebooks</a:t>
                      </a:r>
                    </a:p>
                  </p:txBody>
                </p:sp>
                <p:sp>
                  <p:nvSpPr>
                    <p:cNvPr id="14" name="Rectangle: Rounded Corners 13">
                      <a:extLst>
                        <a:ext uri="{FF2B5EF4-FFF2-40B4-BE49-F238E27FC236}">
                          <a16:creationId xmlns:a16="http://schemas.microsoft.com/office/drawing/2014/main" id="{492FBCC1-BB31-AFC6-1BA1-8858751F4D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78" y="2365552"/>
                      <a:ext cx="1469138" cy="316992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EC9AFDB7-E4D0-BA08-7386-92E7EE0125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50147" y="2400938"/>
                      <a:ext cx="1161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b="1" dirty="0"/>
                        <a:t>Python SDK</a:t>
                      </a:r>
                    </a:p>
                  </p:txBody>
                </p:sp>
                <p:sp>
                  <p:nvSpPr>
                    <p:cNvPr id="12" name="Rectangle: Rounded Corners 11">
                      <a:extLst>
                        <a:ext uri="{FF2B5EF4-FFF2-40B4-BE49-F238E27FC236}">
                          <a16:creationId xmlns:a16="http://schemas.microsoft.com/office/drawing/2014/main" id="{18A5F458-47E2-0D00-EC68-BA9B655D11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5753" y="2365552"/>
                      <a:ext cx="1472211" cy="316992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2F400093-72BF-9E6F-A95A-5108EC73A8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2203" y="2397090"/>
                      <a:ext cx="1099310" cy="2539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b="1" dirty="0"/>
                        <a:t>Web Ui</a:t>
                      </a:r>
                    </a:p>
                  </p:txBody>
                </p:sp>
              </p:grpSp>
              <p:grpSp>
                <p:nvGrpSpPr>
                  <p:cNvPr id="192" name="Group 191">
                    <a:extLst>
                      <a:ext uri="{FF2B5EF4-FFF2-40B4-BE49-F238E27FC236}">
                        <a16:creationId xmlns:a16="http://schemas.microsoft.com/office/drawing/2014/main" id="{AFE2E8D5-43A9-64A1-70F0-D53C6792960E}"/>
                      </a:ext>
                    </a:extLst>
                  </p:cNvPr>
                  <p:cNvGrpSpPr/>
                  <p:nvPr/>
                </p:nvGrpSpPr>
                <p:grpSpPr>
                  <a:xfrm>
                    <a:off x="4401755" y="5302223"/>
                    <a:ext cx="4399395" cy="428866"/>
                    <a:chOff x="4401755" y="5302223"/>
                    <a:chExt cx="4399395" cy="428866"/>
                  </a:xfrm>
                </p:grpSpPr>
                <p:sp>
                  <p:nvSpPr>
                    <p:cNvPr id="174" name="Rectangle: Rounded Corners 173">
                      <a:extLst>
                        <a:ext uri="{FF2B5EF4-FFF2-40B4-BE49-F238E27FC236}">
                          <a16:creationId xmlns:a16="http://schemas.microsoft.com/office/drawing/2014/main" id="{36D88B65-F83D-6A00-ADB6-CB163559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2118" y="5302223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75" name="Rectangle: Rounded Corners 174">
                      <a:extLst>
                        <a:ext uri="{FF2B5EF4-FFF2-40B4-BE49-F238E27FC236}">
                          <a16:creationId xmlns:a16="http://schemas.microsoft.com/office/drawing/2014/main" id="{3B1DAFE9-2BF2-27E4-1476-1B4E869AF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944" y="5302223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76" name="Rectangle: Rounded Corners 175">
                      <a:extLst>
                        <a:ext uri="{FF2B5EF4-FFF2-40B4-BE49-F238E27FC236}">
                          <a16:creationId xmlns:a16="http://schemas.microsoft.com/office/drawing/2014/main" id="{FE2D75B8-D748-3DE3-61A9-15FD4FBC6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1755" y="5302223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39" name="TextBox 138">
                      <a:extLst>
                        <a:ext uri="{FF2B5EF4-FFF2-40B4-BE49-F238E27FC236}">
                          <a16:creationId xmlns:a16="http://schemas.microsoft.com/office/drawing/2014/main" id="{2893A1C6-7225-992D-D020-79B1461CA7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2203" y="5362768"/>
                      <a:ext cx="109931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Data access  management</a:t>
                      </a:r>
                    </a:p>
                  </p:txBody>
                </p: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7D18B81-4FF7-B35E-7B90-2C302D591D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2566" y="5362768"/>
                      <a:ext cx="109931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Resource access  control</a:t>
                      </a:r>
                    </a:p>
                  </p:txBody>
                </p:sp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FE30E1A0-976C-CB76-F7A9-9F44B98DB3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1392" y="5416629"/>
                      <a:ext cx="109931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Audit reporting</a:t>
                      </a:r>
                    </a:p>
                  </p:txBody>
                </p:sp>
              </p:grpSp>
              <p:grpSp>
                <p:nvGrpSpPr>
                  <p:cNvPr id="193" name="Group 192">
                    <a:extLst>
                      <a:ext uri="{FF2B5EF4-FFF2-40B4-BE49-F238E27FC236}">
                        <a16:creationId xmlns:a16="http://schemas.microsoft.com/office/drawing/2014/main" id="{6626A51A-9D12-1E64-38D1-5D68FFC75ECC}"/>
                      </a:ext>
                    </a:extLst>
                  </p:cNvPr>
                  <p:cNvGrpSpPr/>
                  <p:nvPr/>
                </p:nvGrpSpPr>
                <p:grpSpPr>
                  <a:xfrm>
                    <a:off x="4373852" y="1653899"/>
                    <a:ext cx="2057186" cy="278158"/>
                    <a:chOff x="4373852" y="1653899"/>
                    <a:chExt cx="2057186" cy="278158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64B045F9-C2DB-2767-AD0A-F380ECDEDC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75630" y="1669868"/>
                      <a:ext cx="175540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000" b="1" dirty="0"/>
                        <a:t>Amazon </a:t>
                      </a:r>
                      <a:r>
                        <a:rPr lang="en-US" sz="1000" b="1" dirty="0" err="1"/>
                        <a:t>FinSpace</a:t>
                      </a:r>
                      <a:endParaRPr lang="en-US" sz="1000" b="1" dirty="0"/>
                    </a:p>
                  </p:txBody>
                </p:sp>
                <p:pic>
                  <p:nvPicPr>
                    <p:cNvPr id="165" name="Graphic 164">
                      <a:extLst>
                        <a:ext uri="{FF2B5EF4-FFF2-40B4-BE49-F238E27FC236}">
                          <a16:creationId xmlns:a16="http://schemas.microsoft.com/office/drawing/2014/main" id="{68D9B838-D15F-AF27-3F8C-A64E425231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73852" y="1653899"/>
                      <a:ext cx="278158" cy="27815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6" name="Group 185">
                    <a:extLst>
                      <a:ext uri="{FF2B5EF4-FFF2-40B4-BE49-F238E27FC236}">
                        <a16:creationId xmlns:a16="http://schemas.microsoft.com/office/drawing/2014/main" id="{41DEFA03-A22C-E39C-DF4C-FF322D731A0E}"/>
                      </a:ext>
                    </a:extLst>
                  </p:cNvPr>
                  <p:cNvGrpSpPr/>
                  <p:nvPr/>
                </p:nvGrpSpPr>
                <p:grpSpPr>
                  <a:xfrm>
                    <a:off x="4375771" y="2061237"/>
                    <a:ext cx="1915300" cy="274320"/>
                    <a:chOff x="4375771" y="2049931"/>
                    <a:chExt cx="1915300" cy="274320"/>
                  </a:xfrm>
                </p:grpSpPr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18CB7E1A-EB18-E198-CB81-B1B0684CE2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75630" y="2063981"/>
                      <a:ext cx="161544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000" b="1" dirty="0"/>
                        <a:t>Interface</a:t>
                      </a:r>
                    </a:p>
                  </p:txBody>
                </p:sp>
                <p:pic>
                  <p:nvPicPr>
                    <p:cNvPr id="167" name="Graphic 166">
                      <a:extLst>
                        <a:ext uri="{FF2B5EF4-FFF2-40B4-BE49-F238E27FC236}">
                          <a16:creationId xmlns:a16="http://schemas.microsoft.com/office/drawing/2014/main" id="{463D154D-80ED-9B73-03DC-DB94F9CC09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75771" y="2049931"/>
                      <a:ext cx="274320" cy="27432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8" name="Group 187">
                    <a:extLst>
                      <a:ext uri="{FF2B5EF4-FFF2-40B4-BE49-F238E27FC236}">
                        <a16:creationId xmlns:a16="http://schemas.microsoft.com/office/drawing/2014/main" id="{71355575-2BDA-A921-2813-B73227360CAB}"/>
                      </a:ext>
                    </a:extLst>
                  </p:cNvPr>
                  <p:cNvGrpSpPr/>
                  <p:nvPr/>
                </p:nvGrpSpPr>
                <p:grpSpPr>
                  <a:xfrm>
                    <a:off x="4307840" y="2781729"/>
                    <a:ext cx="4610607" cy="2048563"/>
                    <a:chOff x="4307840" y="2865729"/>
                    <a:chExt cx="4610607" cy="2048563"/>
                  </a:xfrm>
                </p:grpSpPr>
                <p:cxnSp>
                  <p:nvCxnSpPr>
                    <p:cNvPr id="24" name="Straight Connector 23">
                      <a:extLst>
                        <a:ext uri="{FF2B5EF4-FFF2-40B4-BE49-F238E27FC236}">
                          <a16:creationId xmlns:a16="http://schemas.microsoft.com/office/drawing/2014/main" id="{83D345E0-2E43-D4CC-85FD-6D43CB18759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07840" y="2865729"/>
                      <a:ext cx="4610607" cy="0"/>
                    </a:xfrm>
                    <a:prstGeom prst="line">
                      <a:avLst/>
                    </a:prstGeom>
                    <a:ln w="12700"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9EFF3B07-5BDE-AAAB-502D-3F847410D2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67652" y="3048914"/>
                      <a:ext cx="1469138" cy="1865378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chemeClr val="bg1">
                        <a:alpha val="45000"/>
                      </a:schemeClr>
                    </a:solidFill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02" name="Rectangle: Rounded Corners 101">
                      <a:extLst>
                        <a:ext uri="{FF2B5EF4-FFF2-40B4-BE49-F238E27FC236}">
                          <a16:creationId xmlns:a16="http://schemas.microsoft.com/office/drawing/2014/main" id="{07EB62E2-94B0-7242-B1E7-ADB75E5DD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2118" y="3388698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03" name="TextBox 102">
                      <a:extLst>
                        <a:ext uri="{FF2B5EF4-FFF2-40B4-BE49-F238E27FC236}">
                          <a16:creationId xmlns:a16="http://schemas.microsoft.com/office/drawing/2014/main" id="{9199AFE2-00E5-0BE7-FB4D-60DC14E06C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2566" y="3503104"/>
                      <a:ext cx="109931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Search &amp; Browse</a:t>
                      </a:r>
                    </a:p>
                  </p:txBody>
                </p:sp>
                <p:sp>
                  <p:nvSpPr>
                    <p:cNvPr id="116" name="Rectangle: Rounded Corners 115">
                      <a:extLst>
                        <a:ext uri="{FF2B5EF4-FFF2-40B4-BE49-F238E27FC236}">
                          <a16:creationId xmlns:a16="http://schemas.microsoft.com/office/drawing/2014/main" id="{288C8741-731C-C498-9CDE-5E7677F8E1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2118" y="3910478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7939C1BD-1A88-03B9-B564-74CF727A23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67477" y="4024884"/>
                      <a:ext cx="1269488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Business data catalog</a:t>
                      </a:r>
                    </a:p>
                  </p:txBody>
                </p:sp>
                <p:sp>
                  <p:nvSpPr>
                    <p:cNvPr id="120" name="Rectangle: Rounded Corners 119">
                      <a:extLst>
                        <a:ext uri="{FF2B5EF4-FFF2-40B4-BE49-F238E27FC236}">
                          <a16:creationId xmlns:a16="http://schemas.microsoft.com/office/drawing/2014/main" id="{C1983F5D-E980-580F-71A1-87013B7642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2118" y="4432258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1D4F361C-B3C0-25F9-022C-5DE006308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52566" y="4546664"/>
                      <a:ext cx="109931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Metadata</a:t>
                      </a:r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E4E2E5A5-3E03-2BD1-1AF2-293101A89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78" y="3048914"/>
                      <a:ext cx="1469138" cy="1865378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chemeClr val="bg1">
                        <a:alpha val="45000"/>
                      </a:schemeClr>
                    </a:solidFill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22" name="Rectangle: Rounded Corners 121">
                      <a:extLst>
                        <a:ext uri="{FF2B5EF4-FFF2-40B4-BE49-F238E27FC236}">
                          <a16:creationId xmlns:a16="http://schemas.microsoft.com/office/drawing/2014/main" id="{28826856-C8A8-3615-C43F-56AE8B4B5E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944" y="3388698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DB0FD5B7-DAE5-E820-1AEC-DDF5E1EAFB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00111" y="3503104"/>
                      <a:ext cx="1261872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Machine learning</a:t>
                      </a:r>
                    </a:p>
                  </p:txBody>
                </p:sp>
                <p:sp>
                  <p:nvSpPr>
                    <p:cNvPr id="125" name="Rectangle: Rounded Corners 124">
                      <a:extLst>
                        <a:ext uri="{FF2B5EF4-FFF2-40B4-BE49-F238E27FC236}">
                          <a16:creationId xmlns:a16="http://schemas.microsoft.com/office/drawing/2014/main" id="{8F58AF08-4F8B-847B-19B2-17D5C7BDB3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944" y="3910478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DC915563-E972-F35B-701D-C1C96A3D07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50147" y="4024884"/>
                      <a:ext cx="116180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Time series analytics</a:t>
                      </a:r>
                    </a:p>
                  </p:txBody>
                </p:sp>
                <p:sp>
                  <p:nvSpPr>
                    <p:cNvPr id="128" name="Rectangle: Rounded Corners 127">
                      <a:extLst>
                        <a:ext uri="{FF2B5EF4-FFF2-40B4-BE49-F238E27FC236}">
                          <a16:creationId xmlns:a16="http://schemas.microsoft.com/office/drawing/2014/main" id="{4399D3B5-8568-2281-A24A-B29EBA0AE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944" y="4432258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29" name="TextBox 128">
                      <a:extLst>
                        <a:ext uri="{FF2B5EF4-FFF2-40B4-BE49-F238E27FC236}">
                          <a16:creationId xmlns:a16="http://schemas.microsoft.com/office/drawing/2014/main" id="{2CD6B038-ABF0-AA51-1C5E-243CDA1818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0944" y="4546664"/>
                      <a:ext cx="1340206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Managed Spark  clusters</a:t>
                      </a:r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6F605903-5A50-BB95-9DFD-AD8073690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7289" y="3048914"/>
                      <a:ext cx="1469138" cy="1865378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chemeClr val="bg1">
                        <a:alpha val="45000"/>
                      </a:schemeClr>
                    </a:solidFill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63" name="Rectangle: Rounded Corners 62">
                      <a:extLst>
                        <a:ext uri="{FF2B5EF4-FFF2-40B4-BE49-F238E27FC236}">
                          <a16:creationId xmlns:a16="http://schemas.microsoft.com/office/drawing/2014/main" id="{FD2812FE-49BE-E0B8-EDB3-9C5C0AA7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1755" y="3388698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5E28782F-9C10-0629-533A-FEE1A030EC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2203" y="3503104"/>
                      <a:ext cx="109931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Optimized views</a:t>
                      </a:r>
                    </a:p>
                  </p:txBody>
                </p:sp>
                <p:sp>
                  <p:nvSpPr>
                    <p:cNvPr id="71" name="Rectangle: Rounded Corners 70">
                      <a:extLst>
                        <a:ext uri="{FF2B5EF4-FFF2-40B4-BE49-F238E27FC236}">
                          <a16:creationId xmlns:a16="http://schemas.microsoft.com/office/drawing/2014/main" id="{319E88BB-8FF3-B878-6455-C014264B2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1755" y="3910478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33DC8D48-3658-7A46-1E9E-BB45E24B1B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2203" y="4024884"/>
                      <a:ext cx="109931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Data </a:t>
                      </a:r>
                      <a:r>
                        <a:rPr lang="en-US" sz="700" b="1" dirty="0" err="1"/>
                        <a:t>Varisioning</a:t>
                      </a:r>
                      <a:endParaRPr lang="en-US" sz="700" b="1" dirty="0"/>
                    </a:p>
                  </p:txBody>
                </p:sp>
                <p:sp>
                  <p:nvSpPr>
                    <p:cNvPr id="79" name="Rectangle: Rounded Corners 78">
                      <a:extLst>
                        <a:ext uri="{FF2B5EF4-FFF2-40B4-BE49-F238E27FC236}">
                          <a16:creationId xmlns:a16="http://schemas.microsoft.com/office/drawing/2014/main" id="{EC01E3C8-1910-7B00-F237-008CDF450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01755" y="4432258"/>
                      <a:ext cx="1340206" cy="428866"/>
                    </a:xfrm>
                    <a:prstGeom prst="roundRect">
                      <a:avLst>
                        <a:gd name="adj" fmla="val 2738"/>
                      </a:avLst>
                    </a:prstGeom>
                    <a:solidFill>
                      <a:srgbClr val="F2F2F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/>
                    </a:p>
                  </p:txBody>
                </p:sp>
                <p:sp>
                  <p:nvSpPr>
                    <p:cNvPr id="101" name="TextBox 100">
                      <a:extLst>
                        <a:ext uri="{FF2B5EF4-FFF2-40B4-BE49-F238E27FC236}">
                          <a16:creationId xmlns:a16="http://schemas.microsoft.com/office/drawing/2014/main" id="{50D17FEC-08C7-E8A7-D415-ABE60059E2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22203" y="4546664"/>
                      <a:ext cx="1099310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700" b="1" dirty="0"/>
                        <a:t>Storage</a:t>
                      </a:r>
                    </a:p>
                  </p:txBody>
                </p: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512142E9-8077-B06B-3699-56F2BA0791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1279" y="3111164"/>
                      <a:ext cx="1121158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800" b="1" dirty="0"/>
                        <a:t>Data </a:t>
                      </a:r>
                      <a:r>
                        <a:rPr lang="en-US" sz="800" b="1" dirty="0" err="1"/>
                        <a:t>Managment</a:t>
                      </a:r>
                      <a:endParaRPr lang="en-US" sz="800" b="1" dirty="0"/>
                    </a:p>
                  </p:txBody>
                </p:sp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60971123-3B65-6E5E-4FF7-8FF78B3C5E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6077" y="3111164"/>
                      <a:ext cx="120624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800" b="1" dirty="0"/>
                        <a:t>Data Organization</a:t>
                      </a:r>
                    </a:p>
                  </p:txBody>
                </p: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28C713A7-2416-8A5F-9F38-79B9C401F3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581392" y="3111164"/>
                      <a:ext cx="1206247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800" b="1" dirty="0"/>
                        <a:t>Prepare &amp; Analyze</a:t>
                      </a:r>
                    </a:p>
                  </p:txBody>
                </p:sp>
                <p:pic>
                  <p:nvPicPr>
                    <p:cNvPr id="180" name="Graphic 179">
                      <a:extLst>
                        <a:ext uri="{FF2B5EF4-FFF2-40B4-BE49-F238E27FC236}">
                          <a16:creationId xmlns:a16="http://schemas.microsoft.com/office/drawing/2014/main" id="{C5A23586-CDED-E895-AFE9-D27A8848BB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98499" y="3133753"/>
                      <a:ext cx="170266" cy="17026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2" name="Graphic 181">
                      <a:extLst>
                        <a:ext uri="{FF2B5EF4-FFF2-40B4-BE49-F238E27FC236}">
                          <a16:creationId xmlns:a16="http://schemas.microsoft.com/office/drawing/2014/main" id="{717BB22F-67C8-20DD-5254-5B73A8641FC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>
                      <a:extLst>
                        <a:ext uri="{96DAC541-7B7A-43D3-8B79-37D633B846F1}">
                          <asvg:svgBlip xmlns:asvg="http://schemas.microsoft.com/office/drawing/2016/SVG/main" r:embed="rId1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30891" y="3132018"/>
                      <a:ext cx="173736" cy="17373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4" name="Graphic 183">
                      <a:extLst>
                        <a:ext uri="{FF2B5EF4-FFF2-40B4-BE49-F238E27FC236}">
                          <a16:creationId xmlns:a16="http://schemas.microsoft.com/office/drawing/2014/main" id="{8D3DEB70-392F-8AFD-C8B2-8FE50B8D4D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96DAC541-7B7A-43D3-8B79-37D633B846F1}">
                          <asvg:svgBlip xmlns:asvg="http://schemas.microsoft.com/office/drawing/2016/SVG/main" r:embed="rId19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60944" y="3132018"/>
                      <a:ext cx="173736" cy="17373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91" name="Group 190">
                    <a:extLst>
                      <a:ext uri="{FF2B5EF4-FFF2-40B4-BE49-F238E27FC236}">
                        <a16:creationId xmlns:a16="http://schemas.microsoft.com/office/drawing/2014/main" id="{B7517CA9-41E3-3EE3-9086-99C930B9ADC1}"/>
                      </a:ext>
                    </a:extLst>
                  </p:cNvPr>
                  <p:cNvGrpSpPr/>
                  <p:nvPr/>
                </p:nvGrpSpPr>
                <p:grpSpPr>
                  <a:xfrm>
                    <a:off x="4373852" y="4959472"/>
                    <a:ext cx="2319555" cy="278158"/>
                    <a:chOff x="4373852" y="5022713"/>
                    <a:chExt cx="2319555" cy="278158"/>
                  </a:xfrm>
                </p:grpSpPr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F7C4648C-58D0-6DCE-F851-DFB1B19D29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75630" y="5038682"/>
                      <a:ext cx="201777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1000" b="1" dirty="0"/>
                        <a:t>Governance and audit</a:t>
                      </a:r>
                    </a:p>
                  </p:txBody>
                </p:sp>
                <p:pic>
                  <p:nvPicPr>
                    <p:cNvPr id="190" name="Graphic 189">
                      <a:extLst>
                        <a:ext uri="{FF2B5EF4-FFF2-40B4-BE49-F238E27FC236}">
                          <a16:creationId xmlns:a16="http://schemas.microsoft.com/office/drawing/2014/main" id="{ED3836C0-AE6B-C14D-BC26-C5878F7439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96DAC541-7B7A-43D3-8B79-37D633B846F1}">
                          <asvg:svgBlip xmlns:asvg="http://schemas.microsoft.com/office/drawing/2016/SVG/main" r:embed="rId1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373852" y="5022713"/>
                      <a:ext cx="278158" cy="278158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2020EAD3-2B2B-3366-76C6-73CD62F055D6}"/>
                  </a:ext>
                </a:extLst>
              </p:cNvPr>
              <p:cNvGrpSpPr/>
              <p:nvPr/>
            </p:nvGrpSpPr>
            <p:grpSpPr>
              <a:xfrm>
                <a:off x="9624322" y="1533236"/>
                <a:ext cx="1569720" cy="4259813"/>
                <a:chOff x="9357359" y="1539006"/>
                <a:chExt cx="1569720" cy="4259813"/>
              </a:xfrm>
            </p:grpSpPr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44FB9CBB-CE14-5662-F8E8-34E453B4E668}"/>
                    </a:ext>
                  </a:extLst>
                </p:cNvPr>
                <p:cNvGrpSpPr/>
                <p:nvPr/>
              </p:nvGrpSpPr>
              <p:grpSpPr>
                <a:xfrm>
                  <a:off x="9357359" y="1539006"/>
                  <a:ext cx="1569720" cy="461851"/>
                  <a:chOff x="9357359" y="1539006"/>
                  <a:chExt cx="1569720" cy="461851"/>
                </a:xfrm>
              </p:grpSpPr>
              <p:sp>
                <p:nvSpPr>
                  <p:cNvPr id="206" name="Rectangle: Rounded Corners 205">
                    <a:extLst>
                      <a:ext uri="{FF2B5EF4-FFF2-40B4-BE49-F238E27FC236}">
                        <a16:creationId xmlns:a16="http://schemas.microsoft.com/office/drawing/2014/main" id="{96A1D32C-89F8-14D2-7E11-B2280708A874}"/>
                      </a:ext>
                    </a:extLst>
                  </p:cNvPr>
                  <p:cNvSpPr/>
                  <p:nvPr/>
                </p:nvSpPr>
                <p:spPr>
                  <a:xfrm>
                    <a:off x="9357359" y="1539006"/>
                    <a:ext cx="1569720" cy="461851"/>
                  </a:xfrm>
                  <a:prstGeom prst="roundRect">
                    <a:avLst>
                      <a:gd name="adj" fmla="val 6785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sz="2000" dirty="0"/>
                  </a:p>
                </p:txBody>
              </p:sp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6059DD88-AB91-40EF-1838-0A0CDCE9DE93}"/>
                      </a:ext>
                    </a:extLst>
                  </p:cNvPr>
                  <p:cNvSpPr txBox="1"/>
                  <p:nvPr/>
                </p:nvSpPr>
                <p:spPr>
                  <a:xfrm>
                    <a:off x="9357360" y="1646821"/>
                    <a:ext cx="1569718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000" b="1" dirty="0"/>
                      <a:t>Data consumers</a:t>
                    </a:r>
                  </a:p>
                </p:txBody>
              </p: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94C35CCF-A13B-14E3-7201-A5540A4FDF4C}"/>
                    </a:ext>
                  </a:extLst>
                </p:cNvPr>
                <p:cNvGrpSpPr/>
                <p:nvPr/>
              </p:nvGrpSpPr>
              <p:grpSpPr>
                <a:xfrm>
                  <a:off x="9357360" y="2131998"/>
                  <a:ext cx="1569719" cy="3666821"/>
                  <a:chOff x="9357360" y="2131998"/>
                  <a:chExt cx="1569719" cy="3666821"/>
                </a:xfrm>
              </p:grpSpPr>
              <p:sp>
                <p:nvSpPr>
                  <p:cNvPr id="27" name="Rectangle: Rounded Corners 26">
                    <a:extLst>
                      <a:ext uri="{FF2B5EF4-FFF2-40B4-BE49-F238E27FC236}">
                        <a16:creationId xmlns:a16="http://schemas.microsoft.com/office/drawing/2014/main" id="{D74CA110-284C-12C4-80B6-35D9137C11D2}"/>
                      </a:ext>
                    </a:extLst>
                  </p:cNvPr>
                  <p:cNvSpPr/>
                  <p:nvPr/>
                </p:nvSpPr>
                <p:spPr>
                  <a:xfrm>
                    <a:off x="9357360" y="2131998"/>
                    <a:ext cx="1569719" cy="3666821"/>
                  </a:xfrm>
                  <a:prstGeom prst="roundRect">
                    <a:avLst>
                      <a:gd name="adj" fmla="val 6785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en-US" sz="2000"/>
                  </a:p>
                </p:txBody>
              </p:sp>
              <p:grpSp>
                <p:nvGrpSpPr>
                  <p:cNvPr id="210" name="Group 209">
                    <a:extLst>
                      <a:ext uri="{FF2B5EF4-FFF2-40B4-BE49-F238E27FC236}">
                        <a16:creationId xmlns:a16="http://schemas.microsoft.com/office/drawing/2014/main" id="{184A62C4-5CC4-2B5A-302B-8913AB716B3B}"/>
                      </a:ext>
                    </a:extLst>
                  </p:cNvPr>
                  <p:cNvGrpSpPr/>
                  <p:nvPr/>
                </p:nvGrpSpPr>
                <p:grpSpPr>
                  <a:xfrm>
                    <a:off x="9357360" y="2381560"/>
                    <a:ext cx="1569718" cy="3167696"/>
                    <a:chOff x="9357360" y="2530545"/>
                    <a:chExt cx="1569718" cy="3167696"/>
                  </a:xfrm>
                </p:grpSpPr>
                <p:sp>
                  <p:nvSpPr>
                    <p:cNvPr id="147" name="TextBox 146">
                      <a:extLst>
                        <a:ext uri="{FF2B5EF4-FFF2-40B4-BE49-F238E27FC236}">
                          <a16:creationId xmlns:a16="http://schemas.microsoft.com/office/drawing/2014/main" id="{615ECD3A-8C17-6985-8C70-D09CDC95A27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57360" y="2915973"/>
                      <a:ext cx="156971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b="1" dirty="0"/>
                        <a:t>Data analysts</a:t>
                      </a:r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2890F49C-E9D0-5AAD-BEFC-627D1CAAAA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57360" y="3658730"/>
                      <a:ext cx="156971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b="1" dirty="0"/>
                        <a:t>Business analysts</a:t>
                      </a:r>
                    </a:p>
                  </p:txBody>
                </p:sp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B202B918-A046-C8AA-7D5D-02698CF7A7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57360" y="4401487"/>
                      <a:ext cx="156971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b="1" dirty="0"/>
                        <a:t>Data scientists</a:t>
                      </a:r>
                    </a:p>
                  </p:txBody>
                </p:sp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CB1E8510-A8FD-4348-AC1C-FCE7ADB8D4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57360" y="5144243"/>
                      <a:ext cx="1569718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b="1" dirty="0"/>
                        <a:t>Applications, engines,  and algorithms</a:t>
                      </a:r>
                    </a:p>
                  </p:txBody>
                </p:sp>
                <p:pic>
                  <p:nvPicPr>
                    <p:cNvPr id="196" name="Graphic 195">
                      <a:extLst>
                        <a:ext uri="{FF2B5EF4-FFF2-40B4-BE49-F238E27FC236}">
                          <a16:creationId xmlns:a16="http://schemas.microsoft.com/office/drawing/2014/main" id="{4EFAEDA9-6E45-5097-287D-7242ED3344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96DAC541-7B7A-43D3-8B79-37D633B846F1}">
                          <asvg:svgBlip xmlns:asvg="http://schemas.microsoft.com/office/drawing/2016/SVG/main" r:embed="rId21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05059" y="2530545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8" name="Graphic 197">
                      <a:extLst>
                        <a:ext uri="{FF2B5EF4-FFF2-40B4-BE49-F238E27FC236}">
                          <a16:creationId xmlns:a16="http://schemas.microsoft.com/office/drawing/2014/main" id="{A9B74DF6-7A6F-83D7-9F0F-2959225AF2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96DAC541-7B7A-43D3-8B79-37D633B846F1}">
                          <asvg:svgBlip xmlns:asvg="http://schemas.microsoft.com/office/drawing/2016/SVG/main" r:embed="rId2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05059" y="3273302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0" name="Graphic 199">
                      <a:extLst>
                        <a:ext uri="{FF2B5EF4-FFF2-40B4-BE49-F238E27FC236}">
                          <a16:creationId xmlns:a16="http://schemas.microsoft.com/office/drawing/2014/main" id="{8C3D702C-0553-A214-9BB4-220C718D6BD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extLst>
                        <a:ext uri="{96DAC541-7B7A-43D3-8B79-37D633B846F1}">
                          <asvg:svgBlip xmlns:asvg="http://schemas.microsoft.com/office/drawing/2016/SVG/main" r:embed="rId2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05059" y="4016059"/>
                      <a:ext cx="274320" cy="2743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2" name="Graphic 201">
                      <a:extLst>
                        <a:ext uri="{FF2B5EF4-FFF2-40B4-BE49-F238E27FC236}">
                          <a16:creationId xmlns:a16="http://schemas.microsoft.com/office/drawing/2014/main" id="{D18ADC2B-4431-3DB9-67E5-628D2E4B1E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6">
                      <a:extLst>
                        <a:ext uri="{96DAC541-7B7A-43D3-8B79-37D633B846F1}">
                          <asvg:svgBlip xmlns:asvg="http://schemas.microsoft.com/office/drawing/2016/SVG/main" r:embed="rId27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05059" y="4758816"/>
                      <a:ext cx="274320" cy="27432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E047C17-DBF3-CBEF-CA74-B0FC6AC05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8826" y="3663142"/>
                <a:ext cx="401319" cy="0"/>
              </a:xfrm>
              <a:prstGeom prst="line">
                <a:avLst/>
              </a:prstGeom>
              <a:ln w="63500" cap="rnd">
                <a:solidFill>
                  <a:schemeClr val="accent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AB220B1-05FF-F580-395E-226A3EF61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3375" y="3663142"/>
                <a:ext cx="401319" cy="0"/>
              </a:xfrm>
              <a:prstGeom prst="line">
                <a:avLst/>
              </a:prstGeom>
              <a:ln w="63500" cap="rnd">
                <a:solidFill>
                  <a:schemeClr val="accent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33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BA476-59A5-2709-0C02-D34669EB3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612395CE-1420-5C6F-6BBC-94FB917A6D8E}"/>
              </a:ext>
            </a:extLst>
          </p:cNvPr>
          <p:cNvGraphicFramePr/>
          <p:nvPr/>
        </p:nvGraphicFramePr>
        <p:xfrm>
          <a:off x="6850181" y="1494518"/>
          <a:ext cx="1247722" cy="1307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945B25D4-60F5-3F3A-6AC9-52BD2D19607B}"/>
              </a:ext>
            </a:extLst>
          </p:cNvPr>
          <p:cNvSpPr txBox="1"/>
          <p:nvPr/>
        </p:nvSpPr>
        <p:spPr>
          <a:xfrm>
            <a:off x="1530395" y="578844"/>
            <a:ext cx="9131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+mj-lt"/>
              </a:rPr>
              <a:t>GS Financial Cloud for Data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ADF373A-30E4-4251-AAA6-9B036B1E6E41}"/>
              </a:ext>
            </a:extLst>
          </p:cNvPr>
          <p:cNvSpPr txBox="1"/>
          <p:nvPr/>
        </p:nvSpPr>
        <p:spPr>
          <a:xfrm>
            <a:off x="477520" y="1038607"/>
            <a:ext cx="1123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 modular set of cloud-native services to help clients accelerate their technology  strategy and deliver enhanced financial market analytics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F5381E2-688D-B373-BC24-5AFC06924FF1}"/>
              </a:ext>
            </a:extLst>
          </p:cNvPr>
          <p:cNvGrpSpPr/>
          <p:nvPr/>
        </p:nvGrpSpPr>
        <p:grpSpPr>
          <a:xfrm>
            <a:off x="1334735" y="1494518"/>
            <a:ext cx="9522531" cy="4458607"/>
            <a:chOff x="707595" y="1494518"/>
            <a:chExt cx="9522531" cy="4458607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B2CDE18-1AC2-7C83-4051-65D7A37BE9B6}"/>
                </a:ext>
              </a:extLst>
            </p:cNvPr>
            <p:cNvGrpSpPr/>
            <p:nvPr/>
          </p:nvGrpSpPr>
          <p:grpSpPr>
            <a:xfrm>
              <a:off x="707595" y="1494518"/>
              <a:ext cx="2508555" cy="4458607"/>
              <a:chOff x="707595" y="1494518"/>
              <a:chExt cx="2508555" cy="445860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566254-91AD-E585-7007-22D209EB7027}"/>
                  </a:ext>
                </a:extLst>
              </p:cNvPr>
              <p:cNvGrpSpPr/>
              <p:nvPr/>
            </p:nvGrpSpPr>
            <p:grpSpPr>
              <a:xfrm>
                <a:off x="707595" y="1992923"/>
                <a:ext cx="2508555" cy="3960202"/>
                <a:chOff x="806878" y="2088173"/>
                <a:chExt cx="2508555" cy="3960202"/>
              </a:xfrm>
            </p:grpSpPr>
            <p:sp>
              <p:nvSpPr>
                <p:cNvPr id="387" name="Rounded Rectangle 386">
                  <a:extLst>
                    <a:ext uri="{FF2B5EF4-FFF2-40B4-BE49-F238E27FC236}">
                      <a16:creationId xmlns:a16="http://schemas.microsoft.com/office/drawing/2014/main" id="{E9D8AD28-1BDA-F708-D3A0-7E4CD3F36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446" y="2170085"/>
                  <a:ext cx="2379419" cy="3796381"/>
                </a:xfrm>
                <a:prstGeom prst="roundRect">
                  <a:avLst>
                    <a:gd name="adj" fmla="val 186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900">
                    <a:latin typeface="Montserrat" pitchFamily="2" charset="77"/>
                  </a:endParaRPr>
                </a:p>
              </p:txBody>
            </p:sp>
            <p:sp>
              <p:nvSpPr>
                <p:cNvPr id="383" name="Rounded Rectangle 382">
                  <a:extLst>
                    <a:ext uri="{FF2B5EF4-FFF2-40B4-BE49-F238E27FC236}">
                      <a16:creationId xmlns:a16="http://schemas.microsoft.com/office/drawing/2014/main" id="{BCDC54A0-8CF9-6B2F-56C8-B806EC6D0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6878" y="2088173"/>
                  <a:ext cx="2508555" cy="3960202"/>
                </a:xfrm>
                <a:prstGeom prst="roundRect">
                  <a:avLst>
                    <a:gd name="adj" fmla="val 20391"/>
                  </a:avLst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900">
                    <a:latin typeface="Montserrat" pitchFamily="2" charset="77"/>
                  </a:endParaRPr>
                </a:p>
              </p:txBody>
            </p:sp>
          </p:grp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DD2AF8B7-EBA1-9684-6D80-8373B084E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5644" y="1550561"/>
                <a:ext cx="1192457" cy="1192457"/>
              </a:xfrm>
              <a:custGeom>
                <a:avLst/>
                <a:gdLst>
                  <a:gd name="T0" fmla="*/ 1913 w 1914"/>
                  <a:gd name="T1" fmla="*/ 957 h 1914"/>
                  <a:gd name="T2" fmla="*/ 1913 w 1914"/>
                  <a:gd name="T3" fmla="*/ 957 h 1914"/>
                  <a:gd name="T4" fmla="*/ 956 w 1914"/>
                  <a:gd name="T5" fmla="*/ 1913 h 1914"/>
                  <a:gd name="T6" fmla="*/ 956 w 1914"/>
                  <a:gd name="T7" fmla="*/ 1913 h 1914"/>
                  <a:gd name="T8" fmla="*/ 0 w 1914"/>
                  <a:gd name="T9" fmla="*/ 957 h 1914"/>
                  <a:gd name="T10" fmla="*/ 0 w 1914"/>
                  <a:gd name="T11" fmla="*/ 957 h 1914"/>
                  <a:gd name="T12" fmla="*/ 956 w 1914"/>
                  <a:gd name="T13" fmla="*/ 0 h 1914"/>
                  <a:gd name="T14" fmla="*/ 956 w 1914"/>
                  <a:gd name="T15" fmla="*/ 0 h 1914"/>
                  <a:gd name="T16" fmla="*/ 1913 w 1914"/>
                  <a:gd name="T17" fmla="*/ 957 h 1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4" h="1914">
                    <a:moveTo>
                      <a:pt x="1913" y="957"/>
                    </a:moveTo>
                    <a:lnTo>
                      <a:pt x="1913" y="957"/>
                    </a:lnTo>
                    <a:cubicBezTo>
                      <a:pt x="1913" y="1485"/>
                      <a:pt x="1485" y="1913"/>
                      <a:pt x="956" y="1913"/>
                    </a:cubicBezTo>
                    <a:lnTo>
                      <a:pt x="956" y="1913"/>
                    </a:lnTo>
                    <a:cubicBezTo>
                      <a:pt x="428" y="1913"/>
                      <a:pt x="0" y="1485"/>
                      <a:pt x="0" y="957"/>
                    </a:cubicBezTo>
                    <a:lnTo>
                      <a:pt x="0" y="957"/>
                    </a:lnTo>
                    <a:cubicBezTo>
                      <a:pt x="0" y="428"/>
                      <a:pt x="428" y="0"/>
                      <a:pt x="956" y="0"/>
                    </a:cubicBezTo>
                    <a:lnTo>
                      <a:pt x="956" y="0"/>
                    </a:lnTo>
                    <a:cubicBezTo>
                      <a:pt x="1485" y="0"/>
                      <a:pt x="1913" y="428"/>
                      <a:pt x="1913" y="957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00">
                  <a:latin typeface="Montserrat" pitchFamily="2" charset="77"/>
                </a:endParaRPr>
              </a:p>
            </p:txBody>
          </p:sp>
          <p:graphicFrame>
            <p:nvGraphicFramePr>
              <p:cNvPr id="33" name="Chart 32">
                <a:extLst>
                  <a:ext uri="{FF2B5EF4-FFF2-40B4-BE49-F238E27FC236}">
                    <a16:creationId xmlns:a16="http://schemas.microsoft.com/office/drawing/2014/main" id="{9F68A20C-148C-F1D3-BAEB-B4299B1DE074}"/>
                  </a:ext>
                </a:extLst>
              </p:cNvPr>
              <p:cNvGraphicFramePr/>
              <p:nvPr/>
            </p:nvGraphicFramePr>
            <p:xfrm>
              <a:off x="1338011" y="1494518"/>
              <a:ext cx="1247722" cy="13078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49027F8-0518-AA59-27F0-F59E6AAF5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032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00">
                  <a:latin typeface="Montserrat" pitchFamily="2" charset="7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95AD99-453A-6589-9CF4-2479FAC5D34B}"/>
                  </a:ext>
                </a:extLst>
              </p:cNvPr>
              <p:cNvSpPr txBox="1"/>
              <p:nvPr/>
            </p:nvSpPr>
            <p:spPr>
              <a:xfrm>
                <a:off x="1033710" y="3315865"/>
                <a:ext cx="1856325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  <a:latin typeface="Montserrat" panose="00000500000000000000" pitchFamily="2" charset="0"/>
                    <a:cs typeface="Poppins" panose="00000500000000000000" pitchFamily="2" charset="0"/>
                  </a:rPr>
                  <a:t>Curated data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B0E91E-E161-E84B-5D38-8AB653C70DFC}"/>
                  </a:ext>
                </a:extLst>
              </p:cNvPr>
              <p:cNvSpPr txBox="1"/>
              <p:nvPr/>
            </p:nvSpPr>
            <p:spPr>
              <a:xfrm>
                <a:off x="1033709" y="3813316"/>
                <a:ext cx="1856326" cy="29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GS proprietary data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2AE46EB8-1D01-67D9-8F5A-8280707FD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257" y="3709570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bject 10">
                <a:extLst>
                  <a:ext uri="{FF2B5EF4-FFF2-40B4-BE49-F238E27FC236}">
                    <a16:creationId xmlns:a16="http://schemas.microsoft.com/office/drawing/2014/main" id="{AECB5AA8-45AA-3ED4-DAED-AF5ABCCDF834}"/>
                  </a:ext>
                </a:extLst>
              </p:cNvPr>
              <p:cNvSpPr/>
              <p:nvPr/>
            </p:nvSpPr>
            <p:spPr>
              <a:xfrm>
                <a:off x="1783293" y="1969585"/>
                <a:ext cx="357158" cy="357158"/>
              </a:xfrm>
              <a:custGeom>
                <a:avLst/>
                <a:gdLst/>
                <a:ahLst/>
                <a:cxnLst/>
                <a:rect l="l" t="t" r="r" b="b"/>
                <a:pathLst>
                  <a:path w="830580" h="830580">
                    <a:moveTo>
                      <a:pt x="830038" y="0"/>
                    </a:moveTo>
                    <a:lnTo>
                      <a:pt x="207509" y="0"/>
                    </a:lnTo>
                    <a:lnTo>
                      <a:pt x="159930" y="5478"/>
                    </a:lnTo>
                    <a:lnTo>
                      <a:pt x="116252" y="21084"/>
                    </a:lnTo>
                    <a:lnTo>
                      <a:pt x="77723" y="45576"/>
                    </a:lnTo>
                    <a:lnTo>
                      <a:pt x="45588" y="77708"/>
                    </a:lnTo>
                    <a:lnTo>
                      <a:pt x="21091" y="116239"/>
                    </a:lnTo>
                    <a:lnTo>
                      <a:pt x="5480" y="159925"/>
                    </a:lnTo>
                    <a:lnTo>
                      <a:pt x="0" y="207522"/>
                    </a:lnTo>
                    <a:lnTo>
                      <a:pt x="5480" y="255094"/>
                    </a:lnTo>
                    <a:lnTo>
                      <a:pt x="21091" y="298766"/>
                    </a:lnTo>
                    <a:lnTo>
                      <a:pt x="45588" y="337292"/>
                    </a:lnTo>
                    <a:lnTo>
                      <a:pt x="77723" y="369427"/>
                    </a:lnTo>
                    <a:lnTo>
                      <a:pt x="116252" y="393923"/>
                    </a:lnTo>
                    <a:lnTo>
                      <a:pt x="159930" y="409535"/>
                    </a:lnTo>
                    <a:lnTo>
                      <a:pt x="207509" y="415015"/>
                    </a:lnTo>
                    <a:lnTo>
                      <a:pt x="159930" y="420496"/>
                    </a:lnTo>
                    <a:lnTo>
                      <a:pt x="116252" y="436108"/>
                    </a:lnTo>
                    <a:lnTo>
                      <a:pt x="77723" y="460606"/>
                    </a:lnTo>
                    <a:lnTo>
                      <a:pt x="45588" y="492744"/>
                    </a:lnTo>
                    <a:lnTo>
                      <a:pt x="21091" y="531275"/>
                    </a:lnTo>
                    <a:lnTo>
                      <a:pt x="5480" y="574955"/>
                    </a:lnTo>
                    <a:lnTo>
                      <a:pt x="48" y="622117"/>
                    </a:lnTo>
                    <a:lnTo>
                      <a:pt x="33" y="622832"/>
                    </a:lnTo>
                    <a:lnTo>
                      <a:pt x="5480" y="670122"/>
                    </a:lnTo>
                    <a:lnTo>
                      <a:pt x="21091" y="713803"/>
                    </a:lnTo>
                    <a:lnTo>
                      <a:pt x="45588" y="752335"/>
                    </a:lnTo>
                    <a:lnTo>
                      <a:pt x="77723" y="784472"/>
                    </a:lnTo>
                    <a:lnTo>
                      <a:pt x="116252" y="808969"/>
                    </a:lnTo>
                    <a:lnTo>
                      <a:pt x="159930" y="824580"/>
                    </a:lnTo>
                    <a:lnTo>
                      <a:pt x="207509" y="830061"/>
                    </a:lnTo>
                    <a:lnTo>
                      <a:pt x="415019" y="830061"/>
                    </a:lnTo>
                    <a:lnTo>
                      <a:pt x="415019" y="622832"/>
                    </a:lnTo>
                    <a:lnTo>
                      <a:pt x="830038" y="622832"/>
                    </a:lnTo>
                    <a:lnTo>
                      <a:pt x="830038" y="622244"/>
                    </a:lnTo>
                    <a:lnTo>
                      <a:pt x="415019" y="622244"/>
                    </a:lnTo>
                    <a:lnTo>
                      <a:pt x="415019" y="415015"/>
                    </a:lnTo>
                    <a:lnTo>
                      <a:pt x="830038" y="415015"/>
                    </a:lnTo>
                    <a:lnTo>
                      <a:pt x="830038" y="0"/>
                    </a:lnTo>
                    <a:close/>
                  </a:path>
                  <a:path w="830580" h="830580">
                    <a:moveTo>
                      <a:pt x="830038" y="622832"/>
                    </a:moveTo>
                    <a:lnTo>
                      <a:pt x="415019" y="622832"/>
                    </a:lnTo>
                    <a:lnTo>
                      <a:pt x="420556" y="670358"/>
                    </a:lnTo>
                    <a:lnTo>
                      <a:pt x="436199" y="713981"/>
                    </a:lnTo>
                    <a:lnTo>
                      <a:pt x="460706" y="752457"/>
                    </a:lnTo>
                    <a:lnTo>
                      <a:pt x="492835" y="784546"/>
                    </a:lnTo>
                    <a:lnTo>
                      <a:pt x="531343" y="809004"/>
                    </a:lnTo>
                    <a:lnTo>
                      <a:pt x="574988" y="824590"/>
                    </a:lnTo>
                    <a:lnTo>
                      <a:pt x="622529" y="830061"/>
                    </a:lnTo>
                    <a:lnTo>
                      <a:pt x="830038" y="830061"/>
                    </a:lnTo>
                    <a:lnTo>
                      <a:pt x="830038" y="622832"/>
                    </a:lnTo>
                    <a:close/>
                  </a:path>
                  <a:path w="830580" h="830580">
                    <a:moveTo>
                      <a:pt x="830038" y="415015"/>
                    </a:moveTo>
                    <a:lnTo>
                      <a:pt x="622529" y="415015"/>
                    </a:lnTo>
                    <a:lnTo>
                      <a:pt x="574962" y="420496"/>
                    </a:lnTo>
                    <a:lnTo>
                      <a:pt x="531343" y="436073"/>
                    </a:lnTo>
                    <a:lnTo>
                      <a:pt x="492835" y="460532"/>
                    </a:lnTo>
                    <a:lnTo>
                      <a:pt x="460706" y="492621"/>
                    </a:lnTo>
                    <a:lnTo>
                      <a:pt x="436198" y="531097"/>
                    </a:lnTo>
                    <a:lnTo>
                      <a:pt x="420556" y="574719"/>
                    </a:lnTo>
                    <a:lnTo>
                      <a:pt x="415019" y="622244"/>
                    </a:lnTo>
                    <a:lnTo>
                      <a:pt x="830038" y="622244"/>
                    </a:lnTo>
                    <a:lnTo>
                      <a:pt x="830038" y="41501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76A32D0-7B0C-DAA6-DF81-67CA40324A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257" y="4214195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D35FB3-4A1A-D3B6-EC97-2867290BCEDE}"/>
                  </a:ext>
                </a:extLst>
              </p:cNvPr>
              <p:cNvSpPr txBox="1"/>
              <p:nvPr/>
            </p:nvSpPr>
            <p:spPr>
              <a:xfrm>
                <a:off x="1033709" y="4317941"/>
                <a:ext cx="1856326" cy="29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Third-party data products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4E1A1E1-A8D3-1AAC-A430-6B8717AEB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257" y="4718820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568E181-58D1-EF9B-2C49-B37C62E283FA}"/>
                  </a:ext>
                </a:extLst>
              </p:cNvPr>
              <p:cNvSpPr txBox="1"/>
              <p:nvPr/>
            </p:nvSpPr>
            <p:spPr>
              <a:xfrm>
                <a:off x="1033709" y="4822566"/>
                <a:ext cx="1856326" cy="29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Consistent data model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B8DA6F4-9B56-D542-4400-0282738A6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257" y="5223445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741F4BD-9B5F-9E4F-5159-7C4F44DE6CC0}"/>
                  </a:ext>
                </a:extLst>
              </p:cNvPr>
              <p:cNvSpPr txBox="1"/>
              <p:nvPr/>
            </p:nvSpPr>
            <p:spPr>
              <a:xfrm>
                <a:off x="1033709" y="5327192"/>
                <a:ext cx="1856326" cy="52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Normalized and curated  reference data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EA23AB8-D8D9-0800-5954-641D33E9A729}"/>
                </a:ext>
              </a:extLst>
            </p:cNvPr>
            <p:cNvGrpSpPr/>
            <p:nvPr/>
          </p:nvGrpSpPr>
          <p:grpSpPr>
            <a:xfrm>
              <a:off x="4214583" y="1494518"/>
              <a:ext cx="2508555" cy="4458607"/>
              <a:chOff x="3463680" y="1494518"/>
              <a:chExt cx="2508555" cy="445860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4396B2E-EF1B-112F-805C-0B2197C3A1E7}"/>
                  </a:ext>
                </a:extLst>
              </p:cNvPr>
              <p:cNvGrpSpPr/>
              <p:nvPr/>
            </p:nvGrpSpPr>
            <p:grpSpPr>
              <a:xfrm>
                <a:off x="3463680" y="1992923"/>
                <a:ext cx="2508555" cy="3960202"/>
                <a:chOff x="806878" y="2088173"/>
                <a:chExt cx="2508555" cy="3960202"/>
              </a:xfrm>
            </p:grpSpPr>
            <p:sp>
              <p:nvSpPr>
                <p:cNvPr id="18" name="Rounded Rectangle 386">
                  <a:extLst>
                    <a:ext uri="{FF2B5EF4-FFF2-40B4-BE49-F238E27FC236}">
                      <a16:creationId xmlns:a16="http://schemas.microsoft.com/office/drawing/2014/main" id="{116FB399-ADAE-7410-CBD3-DDB000B98D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446" y="2170085"/>
                  <a:ext cx="2379419" cy="3796381"/>
                </a:xfrm>
                <a:prstGeom prst="roundRect">
                  <a:avLst>
                    <a:gd name="adj" fmla="val 186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900" dirty="0">
                    <a:latin typeface="Montserrat" pitchFamily="2" charset="77"/>
                  </a:endParaRPr>
                </a:p>
              </p:txBody>
            </p:sp>
            <p:sp>
              <p:nvSpPr>
                <p:cNvPr id="19" name="Rounded Rectangle 382">
                  <a:extLst>
                    <a:ext uri="{FF2B5EF4-FFF2-40B4-BE49-F238E27FC236}">
                      <a16:creationId xmlns:a16="http://schemas.microsoft.com/office/drawing/2014/main" id="{391ABFA4-0B77-F730-0E7D-982D07E2DB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6878" y="2088173"/>
                  <a:ext cx="2508555" cy="3960202"/>
                </a:xfrm>
                <a:prstGeom prst="roundRect">
                  <a:avLst>
                    <a:gd name="adj" fmla="val 20391"/>
                  </a:avLst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900">
                    <a:latin typeface="Montserrat" pitchFamily="2" charset="77"/>
                  </a:endParaRPr>
                </a:p>
              </p:txBody>
            </p:sp>
          </p:grpSp>
          <p:sp>
            <p:nvSpPr>
              <p:cNvPr id="11" name="Freeform 73">
                <a:extLst>
                  <a:ext uri="{FF2B5EF4-FFF2-40B4-BE49-F238E27FC236}">
                    <a16:creationId xmlns:a16="http://schemas.microsoft.com/office/drawing/2014/main" id="{EBAEE0E8-65F6-BF8E-B231-9788540AC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1729" y="1550561"/>
                <a:ext cx="1192457" cy="1192457"/>
              </a:xfrm>
              <a:custGeom>
                <a:avLst/>
                <a:gdLst>
                  <a:gd name="T0" fmla="*/ 1913 w 1914"/>
                  <a:gd name="T1" fmla="*/ 957 h 1914"/>
                  <a:gd name="T2" fmla="*/ 1913 w 1914"/>
                  <a:gd name="T3" fmla="*/ 957 h 1914"/>
                  <a:gd name="T4" fmla="*/ 956 w 1914"/>
                  <a:gd name="T5" fmla="*/ 1913 h 1914"/>
                  <a:gd name="T6" fmla="*/ 956 w 1914"/>
                  <a:gd name="T7" fmla="*/ 1913 h 1914"/>
                  <a:gd name="T8" fmla="*/ 0 w 1914"/>
                  <a:gd name="T9" fmla="*/ 957 h 1914"/>
                  <a:gd name="T10" fmla="*/ 0 w 1914"/>
                  <a:gd name="T11" fmla="*/ 957 h 1914"/>
                  <a:gd name="T12" fmla="*/ 956 w 1914"/>
                  <a:gd name="T13" fmla="*/ 0 h 1914"/>
                  <a:gd name="T14" fmla="*/ 956 w 1914"/>
                  <a:gd name="T15" fmla="*/ 0 h 1914"/>
                  <a:gd name="T16" fmla="*/ 1913 w 1914"/>
                  <a:gd name="T17" fmla="*/ 957 h 1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4" h="1914">
                    <a:moveTo>
                      <a:pt x="1913" y="957"/>
                    </a:moveTo>
                    <a:lnTo>
                      <a:pt x="1913" y="957"/>
                    </a:lnTo>
                    <a:cubicBezTo>
                      <a:pt x="1913" y="1485"/>
                      <a:pt x="1485" y="1913"/>
                      <a:pt x="956" y="1913"/>
                    </a:cubicBezTo>
                    <a:lnTo>
                      <a:pt x="956" y="1913"/>
                    </a:lnTo>
                    <a:cubicBezTo>
                      <a:pt x="428" y="1913"/>
                      <a:pt x="0" y="1485"/>
                      <a:pt x="0" y="957"/>
                    </a:cubicBezTo>
                    <a:lnTo>
                      <a:pt x="0" y="957"/>
                    </a:lnTo>
                    <a:cubicBezTo>
                      <a:pt x="0" y="428"/>
                      <a:pt x="428" y="0"/>
                      <a:pt x="956" y="0"/>
                    </a:cubicBezTo>
                    <a:lnTo>
                      <a:pt x="956" y="0"/>
                    </a:lnTo>
                    <a:cubicBezTo>
                      <a:pt x="1485" y="0"/>
                      <a:pt x="1913" y="428"/>
                      <a:pt x="1913" y="957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00">
                  <a:latin typeface="Montserrat" pitchFamily="2" charset="77"/>
                </a:endParaRPr>
              </a:p>
            </p:txBody>
          </p:sp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7C0A60F1-824F-4330-D577-DB8A79C43593}"/>
                  </a:ext>
                </a:extLst>
              </p:cNvPr>
              <p:cNvGraphicFramePr/>
              <p:nvPr/>
            </p:nvGraphicFramePr>
            <p:xfrm>
              <a:off x="4094096" y="1494518"/>
              <a:ext cx="1247722" cy="13078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3" name="Freeform 75">
                <a:extLst>
                  <a:ext uri="{FF2B5EF4-FFF2-40B4-BE49-F238E27FC236}">
                    <a16:creationId xmlns:a16="http://schemas.microsoft.com/office/drawing/2014/main" id="{72E49A26-BA63-5239-8A6A-54F12CE8E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412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00">
                  <a:latin typeface="Montserrat" pitchFamily="2" charset="7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04C4A9-B699-CEE4-BD2C-3F5A4F218847}"/>
                  </a:ext>
                </a:extLst>
              </p:cNvPr>
              <p:cNvSpPr txBox="1"/>
              <p:nvPr/>
            </p:nvSpPr>
            <p:spPr>
              <a:xfrm>
                <a:off x="3789795" y="3315865"/>
                <a:ext cx="1856325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  <a:latin typeface="Montserrat" panose="00000500000000000000" pitchFamily="2" charset="0"/>
                    <a:cs typeface="Poppins" panose="00000500000000000000" pitchFamily="2" charset="0"/>
                  </a:rPr>
                  <a:t>Data  management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A37C7D5-C1B9-D8BE-4799-F060F62A6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13342" y="3770530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82D2941A-DB7B-0569-7A2B-ECC15EDACE68}"/>
                  </a:ext>
                </a:extLst>
              </p:cNvPr>
              <p:cNvSpPr/>
              <p:nvPr/>
            </p:nvSpPr>
            <p:spPr>
              <a:xfrm>
                <a:off x="4539378" y="1969585"/>
                <a:ext cx="357158" cy="357158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30579">
                    <a:moveTo>
                      <a:pt x="830038" y="0"/>
                    </a:moveTo>
                    <a:lnTo>
                      <a:pt x="0" y="0"/>
                    </a:lnTo>
                    <a:lnTo>
                      <a:pt x="0" y="830061"/>
                    </a:lnTo>
                    <a:lnTo>
                      <a:pt x="415019" y="830061"/>
                    </a:lnTo>
                    <a:lnTo>
                      <a:pt x="415019" y="622820"/>
                    </a:lnTo>
                    <a:lnTo>
                      <a:pt x="830006" y="622820"/>
                    </a:lnTo>
                    <a:lnTo>
                      <a:pt x="830007" y="622261"/>
                    </a:lnTo>
                    <a:lnTo>
                      <a:pt x="415019" y="622261"/>
                    </a:lnTo>
                    <a:lnTo>
                      <a:pt x="415019" y="415015"/>
                    </a:lnTo>
                    <a:lnTo>
                      <a:pt x="830039" y="415016"/>
                    </a:lnTo>
                    <a:lnTo>
                      <a:pt x="830038" y="0"/>
                    </a:lnTo>
                    <a:close/>
                  </a:path>
                  <a:path w="830579" h="830579">
                    <a:moveTo>
                      <a:pt x="830006" y="622820"/>
                    </a:moveTo>
                    <a:lnTo>
                      <a:pt x="415019" y="622820"/>
                    </a:lnTo>
                    <a:lnTo>
                      <a:pt x="420552" y="670345"/>
                    </a:lnTo>
                    <a:lnTo>
                      <a:pt x="436193" y="713969"/>
                    </a:lnTo>
                    <a:lnTo>
                      <a:pt x="460699" y="752448"/>
                    </a:lnTo>
                    <a:lnTo>
                      <a:pt x="492829" y="784539"/>
                    </a:lnTo>
                    <a:lnTo>
                      <a:pt x="531339" y="809001"/>
                    </a:lnTo>
                    <a:lnTo>
                      <a:pt x="574986" y="824589"/>
                    </a:lnTo>
                    <a:lnTo>
                      <a:pt x="622529" y="830061"/>
                    </a:lnTo>
                    <a:lnTo>
                      <a:pt x="670105" y="824581"/>
                    </a:lnTo>
                    <a:lnTo>
                      <a:pt x="713781" y="808969"/>
                    </a:lnTo>
                    <a:lnTo>
                      <a:pt x="752310" y="784472"/>
                    </a:lnTo>
                    <a:lnTo>
                      <a:pt x="784447" y="752335"/>
                    </a:lnTo>
                    <a:lnTo>
                      <a:pt x="808945" y="713803"/>
                    </a:lnTo>
                    <a:lnTo>
                      <a:pt x="824558" y="670122"/>
                    </a:lnTo>
                    <a:lnTo>
                      <a:pt x="830006" y="622820"/>
                    </a:lnTo>
                    <a:close/>
                  </a:path>
                  <a:path w="830579" h="830579">
                    <a:moveTo>
                      <a:pt x="622529" y="415016"/>
                    </a:moveTo>
                    <a:lnTo>
                      <a:pt x="574962" y="420496"/>
                    </a:lnTo>
                    <a:lnTo>
                      <a:pt x="531339" y="436076"/>
                    </a:lnTo>
                    <a:lnTo>
                      <a:pt x="492829" y="460537"/>
                    </a:lnTo>
                    <a:lnTo>
                      <a:pt x="460699" y="492629"/>
                    </a:lnTo>
                    <a:lnTo>
                      <a:pt x="436193" y="531109"/>
                    </a:lnTo>
                    <a:lnTo>
                      <a:pt x="420552" y="574734"/>
                    </a:lnTo>
                    <a:lnTo>
                      <a:pt x="415019" y="622261"/>
                    </a:lnTo>
                    <a:lnTo>
                      <a:pt x="830007" y="622261"/>
                    </a:lnTo>
                    <a:lnTo>
                      <a:pt x="824558" y="574955"/>
                    </a:lnTo>
                    <a:lnTo>
                      <a:pt x="808945" y="531276"/>
                    </a:lnTo>
                    <a:lnTo>
                      <a:pt x="784447" y="492744"/>
                    </a:lnTo>
                    <a:lnTo>
                      <a:pt x="752310" y="460606"/>
                    </a:lnTo>
                    <a:lnTo>
                      <a:pt x="713781" y="436109"/>
                    </a:lnTo>
                    <a:lnTo>
                      <a:pt x="670105" y="420496"/>
                    </a:lnTo>
                    <a:lnTo>
                      <a:pt x="622529" y="415016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C7FBE7A-4C64-6747-CAEF-6BD4AD83E341}"/>
                  </a:ext>
                </a:extLst>
              </p:cNvPr>
              <p:cNvSpPr txBox="1"/>
              <p:nvPr/>
            </p:nvSpPr>
            <p:spPr>
              <a:xfrm>
                <a:off x="3529833" y="3836827"/>
                <a:ext cx="2376248" cy="52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Fully managed time-series DB,  specialized for financial data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3425B09-331C-E56E-C1F6-AB32E73B3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6325" y="4431089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F6DA43A-D1F3-4816-65A3-01619DCD00A1}"/>
                  </a:ext>
                </a:extLst>
              </p:cNvPr>
              <p:cNvSpPr txBox="1"/>
              <p:nvPr/>
            </p:nvSpPr>
            <p:spPr>
              <a:xfrm>
                <a:off x="3529833" y="4497386"/>
                <a:ext cx="2376248" cy="29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Integrated Security Master Service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CC66D97-40D2-F64D-0257-C5B36B6DF4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6325" y="4860816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C3D01C-BDDE-410D-2C4E-DA5A73FAA043}"/>
                  </a:ext>
                </a:extLst>
              </p:cNvPr>
              <p:cNvSpPr txBox="1"/>
              <p:nvPr/>
            </p:nvSpPr>
            <p:spPr>
              <a:xfrm>
                <a:off x="3529833" y="4927112"/>
                <a:ext cx="2376248" cy="297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REST APIs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906759-0BBC-CAF0-3C1D-C87494AD0C32}"/>
                </a:ext>
              </a:extLst>
            </p:cNvPr>
            <p:cNvGrpSpPr/>
            <p:nvPr/>
          </p:nvGrpSpPr>
          <p:grpSpPr>
            <a:xfrm>
              <a:off x="7721571" y="1550561"/>
              <a:ext cx="2508555" cy="4402564"/>
              <a:chOff x="6219765" y="1550561"/>
              <a:chExt cx="2508555" cy="440256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0D22A21-229B-E247-6547-A3519A643877}"/>
                  </a:ext>
                </a:extLst>
              </p:cNvPr>
              <p:cNvGrpSpPr/>
              <p:nvPr/>
            </p:nvGrpSpPr>
            <p:grpSpPr>
              <a:xfrm>
                <a:off x="6219765" y="1992923"/>
                <a:ext cx="2508555" cy="3960202"/>
                <a:chOff x="806878" y="2088173"/>
                <a:chExt cx="2508555" cy="3960202"/>
              </a:xfrm>
            </p:grpSpPr>
            <p:sp>
              <p:nvSpPr>
                <p:cNvPr id="30" name="Rounded Rectangle 386">
                  <a:extLst>
                    <a:ext uri="{FF2B5EF4-FFF2-40B4-BE49-F238E27FC236}">
                      <a16:creationId xmlns:a16="http://schemas.microsoft.com/office/drawing/2014/main" id="{0F5623CA-8842-A249-A4FC-86FBEA2EF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1446" y="2170085"/>
                  <a:ext cx="2379419" cy="3796381"/>
                </a:xfrm>
                <a:prstGeom prst="roundRect">
                  <a:avLst>
                    <a:gd name="adj" fmla="val 186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900">
                    <a:latin typeface="Montserrat" pitchFamily="2" charset="77"/>
                  </a:endParaRPr>
                </a:p>
              </p:txBody>
            </p:sp>
            <p:sp>
              <p:nvSpPr>
                <p:cNvPr id="31" name="Rounded Rectangle 382">
                  <a:extLst>
                    <a:ext uri="{FF2B5EF4-FFF2-40B4-BE49-F238E27FC236}">
                      <a16:creationId xmlns:a16="http://schemas.microsoft.com/office/drawing/2014/main" id="{1297068D-60D7-A175-B2DF-7D1EC83CD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6878" y="2088173"/>
                  <a:ext cx="2508555" cy="3960202"/>
                </a:xfrm>
                <a:prstGeom prst="roundRect">
                  <a:avLst>
                    <a:gd name="adj" fmla="val 20391"/>
                  </a:avLst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900">
                    <a:latin typeface="Montserrat" pitchFamily="2" charset="77"/>
                  </a:endParaRPr>
                </a:p>
              </p:txBody>
            </p:sp>
          </p:grpSp>
          <p:sp>
            <p:nvSpPr>
              <p:cNvPr id="23" name="Freeform 73">
                <a:extLst>
                  <a:ext uri="{FF2B5EF4-FFF2-40B4-BE49-F238E27FC236}">
                    <a16:creationId xmlns:a16="http://schemas.microsoft.com/office/drawing/2014/main" id="{FFF306C6-0251-DF29-8EDC-0535D52C36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7814" y="1550561"/>
                <a:ext cx="1192457" cy="1192457"/>
              </a:xfrm>
              <a:custGeom>
                <a:avLst/>
                <a:gdLst>
                  <a:gd name="T0" fmla="*/ 1913 w 1914"/>
                  <a:gd name="T1" fmla="*/ 957 h 1914"/>
                  <a:gd name="T2" fmla="*/ 1913 w 1914"/>
                  <a:gd name="T3" fmla="*/ 957 h 1914"/>
                  <a:gd name="T4" fmla="*/ 956 w 1914"/>
                  <a:gd name="T5" fmla="*/ 1913 h 1914"/>
                  <a:gd name="T6" fmla="*/ 956 w 1914"/>
                  <a:gd name="T7" fmla="*/ 1913 h 1914"/>
                  <a:gd name="T8" fmla="*/ 0 w 1914"/>
                  <a:gd name="T9" fmla="*/ 957 h 1914"/>
                  <a:gd name="T10" fmla="*/ 0 w 1914"/>
                  <a:gd name="T11" fmla="*/ 957 h 1914"/>
                  <a:gd name="T12" fmla="*/ 956 w 1914"/>
                  <a:gd name="T13" fmla="*/ 0 h 1914"/>
                  <a:gd name="T14" fmla="*/ 956 w 1914"/>
                  <a:gd name="T15" fmla="*/ 0 h 1914"/>
                  <a:gd name="T16" fmla="*/ 1913 w 1914"/>
                  <a:gd name="T17" fmla="*/ 957 h 1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14" h="1914">
                    <a:moveTo>
                      <a:pt x="1913" y="957"/>
                    </a:moveTo>
                    <a:lnTo>
                      <a:pt x="1913" y="957"/>
                    </a:lnTo>
                    <a:cubicBezTo>
                      <a:pt x="1913" y="1485"/>
                      <a:pt x="1485" y="1913"/>
                      <a:pt x="956" y="1913"/>
                    </a:cubicBezTo>
                    <a:lnTo>
                      <a:pt x="956" y="1913"/>
                    </a:lnTo>
                    <a:cubicBezTo>
                      <a:pt x="428" y="1913"/>
                      <a:pt x="0" y="1485"/>
                      <a:pt x="0" y="957"/>
                    </a:cubicBezTo>
                    <a:lnTo>
                      <a:pt x="0" y="957"/>
                    </a:lnTo>
                    <a:cubicBezTo>
                      <a:pt x="0" y="428"/>
                      <a:pt x="428" y="0"/>
                      <a:pt x="956" y="0"/>
                    </a:cubicBezTo>
                    <a:lnTo>
                      <a:pt x="956" y="0"/>
                    </a:lnTo>
                    <a:cubicBezTo>
                      <a:pt x="1485" y="0"/>
                      <a:pt x="1913" y="428"/>
                      <a:pt x="1913" y="957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00">
                  <a:latin typeface="Montserrat" pitchFamily="2" charset="77"/>
                </a:endParaRPr>
              </a:p>
            </p:txBody>
          </p:sp>
          <p:sp>
            <p:nvSpPr>
              <p:cNvPr id="25" name="Freeform 75">
                <a:extLst>
                  <a:ext uri="{FF2B5EF4-FFF2-40B4-BE49-F238E27FC236}">
                    <a16:creationId xmlns:a16="http://schemas.microsoft.com/office/drawing/2014/main" id="{6A6D700E-8A69-A9DE-A9B6-764B69DB6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2497" y="1656622"/>
                <a:ext cx="983090" cy="983084"/>
              </a:xfrm>
              <a:custGeom>
                <a:avLst/>
                <a:gdLst>
                  <a:gd name="T0" fmla="*/ 526 w 1053"/>
                  <a:gd name="T1" fmla="*/ 0 h 1054"/>
                  <a:gd name="T2" fmla="*/ 526 w 1053"/>
                  <a:gd name="T3" fmla="*/ 0 h 1054"/>
                  <a:gd name="T4" fmla="*/ 1052 w 1053"/>
                  <a:gd name="T5" fmla="*/ 527 h 1054"/>
                  <a:gd name="T6" fmla="*/ 1052 w 1053"/>
                  <a:gd name="T7" fmla="*/ 527 h 1054"/>
                  <a:gd name="T8" fmla="*/ 526 w 1053"/>
                  <a:gd name="T9" fmla="*/ 1053 h 1054"/>
                  <a:gd name="T10" fmla="*/ 526 w 1053"/>
                  <a:gd name="T11" fmla="*/ 1053 h 1054"/>
                  <a:gd name="T12" fmla="*/ 0 w 1053"/>
                  <a:gd name="T13" fmla="*/ 527 h 1054"/>
                  <a:gd name="T14" fmla="*/ 0 w 1053"/>
                  <a:gd name="T15" fmla="*/ 527 h 1054"/>
                  <a:gd name="T16" fmla="*/ 526 w 1053"/>
                  <a:gd name="T1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3" h="1054">
                    <a:moveTo>
                      <a:pt x="526" y="0"/>
                    </a:moveTo>
                    <a:lnTo>
                      <a:pt x="526" y="0"/>
                    </a:lnTo>
                    <a:cubicBezTo>
                      <a:pt x="817" y="0"/>
                      <a:pt x="1052" y="236"/>
                      <a:pt x="1052" y="527"/>
                    </a:cubicBezTo>
                    <a:lnTo>
                      <a:pt x="1052" y="527"/>
                    </a:lnTo>
                    <a:cubicBezTo>
                      <a:pt x="1052" y="817"/>
                      <a:pt x="817" y="1053"/>
                      <a:pt x="526" y="1053"/>
                    </a:cubicBezTo>
                    <a:lnTo>
                      <a:pt x="526" y="1053"/>
                    </a:lnTo>
                    <a:cubicBezTo>
                      <a:pt x="235" y="1053"/>
                      <a:pt x="0" y="817"/>
                      <a:pt x="0" y="527"/>
                    </a:cubicBezTo>
                    <a:lnTo>
                      <a:pt x="0" y="527"/>
                    </a:lnTo>
                    <a:cubicBezTo>
                      <a:pt x="0" y="236"/>
                      <a:pt x="235" y="0"/>
                      <a:pt x="526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900">
                  <a:latin typeface="Montserrat" pitchFamily="2" charset="7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863F6A-925A-A88A-FB6A-946B280EC6C9}"/>
                  </a:ext>
                </a:extLst>
              </p:cNvPr>
              <p:cNvSpPr txBox="1"/>
              <p:nvPr/>
            </p:nvSpPr>
            <p:spPr>
              <a:xfrm>
                <a:off x="6545880" y="3315865"/>
                <a:ext cx="1856325" cy="276999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accent1"/>
                    </a:solidFill>
                    <a:latin typeface="Montserrat" panose="00000500000000000000" pitchFamily="2" charset="0"/>
                    <a:cs typeface="Poppins" panose="00000500000000000000" pitchFamily="2" charset="0"/>
                  </a:rPr>
                  <a:t>Data  analytics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988B4E2-8F14-3D3C-24D4-F83CDB5AD4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9427" y="3770530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bject 11">
                <a:extLst>
                  <a:ext uri="{FF2B5EF4-FFF2-40B4-BE49-F238E27FC236}">
                    <a16:creationId xmlns:a16="http://schemas.microsoft.com/office/drawing/2014/main" id="{ECADF500-4F70-F5F1-D702-D1C239166FDC}"/>
                  </a:ext>
                </a:extLst>
              </p:cNvPr>
              <p:cNvSpPr/>
              <p:nvPr/>
            </p:nvSpPr>
            <p:spPr>
              <a:xfrm>
                <a:off x="7295463" y="1969585"/>
                <a:ext cx="357158" cy="357158"/>
              </a:xfrm>
              <a:custGeom>
                <a:avLst/>
                <a:gdLst/>
                <a:ahLst/>
                <a:cxnLst/>
                <a:rect l="l" t="t" r="r" b="b"/>
                <a:pathLst>
                  <a:path w="830579" h="830580">
                    <a:moveTo>
                      <a:pt x="0" y="415015"/>
                    </a:moveTo>
                    <a:lnTo>
                      <a:pt x="0" y="830061"/>
                    </a:lnTo>
                    <a:lnTo>
                      <a:pt x="415020" y="830061"/>
                    </a:lnTo>
                    <a:lnTo>
                      <a:pt x="0" y="415015"/>
                    </a:lnTo>
                    <a:close/>
                  </a:path>
                  <a:path w="830579" h="830580">
                    <a:moveTo>
                      <a:pt x="830039" y="415015"/>
                    </a:moveTo>
                    <a:lnTo>
                      <a:pt x="415019" y="415015"/>
                    </a:lnTo>
                    <a:lnTo>
                      <a:pt x="415020" y="830061"/>
                    </a:lnTo>
                    <a:lnTo>
                      <a:pt x="830039" y="830061"/>
                    </a:lnTo>
                    <a:lnTo>
                      <a:pt x="830039" y="415015"/>
                    </a:lnTo>
                    <a:close/>
                  </a:path>
                  <a:path w="830579" h="830580">
                    <a:moveTo>
                      <a:pt x="622529" y="0"/>
                    </a:moveTo>
                    <a:lnTo>
                      <a:pt x="0" y="0"/>
                    </a:lnTo>
                    <a:lnTo>
                      <a:pt x="0" y="415015"/>
                    </a:lnTo>
                    <a:lnTo>
                      <a:pt x="622529" y="415015"/>
                    </a:lnTo>
                    <a:lnTo>
                      <a:pt x="670105" y="409535"/>
                    </a:lnTo>
                    <a:lnTo>
                      <a:pt x="713781" y="393924"/>
                    </a:lnTo>
                    <a:lnTo>
                      <a:pt x="752310" y="369429"/>
                    </a:lnTo>
                    <a:lnTo>
                      <a:pt x="784447" y="337295"/>
                    </a:lnTo>
                    <a:lnTo>
                      <a:pt x="808945" y="298768"/>
                    </a:lnTo>
                    <a:lnTo>
                      <a:pt x="824557" y="255095"/>
                    </a:lnTo>
                    <a:lnTo>
                      <a:pt x="830039" y="207522"/>
                    </a:lnTo>
                    <a:lnTo>
                      <a:pt x="824557" y="159925"/>
                    </a:lnTo>
                    <a:lnTo>
                      <a:pt x="808945" y="116239"/>
                    </a:lnTo>
                    <a:lnTo>
                      <a:pt x="784447" y="77708"/>
                    </a:lnTo>
                    <a:lnTo>
                      <a:pt x="752310" y="45576"/>
                    </a:lnTo>
                    <a:lnTo>
                      <a:pt x="713781" y="21084"/>
                    </a:lnTo>
                    <a:lnTo>
                      <a:pt x="670105" y="5478"/>
                    </a:lnTo>
                    <a:lnTo>
                      <a:pt x="622529" y="0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971F242-A0B3-D6E6-CA0C-6E31172ED661}"/>
                  </a:ext>
                </a:extLst>
              </p:cNvPr>
              <p:cNvSpPr txBox="1"/>
              <p:nvPr/>
            </p:nvSpPr>
            <p:spPr>
              <a:xfrm>
                <a:off x="6287504" y="3813316"/>
                <a:ext cx="2376248" cy="52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GS Quant – Goldman Sachs  open-source Python SDK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93CB57-EC1B-7B88-8CFF-EC5A096C5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3996" y="4466120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9261217-3ACC-AABC-E295-C2DF89A598BD}"/>
                  </a:ext>
                </a:extLst>
              </p:cNvPr>
              <p:cNvSpPr txBox="1"/>
              <p:nvPr/>
            </p:nvSpPr>
            <p:spPr>
              <a:xfrm>
                <a:off x="6287504" y="4590959"/>
                <a:ext cx="2376248" cy="527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00" spc="-15" dirty="0" err="1">
                    <a:latin typeface="Montserrat" panose="00000500000000000000" pitchFamily="2" charset="0"/>
                    <a:cs typeface="Poppins" panose="00000500000000000000" pitchFamily="2" charset="0"/>
                  </a:rPr>
                  <a:t>PlotTool</a:t>
                </a:r>
                <a:r>
                  <a:rPr lang="en-US" sz="1000" spc="-15" dirty="0">
                    <a:latin typeface="Montserrat" panose="00000500000000000000" pitchFamily="2" charset="0"/>
                    <a:cs typeface="Poppins" panose="00000500000000000000" pitchFamily="2" charset="0"/>
                  </a:rPr>
                  <a:t> Pro – data visualization  and analytic engine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CF7DAAB-080C-B097-8B43-2D9B161E5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3996" y="5243764"/>
                <a:ext cx="2009230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312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19">
      <a:dk1>
        <a:srgbClr val="000000"/>
      </a:dk1>
      <a:lt1>
        <a:srgbClr val="FFFFFF"/>
      </a:lt1>
      <a:dk2>
        <a:srgbClr val="111340"/>
      </a:dk2>
      <a:lt2>
        <a:srgbClr val="FFFFFF"/>
      </a:lt2>
      <a:accent1>
        <a:srgbClr val="1E3C69"/>
      </a:accent1>
      <a:accent2>
        <a:srgbClr val="248EA6"/>
      </a:accent2>
      <a:accent3>
        <a:srgbClr val="549F93"/>
      </a:accent3>
      <a:accent4>
        <a:srgbClr val="C29E59"/>
      </a:accent4>
      <a:accent5>
        <a:srgbClr val="E5C289"/>
      </a:accent5>
      <a:accent6>
        <a:srgbClr val="C3C8CE"/>
      </a:accent6>
      <a:hlink>
        <a:srgbClr val="32A79F"/>
      </a:hlink>
      <a:folHlink>
        <a:srgbClr val="89E1DE"/>
      </a:folHlink>
    </a:clrScheme>
    <a:fontScheme name="Custom 267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2836</Words>
  <Application>Microsoft Office PowerPoint</Application>
  <PresentationFormat>Widescreen</PresentationFormat>
  <Paragraphs>730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Aptos</vt:lpstr>
      <vt:lpstr>Arial</vt:lpstr>
      <vt:lpstr>Calibri</vt:lpstr>
      <vt:lpstr>Courier New</vt:lpstr>
      <vt:lpstr>Montserrat</vt:lpstr>
      <vt:lpstr>Poppins SemiBold</vt:lpstr>
      <vt:lpstr>Times New Roman</vt:lpstr>
      <vt:lpstr>Trebuchet MS</vt:lpstr>
      <vt:lpstr>Webdings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Abdullah Ahmed</dc:creator>
  <cp:lastModifiedBy>Anees Ahmad Mughal</cp:lastModifiedBy>
  <cp:revision>15</cp:revision>
  <dcterms:created xsi:type="dcterms:W3CDTF">2025-07-27T13:02:24Z</dcterms:created>
  <dcterms:modified xsi:type="dcterms:W3CDTF">2025-07-27T17:49:11Z</dcterms:modified>
</cp:coreProperties>
</file>